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2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3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5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0"/>
  </p:notesMasterIdLst>
  <p:sldIdLst>
    <p:sldId id="359" r:id="rId5"/>
    <p:sldId id="519" r:id="rId6"/>
    <p:sldId id="1251" r:id="rId7"/>
    <p:sldId id="456" r:id="rId8"/>
    <p:sldId id="358" r:id="rId9"/>
    <p:sldId id="1259" r:id="rId10"/>
    <p:sldId id="1262" r:id="rId11"/>
    <p:sldId id="395" r:id="rId12"/>
    <p:sldId id="1323" r:id="rId13"/>
    <p:sldId id="1330" r:id="rId14"/>
    <p:sldId id="1338" r:id="rId15"/>
    <p:sldId id="1334" r:id="rId16"/>
    <p:sldId id="1333" r:id="rId17"/>
    <p:sldId id="1331" r:id="rId18"/>
    <p:sldId id="1335" r:id="rId19"/>
    <p:sldId id="1275" r:id="rId20"/>
    <p:sldId id="1337" r:id="rId21"/>
    <p:sldId id="1339" r:id="rId22"/>
    <p:sldId id="1290" r:id="rId23"/>
    <p:sldId id="1280" r:id="rId24"/>
    <p:sldId id="1281" r:id="rId25"/>
    <p:sldId id="1276" r:id="rId26"/>
    <p:sldId id="1341" r:id="rId27"/>
    <p:sldId id="1340" r:id="rId28"/>
    <p:sldId id="261" r:id="rId29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5C1289D-D146-44AC-B55B-06B420C7D7DA}">
          <p14:sldIdLst>
            <p14:sldId id="359"/>
            <p14:sldId id="519"/>
            <p14:sldId id="1251"/>
            <p14:sldId id="456"/>
            <p14:sldId id="358"/>
            <p14:sldId id="1259"/>
            <p14:sldId id="1262"/>
            <p14:sldId id="395"/>
            <p14:sldId id="1323"/>
            <p14:sldId id="1330"/>
            <p14:sldId id="1338"/>
            <p14:sldId id="1334"/>
            <p14:sldId id="1333"/>
            <p14:sldId id="1331"/>
            <p14:sldId id="1335"/>
            <p14:sldId id="1275"/>
            <p14:sldId id="1337"/>
            <p14:sldId id="1339"/>
            <p14:sldId id="1290"/>
            <p14:sldId id="1280"/>
            <p14:sldId id="1281"/>
            <p14:sldId id="1276"/>
            <p14:sldId id="1341"/>
            <p14:sldId id="1340"/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eldstein, Faye" initials="FF" lastIdx="63" clrIdx="0">
    <p:extLst>
      <p:ext uri="{19B8F6BF-5375-455C-9EA6-DF929625EA0E}">
        <p15:presenceInfo xmlns:p15="http://schemas.microsoft.com/office/powerpoint/2012/main" userId="S::ffeldstein@deloitte.com::0838329e-6af3-4276-8397-c51e0deba31c" providerId="AD"/>
      </p:ext>
    </p:extLst>
  </p:cmAuthor>
  <p:cmAuthor id="2" name="Stewart Pierce-Gardner" initials="SPG" lastIdx="43" clrIdx="1">
    <p:extLst>
      <p:ext uri="{19B8F6BF-5375-455C-9EA6-DF929625EA0E}">
        <p15:presenceInfo xmlns:p15="http://schemas.microsoft.com/office/powerpoint/2012/main" userId="Stewart Pierce-Gardner" providerId="None"/>
      </p:ext>
    </p:extLst>
  </p:cmAuthor>
  <p:cmAuthor id="3" name="Janaka Wijayasiri" initials="JW" lastIdx="53" clrIdx="2">
    <p:extLst>
      <p:ext uri="{19B8F6BF-5375-455C-9EA6-DF929625EA0E}">
        <p15:presenceInfo xmlns:p15="http://schemas.microsoft.com/office/powerpoint/2012/main" userId="S::janaka.wijayasiri@partnersl.lk::729e8bd8-8f98-45d8-935c-a28182c1892b" providerId="AD"/>
      </p:ext>
    </p:extLst>
  </p:cmAuthor>
  <p:cmAuthor id="4" name="Duvindi Illankoon" initials="DI" lastIdx="18" clrIdx="3">
    <p:extLst>
      <p:ext uri="{19B8F6BF-5375-455C-9EA6-DF929625EA0E}">
        <p15:presenceInfo xmlns:p15="http://schemas.microsoft.com/office/powerpoint/2012/main" userId="Duvindi Illankoon" providerId="None"/>
      </p:ext>
    </p:extLst>
  </p:cmAuthor>
  <p:cmAuthor id="5" name="Pubudinie Wickramasekara" initials="PW" lastIdx="2" clrIdx="4">
    <p:extLst>
      <p:ext uri="{19B8F6BF-5375-455C-9EA6-DF929625EA0E}">
        <p15:presenceInfo xmlns:p15="http://schemas.microsoft.com/office/powerpoint/2012/main" userId="S::pubudinie.wickramasekara@partnersl.lk::bef46fec-1a0d-4e8a-a5b8-9f18e4ae363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F2F2F2"/>
    <a:srgbClr val="53565A"/>
    <a:srgbClr val="000000"/>
    <a:srgbClr val="1E72C7"/>
    <a:srgbClr val="0563C1"/>
    <a:srgbClr val="CCFFCC"/>
    <a:srgbClr val="CCFF99"/>
    <a:srgbClr val="FFFFCC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600" autoAdjust="0"/>
    <p:restoredTop sz="93792" autoAdjust="0"/>
  </p:normalViewPr>
  <p:slideViewPr>
    <p:cSldViewPr snapToGrid="0">
      <p:cViewPr varScale="1">
        <p:scale>
          <a:sx n="87" d="100"/>
          <a:sy n="87" d="100"/>
        </p:scale>
        <p:origin x="36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2692" y="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452984596294728"/>
          <c:y val="0.19348055248140569"/>
          <c:w val="0.69461815328104259"/>
          <c:h val="0.478520892299637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Green Tea</c:v>
                </c:pt>
                <c:pt idx="1">
                  <c:v>Black Tea</c:v>
                </c:pt>
                <c:pt idx="2">
                  <c:v>Oolong Tea</c:v>
                </c:pt>
                <c:pt idx="3">
                  <c:v>Fruit/Herbal Tea</c:v>
                </c:pt>
                <c:pt idx="4">
                  <c:v>Others</c:v>
                </c:pt>
              </c:strCache>
            </c:strRef>
          </c:cat>
          <c:val>
            <c:numRef>
              <c:f>Sheet1!$B$2:$B$6</c:f>
              <c:numCache>
                <c:formatCode>#,##0.00</c:formatCode>
                <c:ptCount val="5"/>
                <c:pt idx="0">
                  <c:v>0.54279999999999995</c:v>
                </c:pt>
                <c:pt idx="1">
                  <c:v>1.5438000000000001</c:v>
                </c:pt>
                <c:pt idx="2">
                  <c:v>0.2802</c:v>
                </c:pt>
                <c:pt idx="3">
                  <c:v>0.1047</c:v>
                </c:pt>
                <c:pt idx="4" formatCode="General">
                  <c:v>0.29759999999999998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C9-4008-931B-3EB5DA4873D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Green Tea</c:v>
                </c:pt>
                <c:pt idx="1">
                  <c:v>Black Tea</c:v>
                </c:pt>
                <c:pt idx="2">
                  <c:v>Oolong Tea</c:v>
                </c:pt>
                <c:pt idx="3">
                  <c:v>Fruit/Herbal Tea</c:v>
                </c:pt>
                <c:pt idx="4">
                  <c:v>Others</c:v>
                </c:pt>
              </c:strCache>
            </c:strRef>
          </c:cat>
          <c:val>
            <c:numRef>
              <c:f>Sheet1!$C$2:$C$6</c:f>
              <c:numCache>
                <c:formatCode>#,##0.00</c:formatCode>
                <c:ptCount val="5"/>
                <c:pt idx="0">
                  <c:v>0.89390000000000003</c:v>
                </c:pt>
                <c:pt idx="1">
                  <c:v>1.8451</c:v>
                </c:pt>
                <c:pt idx="2">
                  <c:v>0.3644</c:v>
                </c:pt>
                <c:pt idx="3">
                  <c:v>0.14879999999999999</c:v>
                </c:pt>
                <c:pt idx="4">
                  <c:v>0.41060000000000002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DC9-4008-931B-3EB5DA4873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517714719"/>
        <c:axId val="1517716799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CAGR (2019-2026)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Green Tea</c:v>
                </c:pt>
                <c:pt idx="1">
                  <c:v>Black Tea</c:v>
                </c:pt>
                <c:pt idx="2">
                  <c:v>Oolong Tea</c:v>
                </c:pt>
                <c:pt idx="3">
                  <c:v>Fruit/Herbal Tea</c:v>
                </c:pt>
                <c:pt idx="4">
                  <c:v>Others</c:v>
                </c:pt>
              </c:strCache>
            </c:strRef>
          </c:cat>
          <c:val>
            <c:numRef>
              <c:f>Sheet1!$D$2:$D$6</c:f>
              <c:numCache>
                <c:formatCode>0.00%</c:formatCode>
                <c:ptCount val="5"/>
                <c:pt idx="0">
                  <c:v>8.7999999999999995E-2</c:v>
                </c:pt>
                <c:pt idx="1">
                  <c:v>3.1E-2</c:v>
                </c:pt>
                <c:pt idx="2">
                  <c:v>4.4999999999999998E-2</c:v>
                </c:pt>
                <c:pt idx="3">
                  <c:v>6.0999999999999999E-2</c:v>
                </c:pt>
                <c:pt idx="4">
                  <c:v>5.5E-2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DC9-4008-931B-3EB5DA4873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66873455"/>
        <c:axId val="1866874703"/>
      </c:lineChart>
      <c:catAx>
        <c:axId val="15177147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280000" spcFirstLastPara="1" vertOverflow="ellipsis" wrap="square" anchor="ctr" anchorCtr="0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7716799"/>
        <c:crosses val="autoZero"/>
        <c:auto val="0"/>
        <c:lblAlgn val="ctr"/>
        <c:lblOffset val="100"/>
        <c:noMultiLvlLbl val="0"/>
      </c:catAx>
      <c:valAx>
        <c:axId val="1517716799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7714719"/>
        <c:crosses val="autoZero"/>
        <c:crossBetween val="between"/>
        <c:majorUnit val="0.5"/>
      </c:valAx>
      <c:valAx>
        <c:axId val="1866874703"/>
        <c:scaling>
          <c:orientation val="minMax"/>
          <c:max val="0.1"/>
          <c:min val="0"/>
        </c:scaling>
        <c:delete val="0"/>
        <c:axPos val="r"/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873455"/>
        <c:crosses val="max"/>
        <c:crossBetween val="between"/>
        <c:majorUnit val="2.0000000000000004E-2"/>
      </c:valAx>
      <c:catAx>
        <c:axId val="1866873455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66874703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5.0000051951614347E-2"/>
          <c:y val="5.1815014685680739E-3"/>
          <c:w val="0.89999989609677133"/>
          <c:h val="0.1307623294235436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Dist (2020)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E17-445D-B498-DC2578FC449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E17-445D-B498-DC2578FC449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E17-445D-B498-DC2578FC449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E17-445D-B498-DC2578FC449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882D-46EB-AAE7-394B89C39E9A}"/>
              </c:ext>
            </c:extLst>
          </c:dPt>
          <c:dLbls>
            <c:dLbl>
              <c:idx val="0"/>
              <c:layout>
                <c:manualLayout>
                  <c:x val="1.9622147449201745E-2"/>
                  <c:y val="-0.2818262154721693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334549513458949"/>
                      <c:h val="0.1673210248905134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9E17-445D-B498-DC2578FC449F}"/>
                </c:ext>
              </c:extLst>
            </c:dLbl>
            <c:dLbl>
              <c:idx val="1"/>
              <c:layout>
                <c:manualLayout>
                  <c:x val="0.41960246527677159"/>
                  <c:y val="5.8007264861854722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125776608471915"/>
                      <c:h val="0.2386912043219051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9E17-445D-B498-DC2578FC449F}"/>
                </c:ext>
              </c:extLst>
            </c:dLbl>
            <c:dLbl>
              <c:idx val="2"/>
              <c:layout>
                <c:manualLayout>
                  <c:x val="-9.558837088438436E-3"/>
                  <c:y val="0.2576167297255770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5053207723690902"/>
                      <c:h val="0.196467059819235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9E17-445D-B498-DC2578FC449F}"/>
                </c:ext>
              </c:extLst>
            </c:dLbl>
            <c:dLbl>
              <c:idx val="3"/>
              <c:layout>
                <c:manualLayout>
                  <c:x val="-9.7029346758858007E-2"/>
                  <c:y val="-0.1022704603314603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429811228020791"/>
                      <c:h val="0.2225197135141880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9E17-445D-B498-DC2578FC449F}"/>
                </c:ext>
              </c:extLst>
            </c:dLbl>
            <c:dLbl>
              <c:idx val="4"/>
              <c:layout>
                <c:manualLayout>
                  <c:x val="-3.1700340241914062E-3"/>
                  <c:y val="-0.1422108592621895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6419921971288111"/>
                      <c:h val="0.1201002717319793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882D-46EB-AAE7-394B89C39E9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Hypermarket</c:v>
                </c:pt>
                <c:pt idx="1">
                  <c:v>Speciality</c:v>
                </c:pt>
                <c:pt idx="2">
                  <c:v>Convenience</c:v>
                </c:pt>
                <c:pt idx="3">
                  <c:v>Online</c:v>
                </c:pt>
                <c:pt idx="4">
                  <c:v>Other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0.4428992146596859</c:v>
                </c:pt>
                <c:pt idx="1">
                  <c:v>0.18556391797556721</c:v>
                </c:pt>
                <c:pt idx="2">
                  <c:v>9.9612783595113441E-2</c:v>
                </c:pt>
                <c:pt idx="3">
                  <c:v>8.6196553228621298E-2</c:v>
                </c:pt>
                <c:pt idx="4">
                  <c:v>0.18572753054101224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E17-445D-B498-DC2578FC44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452984596294728"/>
          <c:y val="0.19348055248140569"/>
          <c:w val="0.69461815328104259"/>
          <c:h val="0.478520892299637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Condi. Sauce</c:v>
                </c:pt>
                <c:pt idx="1">
                  <c:v>Cooking Sauces</c:v>
                </c:pt>
                <c:pt idx="2">
                  <c:v>Hbs&amp;Sps</c:v>
                </c:pt>
                <c:pt idx="3">
                  <c:v>Dips</c:v>
                </c:pt>
                <c:pt idx="4">
                  <c:v>Dressings</c:v>
                </c:pt>
                <c:pt idx="5">
                  <c:v>Other</c:v>
                </c:pt>
              </c:strCache>
            </c:strRef>
          </c:cat>
          <c:val>
            <c:numRef>
              <c:f>Sheet1!$B$2:$B$7</c:f>
              <c:numCache>
                <c:formatCode>#,##0.00</c:formatCode>
                <c:ptCount val="6"/>
                <c:pt idx="0">
                  <c:v>6.25</c:v>
                </c:pt>
                <c:pt idx="1">
                  <c:v>4.1900000000000004</c:v>
                </c:pt>
                <c:pt idx="2">
                  <c:v>3.41</c:v>
                </c:pt>
                <c:pt idx="3">
                  <c:v>4.17</c:v>
                </c:pt>
                <c:pt idx="4" formatCode="General">
                  <c:v>3.68</c:v>
                </c:pt>
                <c:pt idx="5" formatCode="General">
                  <c:v>5.79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C9-4008-931B-3EB5DA4873D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Condi. Sauce</c:v>
                </c:pt>
                <c:pt idx="1">
                  <c:v>Cooking Sauces</c:v>
                </c:pt>
                <c:pt idx="2">
                  <c:v>Hbs&amp;Sps</c:v>
                </c:pt>
                <c:pt idx="3">
                  <c:v>Dips</c:v>
                </c:pt>
                <c:pt idx="4">
                  <c:v>Dressings</c:v>
                </c:pt>
                <c:pt idx="5">
                  <c:v>Other</c:v>
                </c:pt>
              </c:strCache>
            </c:strRef>
          </c:cat>
          <c:val>
            <c:numRef>
              <c:f>Sheet1!$C$2:$C$7</c:f>
              <c:numCache>
                <c:formatCode>#,##0.00</c:formatCode>
                <c:ptCount val="6"/>
                <c:pt idx="0">
                  <c:v>7.18</c:v>
                </c:pt>
                <c:pt idx="1">
                  <c:v>4.9000000000000004</c:v>
                </c:pt>
                <c:pt idx="2">
                  <c:v>4.4400000000000004</c:v>
                </c:pt>
                <c:pt idx="3">
                  <c:v>5.07</c:v>
                </c:pt>
                <c:pt idx="4">
                  <c:v>4.2699999999999996</c:v>
                </c:pt>
                <c:pt idx="5" formatCode="General">
                  <c:v>6.88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DC9-4008-931B-3EB5DA4873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517714719"/>
        <c:axId val="1517716799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CAGR (2019-2024)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Condi. Sauce</c:v>
                </c:pt>
                <c:pt idx="1">
                  <c:v>Cooking Sauces</c:v>
                </c:pt>
                <c:pt idx="2">
                  <c:v>Hbs&amp;Sps</c:v>
                </c:pt>
                <c:pt idx="3">
                  <c:v>Dips</c:v>
                </c:pt>
                <c:pt idx="4">
                  <c:v>Dressings</c:v>
                </c:pt>
                <c:pt idx="5">
                  <c:v>Other</c:v>
                </c:pt>
              </c:strCache>
            </c:strRef>
          </c:cat>
          <c:val>
            <c:numRef>
              <c:f>Sheet1!$D$2:$D$7</c:f>
              <c:numCache>
                <c:formatCode>0.00%</c:formatCode>
                <c:ptCount val="6"/>
                <c:pt idx="0">
                  <c:v>3.5200000000000002E-2</c:v>
                </c:pt>
                <c:pt idx="1">
                  <c:v>3.9199999999999999E-2</c:v>
                </c:pt>
                <c:pt idx="2">
                  <c:v>6.7400000000000002E-2</c:v>
                </c:pt>
                <c:pt idx="3">
                  <c:v>4.9500000000000002E-2</c:v>
                </c:pt>
                <c:pt idx="4">
                  <c:v>3.7400000000000003E-2</c:v>
                </c:pt>
                <c:pt idx="5">
                  <c:v>4.3499999999999997E-2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DC9-4008-931B-3EB5DA4873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66873455"/>
        <c:axId val="1866874703"/>
      </c:lineChart>
      <c:catAx>
        <c:axId val="15177147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280000" spcFirstLastPara="1" vertOverflow="ellipsis" wrap="square" anchor="ctr" anchorCtr="0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7716799"/>
        <c:crosses val="autoZero"/>
        <c:auto val="0"/>
        <c:lblAlgn val="ctr"/>
        <c:lblOffset val="100"/>
        <c:noMultiLvlLbl val="0"/>
      </c:catAx>
      <c:valAx>
        <c:axId val="1517716799"/>
        <c:scaling>
          <c:orientation val="minMax"/>
          <c:max val="8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7714719"/>
        <c:crosses val="autoZero"/>
        <c:crossBetween val="between"/>
        <c:majorUnit val="2"/>
      </c:valAx>
      <c:valAx>
        <c:axId val="1866874703"/>
        <c:scaling>
          <c:orientation val="minMax"/>
          <c:max val="7.0000000000000007E-2"/>
          <c:min val="0"/>
        </c:scaling>
        <c:delete val="0"/>
        <c:axPos val="r"/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873455"/>
        <c:crosses val="max"/>
        <c:crossBetween val="between"/>
        <c:majorUnit val="2.0000000000000004E-2"/>
      </c:valAx>
      <c:catAx>
        <c:axId val="1866873455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66874703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5.0000051951614347E-2"/>
          <c:y val="5.1815014685680739E-3"/>
          <c:w val="0.89999989609677133"/>
          <c:h val="0.1307623294235436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Dist (2018)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E17-445D-B498-DC2578FC449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E17-445D-B498-DC2578FC449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E17-445D-B498-DC2578FC449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E17-445D-B498-DC2578FC449F}"/>
              </c:ext>
            </c:extLst>
          </c:dPt>
          <c:dLbls>
            <c:dLbl>
              <c:idx val="0"/>
              <c:layout>
                <c:manualLayout>
                  <c:x val="4.1703625621747786E-2"/>
                  <c:y val="0.2271737921679049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2750845147968164"/>
                      <c:h val="0.1673210248905134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9E17-445D-B498-DC2578FC449F}"/>
                </c:ext>
              </c:extLst>
            </c:dLbl>
            <c:dLbl>
              <c:idx val="1"/>
              <c:layout>
                <c:manualLayout>
                  <c:x val="4.779418544219218E-3"/>
                  <c:y val="0.4349305474792424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5053207723690902"/>
                      <c:h val="0.196467059819235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9E17-445D-B498-DC2578FC449F}"/>
                </c:ext>
              </c:extLst>
            </c:dLbl>
            <c:dLbl>
              <c:idx val="2"/>
              <c:layout>
                <c:manualLayout>
                  <c:x val="-9.1114534061260105E-2"/>
                  <c:y val="-0.1787038868454047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165113481083853"/>
                      <c:h val="0.2225197135141880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9E17-445D-B498-DC2578FC449F}"/>
                </c:ext>
              </c:extLst>
            </c:dLbl>
            <c:dLbl>
              <c:idx val="3"/>
              <c:layout>
                <c:manualLayout>
                  <c:x val="0.48368204899317963"/>
                  <c:y val="-5.857390371299126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775404208974245"/>
                      <c:h val="0.3087676644886795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9E17-445D-B498-DC2578FC44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Hypermarket</c:v>
                </c:pt>
                <c:pt idx="1">
                  <c:v>Convenience</c:v>
                </c:pt>
                <c:pt idx="2">
                  <c:v>Online</c:v>
                </c:pt>
                <c:pt idx="3">
                  <c:v>Other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0.69159999999999999</c:v>
                </c:pt>
                <c:pt idx="1">
                  <c:v>0.1075</c:v>
                </c:pt>
                <c:pt idx="2">
                  <c:v>3.5099999999999999E-2</c:v>
                </c:pt>
                <c:pt idx="3">
                  <c:v>0.1658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E17-445D-B498-DC2578FC44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452984596294728"/>
          <c:y val="0.19348055248140569"/>
          <c:w val="0.69461815328104259"/>
          <c:h val="0.478520892299637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Jam</c:v>
                </c:pt>
                <c:pt idx="1">
                  <c:v>Jelly</c:v>
                </c:pt>
                <c:pt idx="2">
                  <c:v>Preserve</c:v>
                </c:pt>
              </c:strCache>
            </c:strRef>
          </c:cat>
          <c:val>
            <c:numRef>
              <c:f>Sheet1!$B$2:$B$4</c:f>
              <c:numCache>
                <c:formatCode>#,##0.00</c:formatCode>
                <c:ptCount val="3"/>
                <c:pt idx="0">
                  <c:v>480</c:v>
                </c:pt>
                <c:pt idx="1">
                  <c:v>216.1</c:v>
                </c:pt>
                <c:pt idx="2">
                  <c:v>189.5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64-4C3A-A8A3-CE672839B6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Jam</c:v>
                </c:pt>
                <c:pt idx="1">
                  <c:v>Jelly</c:v>
                </c:pt>
                <c:pt idx="2">
                  <c:v>Preserve</c:v>
                </c:pt>
              </c:strCache>
            </c:strRef>
          </c:cat>
          <c:val>
            <c:numRef>
              <c:f>Sheet1!$C$2:$C$4</c:f>
              <c:numCache>
                <c:formatCode>#,##0.00</c:formatCode>
                <c:ptCount val="3"/>
                <c:pt idx="0">
                  <c:v>437.3</c:v>
                </c:pt>
                <c:pt idx="1">
                  <c:v>200.8</c:v>
                </c:pt>
                <c:pt idx="2">
                  <c:v>174.75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64-4C3A-A8A3-CE672839B6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517714719"/>
        <c:axId val="1517716799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CAGR (2017-2022)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Jam</c:v>
                </c:pt>
                <c:pt idx="1">
                  <c:v>Jelly</c:v>
                </c:pt>
                <c:pt idx="2">
                  <c:v>Preserve</c:v>
                </c:pt>
              </c:strCache>
            </c:strRef>
          </c:cat>
          <c:val>
            <c:numRef>
              <c:f>Sheet1!$D$2:$D$4</c:f>
              <c:numCache>
                <c:formatCode>0.00%</c:formatCode>
                <c:ptCount val="3"/>
                <c:pt idx="0">
                  <c:v>-1.7999999999999999E-2</c:v>
                </c:pt>
                <c:pt idx="1">
                  <c:v>-1.4999999999999999E-2</c:v>
                </c:pt>
                <c:pt idx="2">
                  <c:v>-1.6E-2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164-4C3A-A8A3-CE672839B6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66873455"/>
        <c:axId val="1866874703"/>
      </c:lineChart>
      <c:catAx>
        <c:axId val="15177147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280000" spcFirstLastPara="1" vertOverflow="ellipsis" wrap="square" anchor="ctr" anchorCtr="0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7716799"/>
        <c:crosses val="autoZero"/>
        <c:auto val="0"/>
        <c:lblAlgn val="ctr"/>
        <c:lblOffset val="100"/>
        <c:noMultiLvlLbl val="0"/>
      </c:catAx>
      <c:valAx>
        <c:axId val="1517716799"/>
        <c:scaling>
          <c:orientation val="minMax"/>
          <c:max val="5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7714719"/>
        <c:crosses val="autoZero"/>
        <c:crossBetween val="between"/>
        <c:majorUnit val="250"/>
        <c:dispUnits>
          <c:builtInUnit val="thousands"/>
        </c:dispUnits>
      </c:valAx>
      <c:valAx>
        <c:axId val="1866874703"/>
        <c:scaling>
          <c:orientation val="minMax"/>
          <c:max val="2.0000000000000004E-2"/>
        </c:scaling>
        <c:delete val="0"/>
        <c:axPos val="r"/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873455"/>
        <c:crosses val="max"/>
        <c:crossBetween val="between"/>
        <c:majorUnit val="1.0000000000000002E-2"/>
      </c:valAx>
      <c:catAx>
        <c:axId val="1866873455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66874703"/>
        <c:crossesAt val="0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5.0000051951614347E-2"/>
          <c:y val="5.1815014685680739E-3"/>
          <c:w val="0.89999989609677133"/>
          <c:h val="0.1307623294235436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Shared (2020)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2DF-4FB0-AF9B-F206C36BEA3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2DF-4FB0-AF9B-F206C36BEA3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2DF-4FB0-AF9B-F206C36BEA3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2DF-4FB0-AF9B-F206C36BEA3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F2DF-4FB0-AF9B-F206C36BEA38}"/>
              </c:ext>
            </c:extLst>
          </c:dPt>
          <c:dLbls>
            <c:dLbl>
              <c:idx val="0"/>
              <c:layout>
                <c:manualLayout>
                  <c:x val="0.11039929972110023"/>
                  <c:y val="-0.1501609933454952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927310312592789"/>
                      <c:h val="0.1673210248905134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F2DF-4FB0-AF9B-F206C36BEA38}"/>
                </c:ext>
              </c:extLst>
            </c:dLbl>
            <c:dLbl>
              <c:idx val="1"/>
              <c:layout>
                <c:manualLayout>
                  <c:x val="0.11722577709770374"/>
                  <c:y val="0.1234510810280823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61781172628458159"/>
                      <c:h val="0.101777675532831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F2DF-4FB0-AF9B-F206C36BEA38}"/>
                </c:ext>
              </c:extLst>
            </c:dLbl>
            <c:dLbl>
              <c:idx val="2"/>
              <c:layout>
                <c:manualLayout>
                  <c:x val="0"/>
                  <c:y val="0.5127599853650129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2658681399820186"/>
                      <c:h val="9.314778705245078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F2DF-4FB0-AF9B-F206C36BEA38}"/>
                </c:ext>
              </c:extLst>
            </c:dLbl>
            <c:dLbl>
              <c:idx val="3"/>
              <c:layout>
                <c:manualLayout>
                  <c:x val="-0.12147663711079257"/>
                  <c:y val="-0.17255192916123019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120997189927694"/>
                      <c:h val="0.2386912043219051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F2DF-4FB0-AF9B-F206C36BEA38}"/>
                </c:ext>
              </c:extLst>
            </c:dLbl>
            <c:dLbl>
              <c:idx val="4"/>
              <c:layout>
                <c:manualLayout>
                  <c:x val="3.3455929809534525E-2"/>
                  <c:y val="-5.3904969359057182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819520500130399"/>
                      <c:h val="0.2386912043219051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F2DF-4FB0-AF9B-F206C36BEA3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Hypermarket</c:v>
                </c:pt>
                <c:pt idx="1">
                  <c:v>Supermarket</c:v>
                </c:pt>
                <c:pt idx="2">
                  <c:v>Grocery</c:v>
                </c:pt>
                <c:pt idx="3">
                  <c:v>Small Grocers</c:v>
                </c:pt>
                <c:pt idx="4">
                  <c:v>Others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0.22500000000000001</c:v>
                </c:pt>
                <c:pt idx="1">
                  <c:v>0.57099999999999995</c:v>
                </c:pt>
                <c:pt idx="2">
                  <c:v>0.15</c:v>
                </c:pt>
                <c:pt idx="3">
                  <c:v>1.4999999999999999E-2</c:v>
                </c:pt>
                <c:pt idx="4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2DF-4FB0-AF9B-F206C36BEA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452984596294728"/>
          <c:y val="0.19348055248140569"/>
          <c:w val="0.69461815328104259"/>
          <c:h val="0.478520892299637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Coconut water</c:v>
                </c:pt>
                <c:pt idx="1">
                  <c:v>Coconut oil</c:v>
                </c:pt>
                <c:pt idx="2">
                  <c:v>Coconut milk</c:v>
                </c:pt>
                <c:pt idx="3">
                  <c:v>Dried coconut products</c:v>
                </c:pt>
                <c:pt idx="4">
                  <c:v>Others</c:v>
                </c:pt>
              </c:strCache>
            </c:strRef>
          </c:cat>
          <c:val>
            <c:numRef>
              <c:f>Sheet1!$B$2:$B$6</c:f>
              <c:numCache>
                <c:formatCode>#,##0.00</c:formatCode>
                <c:ptCount val="5"/>
                <c:pt idx="0">
                  <c:v>433.9</c:v>
                </c:pt>
                <c:pt idx="1">
                  <c:v>781.9</c:v>
                </c:pt>
                <c:pt idx="2">
                  <c:v>158.6</c:v>
                </c:pt>
                <c:pt idx="3">
                  <c:v>159</c:v>
                </c:pt>
                <c:pt idx="4" formatCode="General">
                  <c:v>64.7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897-41A7-AAF1-038BE10C276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Coconut water</c:v>
                </c:pt>
                <c:pt idx="1">
                  <c:v>Coconut oil</c:v>
                </c:pt>
                <c:pt idx="2">
                  <c:v>Coconut milk</c:v>
                </c:pt>
                <c:pt idx="3">
                  <c:v>Dried coconut products</c:v>
                </c:pt>
                <c:pt idx="4">
                  <c:v>Others</c:v>
                </c:pt>
              </c:strCache>
            </c:strRef>
          </c:cat>
          <c:val>
            <c:numRef>
              <c:f>Sheet1!$C$2:$C$6</c:f>
              <c:numCache>
                <c:formatCode>#,##0.00</c:formatCode>
                <c:ptCount val="5"/>
                <c:pt idx="0">
                  <c:v>1424</c:v>
                </c:pt>
                <c:pt idx="1">
                  <c:v>996.2</c:v>
                </c:pt>
                <c:pt idx="2">
                  <c:v>349.8</c:v>
                </c:pt>
                <c:pt idx="3">
                  <c:v>268.60000000000002</c:v>
                </c:pt>
                <c:pt idx="4">
                  <c:v>84.3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897-41A7-AAF1-038BE10C27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517714719"/>
        <c:axId val="1517716799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CAGR (2019-2026)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Coconut water</c:v>
                </c:pt>
                <c:pt idx="1">
                  <c:v>Coconut oil</c:v>
                </c:pt>
                <c:pt idx="2">
                  <c:v>Coconut milk</c:v>
                </c:pt>
                <c:pt idx="3">
                  <c:v>Dried coconut products</c:v>
                </c:pt>
                <c:pt idx="4">
                  <c:v>Others</c:v>
                </c:pt>
              </c:strCache>
            </c:strRef>
          </c:cat>
          <c:val>
            <c:numRef>
              <c:f>Sheet1!$D$2:$D$6</c:f>
              <c:numCache>
                <c:formatCode>0.00%</c:formatCode>
                <c:ptCount val="5"/>
                <c:pt idx="0">
                  <c:v>0.222</c:v>
                </c:pt>
                <c:pt idx="1">
                  <c:v>4.1000000000000002E-2</c:v>
                </c:pt>
                <c:pt idx="2">
                  <c:v>0.13800000000000001</c:v>
                </c:pt>
                <c:pt idx="3">
                  <c:v>8.8999999999999996E-2</c:v>
                </c:pt>
                <c:pt idx="4">
                  <c:v>4.4999999999999998E-2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2897-41A7-AAF1-038BE10C27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66873455"/>
        <c:axId val="1866874703"/>
      </c:lineChart>
      <c:catAx>
        <c:axId val="15177147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280000" spcFirstLastPara="1" vertOverflow="ellipsis" wrap="square" anchor="ctr" anchorCtr="0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7716799"/>
        <c:crosses val="autoZero"/>
        <c:auto val="0"/>
        <c:lblAlgn val="ctr"/>
        <c:lblOffset val="100"/>
        <c:noMultiLvlLbl val="0"/>
      </c:catAx>
      <c:valAx>
        <c:axId val="15177167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7714719"/>
        <c:crosses val="autoZero"/>
        <c:crossBetween val="between"/>
        <c:majorUnit val="500"/>
        <c:dispUnits>
          <c:builtInUnit val="thousands"/>
        </c:dispUnits>
      </c:valAx>
      <c:valAx>
        <c:axId val="1866874703"/>
        <c:scaling>
          <c:orientation val="minMax"/>
        </c:scaling>
        <c:delete val="0"/>
        <c:axPos val="r"/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873455"/>
        <c:crosses val="max"/>
        <c:crossBetween val="between"/>
      </c:valAx>
      <c:catAx>
        <c:axId val="1866873455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66874703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5.0000051951614347E-2"/>
          <c:y val="5.1815014685680739E-3"/>
          <c:w val="0.89999989609677133"/>
          <c:h val="0.1307623294235436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Shared (2020)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8818-4FD1-B50C-46E97DE7B9F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818-4FD1-B50C-46E97DE7B9F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8818-4FD1-B50C-46E97DE7B9F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818-4FD1-B50C-46E97DE7B9FD}"/>
              </c:ext>
            </c:extLst>
          </c:dPt>
          <c:dLbls>
            <c:dLbl>
              <c:idx val="0"/>
              <c:layout>
                <c:manualLayout>
                  <c:x val="0.10036778942860348"/>
                  <c:y val="-9.7028944846302922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818-4FD1-B50C-46E97DE7B9FD}"/>
                </c:ext>
              </c:extLst>
            </c:dLbl>
            <c:dLbl>
              <c:idx val="1"/>
              <c:layout>
                <c:manualLayout>
                  <c:x val="4.8390295597628655E-2"/>
                  <c:y val="0.3546972450740619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67083579987709"/>
                      <c:h val="0.2688830805459087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8818-4FD1-B50C-46E97DE7B9FD}"/>
                </c:ext>
              </c:extLst>
            </c:dLbl>
            <c:dLbl>
              <c:idx val="2"/>
              <c:layout>
                <c:manualLayout>
                  <c:x val="-0.11470604506126124"/>
                  <c:y val="0.14554341726945438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143960602537908"/>
                      <c:h val="0.2386912043219051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8818-4FD1-B50C-46E97DE7B9FD}"/>
                </c:ext>
              </c:extLst>
            </c:dLbl>
            <c:dLbl>
              <c:idx val="3"/>
              <c:layout>
                <c:manualLayout>
                  <c:x val="-0.27242685702049541"/>
                  <c:y val="-4.8514472423151461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863636791286555"/>
                      <c:h val="0.2386912043219051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8818-4FD1-B50C-46E97DE7B9F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Food</c:v>
                </c:pt>
                <c:pt idx="1">
                  <c:v>Beverage</c:v>
                </c:pt>
                <c:pt idx="2">
                  <c:v>Cosmetics</c:v>
                </c:pt>
                <c:pt idx="3">
                  <c:v>Others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0.14497559754724065</c:v>
                </c:pt>
                <c:pt idx="1">
                  <c:v>0.2204980603178576</c:v>
                </c:pt>
                <c:pt idx="2">
                  <c:v>0.53028406957827567</c:v>
                </c:pt>
                <c:pt idx="3">
                  <c:v>0.10424227255662621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18-4FD1-B50C-46E97DE7B9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452984596294728"/>
          <c:y val="0.19348055248140569"/>
          <c:w val="0.69461815328104259"/>
          <c:h val="0.478520892299637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Almonds</c:v>
                </c:pt>
                <c:pt idx="1">
                  <c:v>Peanuts</c:v>
                </c:pt>
                <c:pt idx="2">
                  <c:v>Pistachios</c:v>
                </c:pt>
                <c:pt idx="3">
                  <c:v>Walnuts</c:v>
                </c:pt>
                <c:pt idx="4">
                  <c:v>Cashew</c:v>
                </c:pt>
                <c:pt idx="5">
                  <c:v>Others</c:v>
                </c:pt>
              </c:strCache>
            </c:strRef>
          </c:cat>
          <c:val>
            <c:numRef>
              <c:f>Sheet1!$B$2:$B$7</c:f>
              <c:numCache>
                <c:formatCode>#,##0.00</c:formatCode>
                <c:ptCount val="6"/>
                <c:pt idx="0">
                  <c:v>732.56</c:v>
                </c:pt>
                <c:pt idx="1">
                  <c:v>1640.64</c:v>
                </c:pt>
                <c:pt idx="2">
                  <c:v>1121.9000000000001</c:v>
                </c:pt>
                <c:pt idx="3">
                  <c:v>488.58</c:v>
                </c:pt>
                <c:pt idx="4">
                  <c:v>355.59</c:v>
                </c:pt>
                <c:pt idx="5">
                  <c:v>3323.46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64-4C3A-A8A3-CE672839B6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Almonds</c:v>
                </c:pt>
                <c:pt idx="1">
                  <c:v>Peanuts</c:v>
                </c:pt>
                <c:pt idx="2">
                  <c:v>Pistachios</c:v>
                </c:pt>
                <c:pt idx="3">
                  <c:v>Walnuts</c:v>
                </c:pt>
                <c:pt idx="4">
                  <c:v>Cashew</c:v>
                </c:pt>
                <c:pt idx="5">
                  <c:v>Others</c:v>
                </c:pt>
              </c:strCache>
            </c:strRef>
          </c:cat>
          <c:val>
            <c:numRef>
              <c:f>Sheet1!$C$2:$C$7</c:f>
              <c:numCache>
                <c:formatCode>#,##0.00</c:formatCode>
                <c:ptCount val="6"/>
                <c:pt idx="0">
                  <c:v>885.11</c:v>
                </c:pt>
                <c:pt idx="1">
                  <c:v>1798.83</c:v>
                </c:pt>
                <c:pt idx="2">
                  <c:v>1315.75</c:v>
                </c:pt>
                <c:pt idx="3">
                  <c:v>554.69000000000005</c:v>
                </c:pt>
                <c:pt idx="4">
                  <c:v>392.88</c:v>
                </c:pt>
                <c:pt idx="5">
                  <c:v>3519.91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64-4C3A-A8A3-CE672839B6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517714719"/>
        <c:axId val="1517716799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CAGR (2019-2026)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Almonds</c:v>
                </c:pt>
                <c:pt idx="1">
                  <c:v>Peanuts</c:v>
                </c:pt>
                <c:pt idx="2">
                  <c:v>Pistachios</c:v>
                </c:pt>
                <c:pt idx="3">
                  <c:v>Walnuts</c:v>
                </c:pt>
                <c:pt idx="4">
                  <c:v>Cashew</c:v>
                </c:pt>
                <c:pt idx="5">
                  <c:v>Others</c:v>
                </c:pt>
              </c:strCache>
            </c:strRef>
          </c:cat>
          <c:val>
            <c:numRef>
              <c:f>Sheet1!$D$2:$D$7</c:f>
              <c:numCache>
                <c:formatCode>0.00%</c:formatCode>
                <c:ptCount val="6"/>
                <c:pt idx="0">
                  <c:v>3.8600000000000002E-2</c:v>
                </c:pt>
                <c:pt idx="1">
                  <c:v>1.8599999999999998E-2</c:v>
                </c:pt>
                <c:pt idx="2">
                  <c:v>3.2399999999999998E-2</c:v>
                </c:pt>
                <c:pt idx="3">
                  <c:v>2.5700000000000001E-2</c:v>
                </c:pt>
                <c:pt idx="4">
                  <c:v>2.01E-2</c:v>
                </c:pt>
                <c:pt idx="5">
                  <c:v>1.1599999999999999E-2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164-4C3A-A8A3-CE672839B6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66873455"/>
        <c:axId val="1866874703"/>
      </c:lineChart>
      <c:catAx>
        <c:axId val="15177147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280000" spcFirstLastPara="1" vertOverflow="ellipsis" wrap="square" anchor="ctr" anchorCtr="0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7716799"/>
        <c:crosses val="autoZero"/>
        <c:auto val="0"/>
        <c:lblAlgn val="ctr"/>
        <c:lblOffset val="100"/>
        <c:noMultiLvlLbl val="0"/>
      </c:catAx>
      <c:valAx>
        <c:axId val="15177167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7714719"/>
        <c:crosses val="autoZero"/>
        <c:crossBetween val="between"/>
        <c:majorUnit val="1000"/>
        <c:dispUnits>
          <c:builtInUnit val="thousands"/>
        </c:dispUnits>
      </c:valAx>
      <c:valAx>
        <c:axId val="1866874703"/>
        <c:scaling>
          <c:orientation val="minMax"/>
        </c:scaling>
        <c:delete val="0"/>
        <c:axPos val="r"/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873455"/>
        <c:crosses val="max"/>
        <c:crossBetween val="between"/>
        <c:majorUnit val="1.0000000000000002E-2"/>
      </c:valAx>
      <c:catAx>
        <c:axId val="1866873455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66874703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5.0000051951614347E-2"/>
          <c:y val="5.1815014685680739E-3"/>
          <c:w val="0.89999989609677133"/>
          <c:h val="0.1307623294235436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Shared (2020)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5BE-4865-93DF-9438116456E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5BE-4865-93DF-9438116456E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5BE-4865-93DF-9438116456E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5BE-4865-93DF-9438116456E6}"/>
              </c:ext>
            </c:extLst>
          </c:dPt>
          <c:dLbls>
            <c:dLbl>
              <c:idx val="0"/>
              <c:layout>
                <c:manualLayout>
                  <c:x val="5.2520917482774335E-3"/>
                  <c:y val="-0.4859766434436701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839077730280476"/>
                      <c:h val="0.1673210248905134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65BE-4865-93DF-9438116456E6}"/>
                </c:ext>
              </c:extLst>
            </c:dLbl>
            <c:dLbl>
              <c:idx val="1"/>
              <c:layout>
                <c:manualLayout>
                  <c:x val="0.33037598970656251"/>
                  <c:y val="0.161184559579422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8876742559066277"/>
                      <c:h val="0.1556826448918886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65BE-4865-93DF-9438116456E6}"/>
                </c:ext>
              </c:extLst>
            </c:dLbl>
            <c:dLbl>
              <c:idx val="2"/>
              <c:layout>
                <c:manualLayout>
                  <c:x val="-0.11470604506126124"/>
                  <c:y val="0.14554341726945438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143960602537908"/>
                      <c:h val="0.2386912043219051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65BE-4865-93DF-9438116456E6}"/>
                </c:ext>
              </c:extLst>
            </c:dLbl>
            <c:dLbl>
              <c:idx val="3"/>
              <c:layout>
                <c:manualLayout>
                  <c:x val="-0.27242685702049541"/>
                  <c:y val="-4.8514472423151461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863636791286555"/>
                      <c:h val="0.2386912043219051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65BE-4865-93DF-9438116456E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Supermarkets</c:v>
                </c:pt>
                <c:pt idx="1">
                  <c:v>Convenience</c:v>
                </c:pt>
                <c:pt idx="2">
                  <c:v>Online</c:v>
                </c:pt>
                <c:pt idx="3">
                  <c:v>Others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0.57279999999999998</c:v>
                </c:pt>
                <c:pt idx="1">
                  <c:v>6.5199999999999994E-2</c:v>
                </c:pt>
                <c:pt idx="2">
                  <c:v>1.5100000000000001E-2</c:v>
                </c:pt>
                <c:pt idx="3">
                  <c:v>0.34689999999999999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5BE-4865-93DF-9438116456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452984596294728"/>
          <c:y val="0.19348055248140569"/>
          <c:w val="0.69461815328104259"/>
          <c:h val="0.478520892299637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Filled Biscuits</c:v>
                </c:pt>
                <c:pt idx="1">
                  <c:v>Choc.Ctd Biscuits</c:v>
                </c:pt>
                <c:pt idx="2">
                  <c:v>Cookies</c:v>
                </c:pt>
                <c:pt idx="3">
                  <c:v>Sndwich Bisc.</c:v>
                </c:pt>
                <c:pt idx="4">
                  <c:v>Pln. Bisc.</c:v>
                </c:pt>
                <c:pt idx="5">
                  <c:v>Other</c:v>
                </c:pt>
              </c:strCache>
            </c:strRef>
          </c:cat>
          <c:val>
            <c:numRef>
              <c:f>Sheet1!$B$2:$B$7</c:f>
              <c:numCache>
                <c:formatCode>#,##0.00</c:formatCode>
                <c:ptCount val="6"/>
                <c:pt idx="0">
                  <c:v>1056.1500000000001</c:v>
                </c:pt>
                <c:pt idx="1">
                  <c:v>911.21</c:v>
                </c:pt>
                <c:pt idx="2">
                  <c:v>2815.75</c:v>
                </c:pt>
                <c:pt idx="3">
                  <c:v>3093.25</c:v>
                </c:pt>
                <c:pt idx="4" formatCode="General">
                  <c:v>2112.7199999999998</c:v>
                </c:pt>
                <c:pt idx="5" formatCode="General">
                  <c:v>420.69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64-4C3A-A8A3-CE672839B6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Filled Biscuits</c:v>
                </c:pt>
                <c:pt idx="1">
                  <c:v>Choc.Ctd Biscuits</c:v>
                </c:pt>
                <c:pt idx="2">
                  <c:v>Cookies</c:v>
                </c:pt>
                <c:pt idx="3">
                  <c:v>Sndwich Bisc.</c:v>
                </c:pt>
                <c:pt idx="4">
                  <c:v>Pln. Bisc.</c:v>
                </c:pt>
                <c:pt idx="5">
                  <c:v>Other</c:v>
                </c:pt>
              </c:strCache>
            </c:strRef>
          </c:cat>
          <c:val>
            <c:numRef>
              <c:f>Sheet1!$C$2:$C$7</c:f>
              <c:numCache>
                <c:formatCode>#,##0.00</c:formatCode>
                <c:ptCount val="6"/>
                <c:pt idx="0">
                  <c:v>1148.7</c:v>
                </c:pt>
                <c:pt idx="1">
                  <c:v>993.29</c:v>
                </c:pt>
                <c:pt idx="2">
                  <c:v>2990.51</c:v>
                </c:pt>
                <c:pt idx="3">
                  <c:v>3375.54</c:v>
                </c:pt>
                <c:pt idx="4">
                  <c:v>2284.1999999999998</c:v>
                </c:pt>
                <c:pt idx="5" formatCode="General">
                  <c:v>461.49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64-4C3A-A8A3-CE672839B6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517714719"/>
        <c:axId val="1517716799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CAGR (2019-2024)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Filled Biscuits</c:v>
                </c:pt>
                <c:pt idx="1">
                  <c:v>Choc.Ctd Biscuits</c:v>
                </c:pt>
                <c:pt idx="2">
                  <c:v>Cookies</c:v>
                </c:pt>
                <c:pt idx="3">
                  <c:v>Sndwich Bisc.</c:v>
                </c:pt>
                <c:pt idx="4">
                  <c:v>Pln. Bisc.</c:v>
                </c:pt>
                <c:pt idx="5">
                  <c:v>Other</c:v>
                </c:pt>
              </c:strCache>
            </c:strRef>
          </c:cat>
          <c:val>
            <c:numRef>
              <c:f>Sheet1!$D$2:$D$7</c:f>
              <c:numCache>
                <c:formatCode>0.00%</c:formatCode>
                <c:ptCount val="6"/>
                <c:pt idx="0">
                  <c:v>2.0899999999999998E-2</c:v>
                </c:pt>
                <c:pt idx="1">
                  <c:v>2.1499999999999998E-2</c:v>
                </c:pt>
                <c:pt idx="2">
                  <c:v>1.4800000000000001E-2</c:v>
                </c:pt>
                <c:pt idx="3">
                  <c:v>2.18E-2</c:v>
                </c:pt>
                <c:pt idx="4">
                  <c:v>1.9400000000000001E-2</c:v>
                </c:pt>
                <c:pt idx="5">
                  <c:v>2.3099999999999999E-2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164-4C3A-A8A3-CE672839B6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66873455"/>
        <c:axId val="1866874703"/>
      </c:lineChart>
      <c:catAx>
        <c:axId val="15177147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280000" spcFirstLastPara="1" vertOverflow="ellipsis" wrap="square" anchor="ctr" anchorCtr="0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7716799"/>
        <c:crosses val="autoZero"/>
        <c:auto val="0"/>
        <c:lblAlgn val="ctr"/>
        <c:lblOffset val="100"/>
        <c:noMultiLvlLbl val="0"/>
      </c:catAx>
      <c:valAx>
        <c:axId val="15177167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7714719"/>
        <c:crosses val="autoZero"/>
        <c:crossBetween val="between"/>
        <c:majorUnit val="1000"/>
        <c:dispUnits>
          <c:builtInUnit val="thousands"/>
        </c:dispUnits>
      </c:valAx>
      <c:valAx>
        <c:axId val="1866874703"/>
        <c:scaling>
          <c:orientation val="minMax"/>
        </c:scaling>
        <c:delete val="0"/>
        <c:axPos val="r"/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873455"/>
        <c:crosses val="max"/>
        <c:crossBetween val="between"/>
      </c:valAx>
      <c:catAx>
        <c:axId val="1866873455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66874703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5.0000051951614347E-2"/>
          <c:y val="5.1815014685680739E-3"/>
          <c:w val="0.89999989609677133"/>
          <c:h val="0.1307623294235436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Dist (2018)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136-48E5-B5A2-22E0AB2937F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136-48E5-B5A2-22E0AB2937F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136-48E5-B5A2-22E0AB2937F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136-48E5-B5A2-22E0AB2937F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136-48E5-B5A2-22E0AB2937F5}"/>
              </c:ext>
            </c:extLst>
          </c:dPt>
          <c:dLbls>
            <c:dLbl>
              <c:idx val="0"/>
              <c:layout>
                <c:manualLayout>
                  <c:x val="4.1703625621747786E-2"/>
                  <c:y val="0.2271737921679049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2750845147968164"/>
                      <c:h val="0.1673210248905134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3136-48E5-B5A2-22E0AB2937F5}"/>
                </c:ext>
              </c:extLst>
            </c:dLbl>
            <c:dLbl>
              <c:idx val="1"/>
              <c:layout>
                <c:manualLayout>
                  <c:x val="4.779418544219218E-3"/>
                  <c:y val="0.4349305474792424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5053207723690902"/>
                      <c:h val="0.196467059819235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3136-48E5-B5A2-22E0AB2937F5}"/>
                </c:ext>
              </c:extLst>
            </c:dLbl>
            <c:dLbl>
              <c:idx val="2"/>
              <c:layout>
                <c:manualLayout>
                  <c:x val="-0.18907191594846809"/>
                  <c:y val="6.534895190912726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541007222943316"/>
                      <c:h val="0.3518916399759253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3136-48E5-B5A2-22E0AB2937F5}"/>
                </c:ext>
              </c:extLst>
            </c:dLbl>
            <c:dLbl>
              <c:idx val="3"/>
              <c:layout>
                <c:manualLayout>
                  <c:x val="-0.17058685614740479"/>
                  <c:y val="-0.1184831226512076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2503369113741507"/>
                      <c:h val="0.1362717625396965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3136-48E5-B5A2-22E0AB2937F5}"/>
                </c:ext>
              </c:extLst>
            </c:dLbl>
            <c:dLbl>
              <c:idx val="4"/>
              <c:layout>
                <c:manualLayout>
                  <c:x val="0.31783133319057799"/>
                  <c:y val="-0.1105051871860672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4415136531429195"/>
                      <c:h val="0.1039287809242622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3136-48E5-B5A2-22E0AB2937F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Hypermarket</c:v>
                </c:pt>
                <c:pt idx="1">
                  <c:v>Convenience</c:v>
                </c:pt>
                <c:pt idx="2">
                  <c:v>Specialist</c:v>
                </c:pt>
                <c:pt idx="3">
                  <c:v>Online</c:v>
                </c:pt>
                <c:pt idx="4">
                  <c:v>Other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0.68630000000000002</c:v>
                </c:pt>
                <c:pt idx="1">
                  <c:v>0.15920000000000001</c:v>
                </c:pt>
                <c:pt idx="2">
                  <c:v>0.08</c:v>
                </c:pt>
                <c:pt idx="3">
                  <c:v>2.9600000000000001E-2</c:v>
                </c:pt>
                <c:pt idx="4">
                  <c:v>4.48E-2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136-48E5-B5A2-22E0AB2937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da.gov/industry/entry-submission-process/affirmation-compliance-codes" TargetMode="External"/><Relationship Id="rId2" Type="http://schemas.openxmlformats.org/officeDocument/2006/relationships/hyperlink" Target="https://www.fda.gov/industry/entry-submission-process/transmitting-required-information" TargetMode="External"/><Relationship Id="rId1" Type="http://schemas.openxmlformats.org/officeDocument/2006/relationships/hyperlink" Target="https://www.fda.gov/industry/entry-process/entry-submission-process" TargetMode="External"/><Relationship Id="rId6" Type="http://schemas.openxmlformats.org/officeDocument/2006/relationships/hyperlink" Target="https://www.fda.gov/industry/entry-submission-process/entry-review" TargetMode="External"/><Relationship Id="rId5" Type="http://schemas.openxmlformats.org/officeDocument/2006/relationships/hyperlink" Target="https://www.fda.gov/industry/entry-submission-process/documents-required-status" TargetMode="External"/><Relationship Id="rId4" Type="http://schemas.openxmlformats.org/officeDocument/2006/relationships/hyperlink" Target="https://www.fda.gov/industry/entry-submission-process/harmonized-tariff-schedule-and-fd-flags" TargetMode="Externa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da.gov/industry/entry-submission-process/affirmation-compliance-codes" TargetMode="External"/><Relationship Id="rId2" Type="http://schemas.openxmlformats.org/officeDocument/2006/relationships/hyperlink" Target="https://www.fda.gov/industry/entry-submission-process/transmitting-required-information" TargetMode="External"/><Relationship Id="rId1" Type="http://schemas.openxmlformats.org/officeDocument/2006/relationships/hyperlink" Target="https://www.fda.gov/industry/entry-process/entry-submission-process" TargetMode="External"/><Relationship Id="rId6" Type="http://schemas.openxmlformats.org/officeDocument/2006/relationships/hyperlink" Target="https://www.fda.gov/industry/entry-submission-process/entry-review" TargetMode="External"/><Relationship Id="rId5" Type="http://schemas.openxmlformats.org/officeDocument/2006/relationships/hyperlink" Target="https://www.fda.gov/industry/entry-submission-process/documents-required-status" TargetMode="External"/><Relationship Id="rId4" Type="http://schemas.openxmlformats.org/officeDocument/2006/relationships/hyperlink" Target="https://www.fda.gov/industry/entry-submission-process/harmonized-tariff-schedule-and-fd-flags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634481-47D0-4036-8CB5-E440F8BB504A}" type="doc">
      <dgm:prSet loTypeId="urn:microsoft.com/office/officeart/2005/8/layout/hProcess11" loCatId="process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FA173462-6751-4A54-B6FC-0AC5F171FB0C}">
      <dgm:prSet/>
      <dgm:spPr/>
      <dgm:t>
        <a:bodyPr/>
        <a:lstStyle/>
        <a:p>
          <a:r>
            <a:rPr lang="en-US" dirty="0">
              <a:hlinkClick xmlns:r="http://schemas.openxmlformats.org/officeDocument/2006/relationships" r:id="rId1"/>
            </a:rPr>
            <a:t>Entry Submission Process</a:t>
          </a:r>
          <a:endParaRPr lang="en-US" dirty="0"/>
        </a:p>
      </dgm:t>
    </dgm:pt>
    <dgm:pt modelId="{A0FDBD0E-8D0B-4BF7-AF5A-78F1FAEF6AE0}" type="parTrans" cxnId="{EE8CAC7E-705E-4A6F-A8F0-92A0F0245F33}">
      <dgm:prSet/>
      <dgm:spPr/>
      <dgm:t>
        <a:bodyPr/>
        <a:lstStyle/>
        <a:p>
          <a:endParaRPr lang="en-US"/>
        </a:p>
      </dgm:t>
    </dgm:pt>
    <dgm:pt modelId="{2C42B413-757A-447E-BEEE-0A94C41C5608}" type="sibTrans" cxnId="{EE8CAC7E-705E-4A6F-A8F0-92A0F0245F33}">
      <dgm:prSet/>
      <dgm:spPr/>
      <dgm:t>
        <a:bodyPr/>
        <a:lstStyle/>
        <a:p>
          <a:endParaRPr lang="en-US"/>
        </a:p>
      </dgm:t>
    </dgm:pt>
    <dgm:pt modelId="{4B012E13-3FCA-49B5-9734-ED521A5C0260}">
      <dgm:prSet/>
      <dgm:spPr/>
      <dgm:t>
        <a:bodyPr/>
        <a:lstStyle/>
        <a:p>
          <a:r>
            <a:rPr lang="en-US">
              <a:hlinkClick xmlns:r="http://schemas.openxmlformats.org/officeDocument/2006/relationships" r:id="rId2"/>
            </a:rPr>
            <a:t>Transmitting Required Information</a:t>
          </a:r>
          <a:endParaRPr lang="en-US"/>
        </a:p>
      </dgm:t>
    </dgm:pt>
    <dgm:pt modelId="{6FE00A20-6DFB-4E83-B22C-DA837A858873}" type="parTrans" cxnId="{C86FB4DB-38A3-4F6D-8E4F-97601E066D2D}">
      <dgm:prSet/>
      <dgm:spPr/>
      <dgm:t>
        <a:bodyPr/>
        <a:lstStyle/>
        <a:p>
          <a:endParaRPr lang="en-US"/>
        </a:p>
      </dgm:t>
    </dgm:pt>
    <dgm:pt modelId="{D8E85173-ACE5-43C0-B0CA-6344056B0CEB}" type="sibTrans" cxnId="{C86FB4DB-38A3-4F6D-8E4F-97601E066D2D}">
      <dgm:prSet/>
      <dgm:spPr/>
      <dgm:t>
        <a:bodyPr/>
        <a:lstStyle/>
        <a:p>
          <a:endParaRPr lang="en-US"/>
        </a:p>
      </dgm:t>
    </dgm:pt>
    <dgm:pt modelId="{69311EAB-76E8-420F-B69E-BB3B628A4B98}">
      <dgm:prSet/>
      <dgm:spPr/>
      <dgm:t>
        <a:bodyPr/>
        <a:lstStyle/>
        <a:p>
          <a:r>
            <a:rPr lang="en-US">
              <a:hlinkClick xmlns:r="http://schemas.openxmlformats.org/officeDocument/2006/relationships" r:id="rId3"/>
            </a:rPr>
            <a:t>Affirmation of Compliance Codes</a:t>
          </a:r>
          <a:endParaRPr lang="en-US"/>
        </a:p>
      </dgm:t>
    </dgm:pt>
    <dgm:pt modelId="{B649AF10-4EF9-4854-844A-863E0E381C05}" type="parTrans" cxnId="{5B317E3C-6810-4B80-8424-ED2801059079}">
      <dgm:prSet/>
      <dgm:spPr/>
      <dgm:t>
        <a:bodyPr/>
        <a:lstStyle/>
        <a:p>
          <a:endParaRPr lang="en-US"/>
        </a:p>
      </dgm:t>
    </dgm:pt>
    <dgm:pt modelId="{2208EA5E-530A-4D73-AE7E-ADDE9F81FA50}" type="sibTrans" cxnId="{5B317E3C-6810-4B80-8424-ED2801059079}">
      <dgm:prSet/>
      <dgm:spPr/>
      <dgm:t>
        <a:bodyPr/>
        <a:lstStyle/>
        <a:p>
          <a:endParaRPr lang="en-US"/>
        </a:p>
      </dgm:t>
    </dgm:pt>
    <dgm:pt modelId="{E0147042-F973-4F0E-932D-377491FBDDDD}">
      <dgm:prSet/>
      <dgm:spPr/>
      <dgm:t>
        <a:bodyPr/>
        <a:lstStyle/>
        <a:p>
          <a:r>
            <a:rPr lang="en-US">
              <a:hlinkClick xmlns:r="http://schemas.openxmlformats.org/officeDocument/2006/relationships" r:id="rId4"/>
            </a:rPr>
            <a:t>Harmonized Tariff Schedule and FD Flags</a:t>
          </a:r>
          <a:endParaRPr lang="en-US"/>
        </a:p>
      </dgm:t>
    </dgm:pt>
    <dgm:pt modelId="{5FF6F484-3470-4F21-BA07-564DBC26FD43}" type="parTrans" cxnId="{B7B4833F-EFE3-462D-9FB8-1F486B559B38}">
      <dgm:prSet/>
      <dgm:spPr/>
      <dgm:t>
        <a:bodyPr/>
        <a:lstStyle/>
        <a:p>
          <a:endParaRPr lang="en-US"/>
        </a:p>
      </dgm:t>
    </dgm:pt>
    <dgm:pt modelId="{019C2616-ECF0-4A03-BDEB-6524D4061BCC}" type="sibTrans" cxnId="{B7B4833F-EFE3-462D-9FB8-1F486B559B38}">
      <dgm:prSet/>
      <dgm:spPr/>
      <dgm:t>
        <a:bodyPr/>
        <a:lstStyle/>
        <a:p>
          <a:endParaRPr lang="en-US"/>
        </a:p>
      </dgm:t>
    </dgm:pt>
    <dgm:pt modelId="{E4852659-0EA5-43E9-81B6-40E071978633}">
      <dgm:prSet/>
      <dgm:spPr/>
      <dgm:t>
        <a:bodyPr/>
        <a:lstStyle/>
        <a:p>
          <a:r>
            <a:rPr lang="en-US">
              <a:hlinkClick xmlns:r="http://schemas.openxmlformats.org/officeDocument/2006/relationships" r:id="rId5"/>
            </a:rPr>
            <a:t>Documents Required Status</a:t>
          </a:r>
          <a:endParaRPr lang="en-US"/>
        </a:p>
      </dgm:t>
    </dgm:pt>
    <dgm:pt modelId="{510E7BBF-280B-4519-8E21-A29EE0683F74}" type="parTrans" cxnId="{5B381496-7310-4BFC-A0A9-F2DF2C4B548C}">
      <dgm:prSet/>
      <dgm:spPr/>
      <dgm:t>
        <a:bodyPr/>
        <a:lstStyle/>
        <a:p>
          <a:endParaRPr lang="en-US"/>
        </a:p>
      </dgm:t>
    </dgm:pt>
    <dgm:pt modelId="{74B6F58E-C7FF-44D9-AC15-FFD0AFB16E22}" type="sibTrans" cxnId="{5B381496-7310-4BFC-A0A9-F2DF2C4B548C}">
      <dgm:prSet/>
      <dgm:spPr/>
      <dgm:t>
        <a:bodyPr/>
        <a:lstStyle/>
        <a:p>
          <a:endParaRPr lang="en-US"/>
        </a:p>
      </dgm:t>
    </dgm:pt>
    <dgm:pt modelId="{543F703D-3666-4678-BFCE-A69730103B83}">
      <dgm:prSet/>
      <dgm:spPr/>
      <dgm:t>
        <a:bodyPr/>
        <a:lstStyle/>
        <a:p>
          <a:r>
            <a:rPr lang="en-US">
              <a:hlinkClick xmlns:r="http://schemas.openxmlformats.org/officeDocument/2006/relationships" r:id="rId6"/>
            </a:rPr>
            <a:t>Entry Review</a:t>
          </a:r>
          <a:endParaRPr lang="en-US"/>
        </a:p>
      </dgm:t>
    </dgm:pt>
    <dgm:pt modelId="{B181C89E-1BFD-4248-A950-859105E04204}" type="parTrans" cxnId="{6743594E-17A5-4447-9485-958A6ABB1AA5}">
      <dgm:prSet/>
      <dgm:spPr/>
      <dgm:t>
        <a:bodyPr/>
        <a:lstStyle/>
        <a:p>
          <a:endParaRPr lang="en-US"/>
        </a:p>
      </dgm:t>
    </dgm:pt>
    <dgm:pt modelId="{212040A7-5053-4460-A04F-C805E77489EE}" type="sibTrans" cxnId="{6743594E-17A5-4447-9485-958A6ABB1AA5}">
      <dgm:prSet/>
      <dgm:spPr/>
      <dgm:t>
        <a:bodyPr/>
        <a:lstStyle/>
        <a:p>
          <a:endParaRPr lang="en-US"/>
        </a:p>
      </dgm:t>
    </dgm:pt>
    <dgm:pt modelId="{26D5C9DE-5816-4512-9050-178D08788BDE}" type="pres">
      <dgm:prSet presAssocID="{CC634481-47D0-4036-8CB5-E440F8BB504A}" presName="Name0" presStyleCnt="0">
        <dgm:presLayoutVars>
          <dgm:dir/>
          <dgm:resizeHandles val="exact"/>
        </dgm:presLayoutVars>
      </dgm:prSet>
      <dgm:spPr/>
    </dgm:pt>
    <dgm:pt modelId="{45215075-B508-4023-973B-CFA20FFBBC34}" type="pres">
      <dgm:prSet presAssocID="{CC634481-47D0-4036-8CB5-E440F8BB504A}" presName="arrow" presStyleLbl="bgShp" presStyleIdx="0" presStyleCnt="1"/>
      <dgm:spPr/>
    </dgm:pt>
    <dgm:pt modelId="{444C0A0A-8A0F-42C1-A974-53F578601460}" type="pres">
      <dgm:prSet presAssocID="{CC634481-47D0-4036-8CB5-E440F8BB504A}" presName="points" presStyleCnt="0"/>
      <dgm:spPr/>
    </dgm:pt>
    <dgm:pt modelId="{AFFB2E01-D452-4B7E-8A41-59206048D760}" type="pres">
      <dgm:prSet presAssocID="{FA173462-6751-4A54-B6FC-0AC5F171FB0C}" presName="compositeA" presStyleCnt="0"/>
      <dgm:spPr/>
    </dgm:pt>
    <dgm:pt modelId="{5CCC2F3F-72F1-44F5-BEA4-8C9B61A224BD}" type="pres">
      <dgm:prSet presAssocID="{FA173462-6751-4A54-B6FC-0AC5F171FB0C}" presName="textA" presStyleLbl="revTx" presStyleIdx="0" presStyleCnt="6">
        <dgm:presLayoutVars>
          <dgm:bulletEnabled val="1"/>
        </dgm:presLayoutVars>
      </dgm:prSet>
      <dgm:spPr/>
    </dgm:pt>
    <dgm:pt modelId="{7DE7AA48-F6C5-44A3-BD00-CE217914296C}" type="pres">
      <dgm:prSet presAssocID="{FA173462-6751-4A54-B6FC-0AC5F171FB0C}" presName="circleA" presStyleLbl="node1" presStyleIdx="0" presStyleCnt="6"/>
      <dgm:spPr/>
    </dgm:pt>
    <dgm:pt modelId="{E0E30A41-A1F7-4BCF-A0CE-22DA5AFB1CCE}" type="pres">
      <dgm:prSet presAssocID="{FA173462-6751-4A54-B6FC-0AC5F171FB0C}" presName="spaceA" presStyleCnt="0"/>
      <dgm:spPr/>
    </dgm:pt>
    <dgm:pt modelId="{9027BA04-0F29-48EB-B90A-DFC162D6DD5C}" type="pres">
      <dgm:prSet presAssocID="{2C42B413-757A-447E-BEEE-0A94C41C5608}" presName="space" presStyleCnt="0"/>
      <dgm:spPr/>
    </dgm:pt>
    <dgm:pt modelId="{8B982BC6-BF84-49C2-88A8-87224CE8A5C1}" type="pres">
      <dgm:prSet presAssocID="{4B012E13-3FCA-49B5-9734-ED521A5C0260}" presName="compositeB" presStyleCnt="0"/>
      <dgm:spPr/>
    </dgm:pt>
    <dgm:pt modelId="{D4739821-3FB8-4118-AC64-DC1F8D6619BF}" type="pres">
      <dgm:prSet presAssocID="{4B012E13-3FCA-49B5-9734-ED521A5C0260}" presName="textB" presStyleLbl="revTx" presStyleIdx="1" presStyleCnt="6">
        <dgm:presLayoutVars>
          <dgm:bulletEnabled val="1"/>
        </dgm:presLayoutVars>
      </dgm:prSet>
      <dgm:spPr/>
    </dgm:pt>
    <dgm:pt modelId="{BD504F37-2FBD-4B3C-9226-9A6954978A2F}" type="pres">
      <dgm:prSet presAssocID="{4B012E13-3FCA-49B5-9734-ED521A5C0260}" presName="circleB" presStyleLbl="node1" presStyleIdx="1" presStyleCnt="6"/>
      <dgm:spPr/>
    </dgm:pt>
    <dgm:pt modelId="{E69A1B80-050A-4BF1-95BA-E9C9B24F2692}" type="pres">
      <dgm:prSet presAssocID="{4B012E13-3FCA-49B5-9734-ED521A5C0260}" presName="spaceB" presStyleCnt="0"/>
      <dgm:spPr/>
    </dgm:pt>
    <dgm:pt modelId="{5EBF0B53-359A-40F9-BAAA-203CBB1AD1EF}" type="pres">
      <dgm:prSet presAssocID="{D8E85173-ACE5-43C0-B0CA-6344056B0CEB}" presName="space" presStyleCnt="0"/>
      <dgm:spPr/>
    </dgm:pt>
    <dgm:pt modelId="{F25F14D3-5685-49C9-8E4B-D923D8E6B3F4}" type="pres">
      <dgm:prSet presAssocID="{69311EAB-76E8-420F-B69E-BB3B628A4B98}" presName="compositeA" presStyleCnt="0"/>
      <dgm:spPr/>
    </dgm:pt>
    <dgm:pt modelId="{8C2CA114-23F7-4DE8-9A78-FF6428D25C7F}" type="pres">
      <dgm:prSet presAssocID="{69311EAB-76E8-420F-B69E-BB3B628A4B98}" presName="textA" presStyleLbl="revTx" presStyleIdx="2" presStyleCnt="6">
        <dgm:presLayoutVars>
          <dgm:bulletEnabled val="1"/>
        </dgm:presLayoutVars>
      </dgm:prSet>
      <dgm:spPr/>
    </dgm:pt>
    <dgm:pt modelId="{91A128D3-872E-451A-91AC-122F4C6EFE65}" type="pres">
      <dgm:prSet presAssocID="{69311EAB-76E8-420F-B69E-BB3B628A4B98}" presName="circleA" presStyleLbl="node1" presStyleIdx="2" presStyleCnt="6"/>
      <dgm:spPr/>
    </dgm:pt>
    <dgm:pt modelId="{99F77FEE-FDA7-4182-B153-DE2746C99366}" type="pres">
      <dgm:prSet presAssocID="{69311EAB-76E8-420F-B69E-BB3B628A4B98}" presName="spaceA" presStyleCnt="0"/>
      <dgm:spPr/>
    </dgm:pt>
    <dgm:pt modelId="{2BF3B7E1-7D04-4796-A5D0-C1C769F97C51}" type="pres">
      <dgm:prSet presAssocID="{2208EA5E-530A-4D73-AE7E-ADDE9F81FA50}" presName="space" presStyleCnt="0"/>
      <dgm:spPr/>
    </dgm:pt>
    <dgm:pt modelId="{BF9E6D50-9F4E-4BC4-B3AB-C4191AA188A0}" type="pres">
      <dgm:prSet presAssocID="{E0147042-F973-4F0E-932D-377491FBDDDD}" presName="compositeB" presStyleCnt="0"/>
      <dgm:spPr/>
    </dgm:pt>
    <dgm:pt modelId="{1BC72283-BB0E-4D95-998D-136301BB3DFB}" type="pres">
      <dgm:prSet presAssocID="{E0147042-F973-4F0E-932D-377491FBDDDD}" presName="textB" presStyleLbl="revTx" presStyleIdx="3" presStyleCnt="6">
        <dgm:presLayoutVars>
          <dgm:bulletEnabled val="1"/>
        </dgm:presLayoutVars>
      </dgm:prSet>
      <dgm:spPr/>
    </dgm:pt>
    <dgm:pt modelId="{DAEC90C8-E445-4993-8EFB-9A81972C4E00}" type="pres">
      <dgm:prSet presAssocID="{E0147042-F973-4F0E-932D-377491FBDDDD}" presName="circleB" presStyleLbl="node1" presStyleIdx="3" presStyleCnt="6"/>
      <dgm:spPr/>
    </dgm:pt>
    <dgm:pt modelId="{EA6BB927-7654-470A-BC44-2346A006BC53}" type="pres">
      <dgm:prSet presAssocID="{E0147042-F973-4F0E-932D-377491FBDDDD}" presName="spaceB" presStyleCnt="0"/>
      <dgm:spPr/>
    </dgm:pt>
    <dgm:pt modelId="{7D2D18AA-AD7C-4500-A5DD-2A87FE81C3C6}" type="pres">
      <dgm:prSet presAssocID="{019C2616-ECF0-4A03-BDEB-6524D4061BCC}" presName="space" presStyleCnt="0"/>
      <dgm:spPr/>
    </dgm:pt>
    <dgm:pt modelId="{34CEB4F3-2674-4B46-A588-88E27CC70916}" type="pres">
      <dgm:prSet presAssocID="{E4852659-0EA5-43E9-81B6-40E071978633}" presName="compositeA" presStyleCnt="0"/>
      <dgm:spPr/>
    </dgm:pt>
    <dgm:pt modelId="{7AB360B5-10BE-4BC5-B94C-AD6497E454B2}" type="pres">
      <dgm:prSet presAssocID="{E4852659-0EA5-43E9-81B6-40E071978633}" presName="textA" presStyleLbl="revTx" presStyleIdx="4" presStyleCnt="6">
        <dgm:presLayoutVars>
          <dgm:bulletEnabled val="1"/>
        </dgm:presLayoutVars>
      </dgm:prSet>
      <dgm:spPr/>
    </dgm:pt>
    <dgm:pt modelId="{5D4F64F4-2130-4BF4-AFD9-DA2573606328}" type="pres">
      <dgm:prSet presAssocID="{E4852659-0EA5-43E9-81B6-40E071978633}" presName="circleA" presStyleLbl="node1" presStyleIdx="4" presStyleCnt="6"/>
      <dgm:spPr/>
    </dgm:pt>
    <dgm:pt modelId="{A2FFC684-3E8C-4D7C-9FC9-6B591543B9A2}" type="pres">
      <dgm:prSet presAssocID="{E4852659-0EA5-43E9-81B6-40E071978633}" presName="spaceA" presStyleCnt="0"/>
      <dgm:spPr/>
    </dgm:pt>
    <dgm:pt modelId="{0DB5C616-D858-41B0-B43E-3636507F69D7}" type="pres">
      <dgm:prSet presAssocID="{74B6F58E-C7FF-44D9-AC15-FFD0AFB16E22}" presName="space" presStyleCnt="0"/>
      <dgm:spPr/>
    </dgm:pt>
    <dgm:pt modelId="{4726AD4A-5355-4878-BD32-2BA6ABA722D6}" type="pres">
      <dgm:prSet presAssocID="{543F703D-3666-4678-BFCE-A69730103B83}" presName="compositeB" presStyleCnt="0"/>
      <dgm:spPr/>
    </dgm:pt>
    <dgm:pt modelId="{3A975336-A896-4BCE-8FAB-66BD88AA088F}" type="pres">
      <dgm:prSet presAssocID="{543F703D-3666-4678-BFCE-A69730103B83}" presName="textB" presStyleLbl="revTx" presStyleIdx="5" presStyleCnt="6">
        <dgm:presLayoutVars>
          <dgm:bulletEnabled val="1"/>
        </dgm:presLayoutVars>
      </dgm:prSet>
      <dgm:spPr/>
    </dgm:pt>
    <dgm:pt modelId="{BEE225CA-81EE-4193-86F5-419B4E3586E0}" type="pres">
      <dgm:prSet presAssocID="{543F703D-3666-4678-BFCE-A69730103B83}" presName="circleB" presStyleLbl="node1" presStyleIdx="5" presStyleCnt="6"/>
      <dgm:spPr/>
    </dgm:pt>
    <dgm:pt modelId="{FB1AE70A-3C6F-4853-9C89-45BB4F9ECDD0}" type="pres">
      <dgm:prSet presAssocID="{543F703D-3666-4678-BFCE-A69730103B83}" presName="spaceB" presStyleCnt="0"/>
      <dgm:spPr/>
    </dgm:pt>
  </dgm:ptLst>
  <dgm:cxnLst>
    <dgm:cxn modelId="{C1225407-1871-4772-BCF6-B254D62C5493}" type="presOf" srcId="{4B012E13-3FCA-49B5-9734-ED521A5C0260}" destId="{D4739821-3FB8-4118-AC64-DC1F8D6619BF}" srcOrd="0" destOrd="0" presId="urn:microsoft.com/office/officeart/2005/8/layout/hProcess11"/>
    <dgm:cxn modelId="{4C1C490D-4DD3-4DF6-9F8B-8BEA748B4FC9}" type="presOf" srcId="{FA173462-6751-4A54-B6FC-0AC5F171FB0C}" destId="{5CCC2F3F-72F1-44F5-BEA4-8C9B61A224BD}" srcOrd="0" destOrd="0" presId="urn:microsoft.com/office/officeart/2005/8/layout/hProcess11"/>
    <dgm:cxn modelId="{5B317E3C-6810-4B80-8424-ED2801059079}" srcId="{CC634481-47D0-4036-8CB5-E440F8BB504A}" destId="{69311EAB-76E8-420F-B69E-BB3B628A4B98}" srcOrd="2" destOrd="0" parTransId="{B649AF10-4EF9-4854-844A-863E0E381C05}" sibTransId="{2208EA5E-530A-4D73-AE7E-ADDE9F81FA50}"/>
    <dgm:cxn modelId="{B7B4833F-EFE3-462D-9FB8-1F486B559B38}" srcId="{CC634481-47D0-4036-8CB5-E440F8BB504A}" destId="{E0147042-F973-4F0E-932D-377491FBDDDD}" srcOrd="3" destOrd="0" parTransId="{5FF6F484-3470-4F21-BA07-564DBC26FD43}" sibTransId="{019C2616-ECF0-4A03-BDEB-6524D4061BCC}"/>
    <dgm:cxn modelId="{6743594E-17A5-4447-9485-958A6ABB1AA5}" srcId="{CC634481-47D0-4036-8CB5-E440F8BB504A}" destId="{543F703D-3666-4678-BFCE-A69730103B83}" srcOrd="5" destOrd="0" parTransId="{B181C89E-1BFD-4248-A950-859105E04204}" sibTransId="{212040A7-5053-4460-A04F-C805E77489EE}"/>
    <dgm:cxn modelId="{1BD52859-C833-448B-910D-BD752DF16AAC}" type="presOf" srcId="{543F703D-3666-4678-BFCE-A69730103B83}" destId="{3A975336-A896-4BCE-8FAB-66BD88AA088F}" srcOrd="0" destOrd="0" presId="urn:microsoft.com/office/officeart/2005/8/layout/hProcess11"/>
    <dgm:cxn modelId="{EE8CAC7E-705E-4A6F-A8F0-92A0F0245F33}" srcId="{CC634481-47D0-4036-8CB5-E440F8BB504A}" destId="{FA173462-6751-4A54-B6FC-0AC5F171FB0C}" srcOrd="0" destOrd="0" parTransId="{A0FDBD0E-8D0B-4BF7-AF5A-78F1FAEF6AE0}" sibTransId="{2C42B413-757A-447E-BEEE-0A94C41C5608}"/>
    <dgm:cxn modelId="{5B381496-7310-4BFC-A0A9-F2DF2C4B548C}" srcId="{CC634481-47D0-4036-8CB5-E440F8BB504A}" destId="{E4852659-0EA5-43E9-81B6-40E071978633}" srcOrd="4" destOrd="0" parTransId="{510E7BBF-280B-4519-8E21-A29EE0683F74}" sibTransId="{74B6F58E-C7FF-44D9-AC15-FFD0AFB16E22}"/>
    <dgm:cxn modelId="{F09D319A-D33D-42F9-9688-5264931C5109}" type="presOf" srcId="{E0147042-F973-4F0E-932D-377491FBDDDD}" destId="{1BC72283-BB0E-4D95-998D-136301BB3DFB}" srcOrd="0" destOrd="0" presId="urn:microsoft.com/office/officeart/2005/8/layout/hProcess11"/>
    <dgm:cxn modelId="{85E1F4C9-EF75-4690-944E-C4107F876F11}" type="presOf" srcId="{69311EAB-76E8-420F-B69E-BB3B628A4B98}" destId="{8C2CA114-23F7-4DE8-9A78-FF6428D25C7F}" srcOrd="0" destOrd="0" presId="urn:microsoft.com/office/officeart/2005/8/layout/hProcess11"/>
    <dgm:cxn modelId="{139186D7-ED95-4053-B501-8263C71B3102}" type="presOf" srcId="{CC634481-47D0-4036-8CB5-E440F8BB504A}" destId="{26D5C9DE-5816-4512-9050-178D08788BDE}" srcOrd="0" destOrd="0" presId="urn:microsoft.com/office/officeart/2005/8/layout/hProcess11"/>
    <dgm:cxn modelId="{C86FB4DB-38A3-4F6D-8E4F-97601E066D2D}" srcId="{CC634481-47D0-4036-8CB5-E440F8BB504A}" destId="{4B012E13-3FCA-49B5-9734-ED521A5C0260}" srcOrd="1" destOrd="0" parTransId="{6FE00A20-6DFB-4E83-B22C-DA837A858873}" sibTransId="{D8E85173-ACE5-43C0-B0CA-6344056B0CEB}"/>
    <dgm:cxn modelId="{4BDA8DF3-0B85-4866-907B-1B111B2C800E}" type="presOf" srcId="{E4852659-0EA5-43E9-81B6-40E071978633}" destId="{7AB360B5-10BE-4BC5-B94C-AD6497E454B2}" srcOrd="0" destOrd="0" presId="urn:microsoft.com/office/officeart/2005/8/layout/hProcess11"/>
    <dgm:cxn modelId="{F3D95780-51DD-423F-902B-EAAB109FEF9A}" type="presParOf" srcId="{26D5C9DE-5816-4512-9050-178D08788BDE}" destId="{45215075-B508-4023-973B-CFA20FFBBC34}" srcOrd="0" destOrd="0" presId="urn:microsoft.com/office/officeart/2005/8/layout/hProcess11"/>
    <dgm:cxn modelId="{D78E5F92-8A21-4024-A3D9-0CFA3B678273}" type="presParOf" srcId="{26D5C9DE-5816-4512-9050-178D08788BDE}" destId="{444C0A0A-8A0F-42C1-A974-53F578601460}" srcOrd="1" destOrd="0" presId="urn:microsoft.com/office/officeart/2005/8/layout/hProcess11"/>
    <dgm:cxn modelId="{D928415D-3EC3-4984-8C36-1533D42F1345}" type="presParOf" srcId="{444C0A0A-8A0F-42C1-A974-53F578601460}" destId="{AFFB2E01-D452-4B7E-8A41-59206048D760}" srcOrd="0" destOrd="0" presId="urn:microsoft.com/office/officeart/2005/8/layout/hProcess11"/>
    <dgm:cxn modelId="{801EE4CD-177B-4C2F-BB61-AB402758EE90}" type="presParOf" srcId="{AFFB2E01-D452-4B7E-8A41-59206048D760}" destId="{5CCC2F3F-72F1-44F5-BEA4-8C9B61A224BD}" srcOrd="0" destOrd="0" presId="urn:microsoft.com/office/officeart/2005/8/layout/hProcess11"/>
    <dgm:cxn modelId="{FF1295AD-6391-4DB7-8335-5B217343A684}" type="presParOf" srcId="{AFFB2E01-D452-4B7E-8A41-59206048D760}" destId="{7DE7AA48-F6C5-44A3-BD00-CE217914296C}" srcOrd="1" destOrd="0" presId="urn:microsoft.com/office/officeart/2005/8/layout/hProcess11"/>
    <dgm:cxn modelId="{ADCD948E-C8E5-4990-9D94-57937E8D037B}" type="presParOf" srcId="{AFFB2E01-D452-4B7E-8A41-59206048D760}" destId="{E0E30A41-A1F7-4BCF-A0CE-22DA5AFB1CCE}" srcOrd="2" destOrd="0" presId="urn:microsoft.com/office/officeart/2005/8/layout/hProcess11"/>
    <dgm:cxn modelId="{15A81EFC-872F-4FC3-9592-558BB87E116D}" type="presParOf" srcId="{444C0A0A-8A0F-42C1-A974-53F578601460}" destId="{9027BA04-0F29-48EB-B90A-DFC162D6DD5C}" srcOrd="1" destOrd="0" presId="urn:microsoft.com/office/officeart/2005/8/layout/hProcess11"/>
    <dgm:cxn modelId="{6B807D15-2910-4B38-8809-92E011C08B1B}" type="presParOf" srcId="{444C0A0A-8A0F-42C1-A974-53F578601460}" destId="{8B982BC6-BF84-49C2-88A8-87224CE8A5C1}" srcOrd="2" destOrd="0" presId="urn:microsoft.com/office/officeart/2005/8/layout/hProcess11"/>
    <dgm:cxn modelId="{6B2155AD-F522-49B4-AF2B-A93AA5A606BF}" type="presParOf" srcId="{8B982BC6-BF84-49C2-88A8-87224CE8A5C1}" destId="{D4739821-3FB8-4118-AC64-DC1F8D6619BF}" srcOrd="0" destOrd="0" presId="urn:microsoft.com/office/officeart/2005/8/layout/hProcess11"/>
    <dgm:cxn modelId="{04F157CE-431A-4BFB-94B4-691EBEA8CD84}" type="presParOf" srcId="{8B982BC6-BF84-49C2-88A8-87224CE8A5C1}" destId="{BD504F37-2FBD-4B3C-9226-9A6954978A2F}" srcOrd="1" destOrd="0" presId="urn:microsoft.com/office/officeart/2005/8/layout/hProcess11"/>
    <dgm:cxn modelId="{AAC9DE97-1B92-4DBF-8448-4538E46EE8C9}" type="presParOf" srcId="{8B982BC6-BF84-49C2-88A8-87224CE8A5C1}" destId="{E69A1B80-050A-4BF1-95BA-E9C9B24F2692}" srcOrd="2" destOrd="0" presId="urn:microsoft.com/office/officeart/2005/8/layout/hProcess11"/>
    <dgm:cxn modelId="{E3029B1C-CCAC-4DF5-A2F8-A3FA151879C3}" type="presParOf" srcId="{444C0A0A-8A0F-42C1-A974-53F578601460}" destId="{5EBF0B53-359A-40F9-BAAA-203CBB1AD1EF}" srcOrd="3" destOrd="0" presId="urn:microsoft.com/office/officeart/2005/8/layout/hProcess11"/>
    <dgm:cxn modelId="{192F49B5-967A-419D-B1EE-ADE92A9A1F82}" type="presParOf" srcId="{444C0A0A-8A0F-42C1-A974-53F578601460}" destId="{F25F14D3-5685-49C9-8E4B-D923D8E6B3F4}" srcOrd="4" destOrd="0" presId="urn:microsoft.com/office/officeart/2005/8/layout/hProcess11"/>
    <dgm:cxn modelId="{AB073A91-3E57-444A-A97D-1A080E12AB3E}" type="presParOf" srcId="{F25F14D3-5685-49C9-8E4B-D923D8E6B3F4}" destId="{8C2CA114-23F7-4DE8-9A78-FF6428D25C7F}" srcOrd="0" destOrd="0" presId="urn:microsoft.com/office/officeart/2005/8/layout/hProcess11"/>
    <dgm:cxn modelId="{F1BD7D9C-D81F-42CF-ACBE-2710EC38EA25}" type="presParOf" srcId="{F25F14D3-5685-49C9-8E4B-D923D8E6B3F4}" destId="{91A128D3-872E-451A-91AC-122F4C6EFE65}" srcOrd="1" destOrd="0" presId="urn:microsoft.com/office/officeart/2005/8/layout/hProcess11"/>
    <dgm:cxn modelId="{05F86A14-5F76-47C8-B769-C654AB3DD5EC}" type="presParOf" srcId="{F25F14D3-5685-49C9-8E4B-D923D8E6B3F4}" destId="{99F77FEE-FDA7-4182-B153-DE2746C99366}" srcOrd="2" destOrd="0" presId="urn:microsoft.com/office/officeart/2005/8/layout/hProcess11"/>
    <dgm:cxn modelId="{97B646F7-DC0D-4C68-A015-2CAF93D0E75E}" type="presParOf" srcId="{444C0A0A-8A0F-42C1-A974-53F578601460}" destId="{2BF3B7E1-7D04-4796-A5D0-C1C769F97C51}" srcOrd="5" destOrd="0" presId="urn:microsoft.com/office/officeart/2005/8/layout/hProcess11"/>
    <dgm:cxn modelId="{5C130BCB-330F-4D36-8A6C-B42290D1A062}" type="presParOf" srcId="{444C0A0A-8A0F-42C1-A974-53F578601460}" destId="{BF9E6D50-9F4E-4BC4-B3AB-C4191AA188A0}" srcOrd="6" destOrd="0" presId="urn:microsoft.com/office/officeart/2005/8/layout/hProcess11"/>
    <dgm:cxn modelId="{CCC4881B-3CC5-4EAC-8313-2BCB43915660}" type="presParOf" srcId="{BF9E6D50-9F4E-4BC4-B3AB-C4191AA188A0}" destId="{1BC72283-BB0E-4D95-998D-136301BB3DFB}" srcOrd="0" destOrd="0" presId="urn:microsoft.com/office/officeart/2005/8/layout/hProcess11"/>
    <dgm:cxn modelId="{071D1CBF-C9FA-478F-B945-50FF3A7C534F}" type="presParOf" srcId="{BF9E6D50-9F4E-4BC4-B3AB-C4191AA188A0}" destId="{DAEC90C8-E445-4993-8EFB-9A81972C4E00}" srcOrd="1" destOrd="0" presId="urn:microsoft.com/office/officeart/2005/8/layout/hProcess11"/>
    <dgm:cxn modelId="{4D755F21-03EF-44ED-8D62-2B52655D25FA}" type="presParOf" srcId="{BF9E6D50-9F4E-4BC4-B3AB-C4191AA188A0}" destId="{EA6BB927-7654-470A-BC44-2346A006BC53}" srcOrd="2" destOrd="0" presId="urn:microsoft.com/office/officeart/2005/8/layout/hProcess11"/>
    <dgm:cxn modelId="{EA1F6E7E-2A4F-4D01-823F-B7349F908712}" type="presParOf" srcId="{444C0A0A-8A0F-42C1-A974-53F578601460}" destId="{7D2D18AA-AD7C-4500-A5DD-2A87FE81C3C6}" srcOrd="7" destOrd="0" presId="urn:microsoft.com/office/officeart/2005/8/layout/hProcess11"/>
    <dgm:cxn modelId="{5873DAAF-D4EF-4FF8-B93B-1411FD9630E6}" type="presParOf" srcId="{444C0A0A-8A0F-42C1-A974-53F578601460}" destId="{34CEB4F3-2674-4B46-A588-88E27CC70916}" srcOrd="8" destOrd="0" presId="urn:microsoft.com/office/officeart/2005/8/layout/hProcess11"/>
    <dgm:cxn modelId="{A6AD07F4-C57F-4E0F-A47B-9C2D3A3698F0}" type="presParOf" srcId="{34CEB4F3-2674-4B46-A588-88E27CC70916}" destId="{7AB360B5-10BE-4BC5-B94C-AD6497E454B2}" srcOrd="0" destOrd="0" presId="urn:microsoft.com/office/officeart/2005/8/layout/hProcess11"/>
    <dgm:cxn modelId="{2B823DF6-7045-4EFF-A61B-F3AFC131ECF9}" type="presParOf" srcId="{34CEB4F3-2674-4B46-A588-88E27CC70916}" destId="{5D4F64F4-2130-4BF4-AFD9-DA2573606328}" srcOrd="1" destOrd="0" presId="urn:microsoft.com/office/officeart/2005/8/layout/hProcess11"/>
    <dgm:cxn modelId="{896FB0BB-CF14-47D8-9822-4344EAEE1D62}" type="presParOf" srcId="{34CEB4F3-2674-4B46-A588-88E27CC70916}" destId="{A2FFC684-3E8C-4D7C-9FC9-6B591543B9A2}" srcOrd="2" destOrd="0" presId="urn:microsoft.com/office/officeart/2005/8/layout/hProcess11"/>
    <dgm:cxn modelId="{71658527-DF0D-4B09-A7A8-C7E336AB799A}" type="presParOf" srcId="{444C0A0A-8A0F-42C1-A974-53F578601460}" destId="{0DB5C616-D858-41B0-B43E-3636507F69D7}" srcOrd="9" destOrd="0" presId="urn:microsoft.com/office/officeart/2005/8/layout/hProcess11"/>
    <dgm:cxn modelId="{0F075AE3-FC31-4D28-95ED-B309A1686234}" type="presParOf" srcId="{444C0A0A-8A0F-42C1-A974-53F578601460}" destId="{4726AD4A-5355-4878-BD32-2BA6ABA722D6}" srcOrd="10" destOrd="0" presId="urn:microsoft.com/office/officeart/2005/8/layout/hProcess11"/>
    <dgm:cxn modelId="{2715C45A-02D4-4E78-AC58-85E526A99516}" type="presParOf" srcId="{4726AD4A-5355-4878-BD32-2BA6ABA722D6}" destId="{3A975336-A896-4BCE-8FAB-66BD88AA088F}" srcOrd="0" destOrd="0" presId="urn:microsoft.com/office/officeart/2005/8/layout/hProcess11"/>
    <dgm:cxn modelId="{C57C6855-7551-45E6-B126-1770A47DA092}" type="presParOf" srcId="{4726AD4A-5355-4878-BD32-2BA6ABA722D6}" destId="{BEE225CA-81EE-4193-86F5-419B4E3586E0}" srcOrd="1" destOrd="0" presId="urn:microsoft.com/office/officeart/2005/8/layout/hProcess11"/>
    <dgm:cxn modelId="{4300A43C-9744-4BC9-A668-21F053C9A457}" type="presParOf" srcId="{4726AD4A-5355-4878-BD32-2BA6ABA722D6}" destId="{FB1AE70A-3C6F-4853-9C89-45BB4F9ECDD0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215075-B508-4023-973B-CFA20FFBBC34}">
      <dsp:nvSpPr>
        <dsp:cNvPr id="0" name=""/>
        <dsp:cNvSpPr/>
      </dsp:nvSpPr>
      <dsp:spPr>
        <a:xfrm>
          <a:off x="0" y="601738"/>
          <a:ext cx="6670392" cy="802317"/>
        </a:xfrm>
        <a:prstGeom prst="notched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CC2F3F-72F1-44F5-BEA4-8C9B61A224BD}">
      <dsp:nvSpPr>
        <dsp:cNvPr id="0" name=""/>
        <dsp:cNvSpPr/>
      </dsp:nvSpPr>
      <dsp:spPr>
        <a:xfrm>
          <a:off x="1648" y="0"/>
          <a:ext cx="960008" cy="8023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b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hlinkClick xmlns:r="http://schemas.openxmlformats.org/officeDocument/2006/relationships" r:id="rId1"/>
            </a:rPr>
            <a:t>Entry Submission Process</a:t>
          </a:r>
          <a:endParaRPr lang="en-US" sz="1000" kern="1200" dirty="0"/>
        </a:p>
      </dsp:txBody>
      <dsp:txXfrm>
        <a:off x="1648" y="0"/>
        <a:ext cx="960008" cy="802317"/>
      </dsp:txXfrm>
    </dsp:sp>
    <dsp:sp modelId="{7DE7AA48-F6C5-44A3-BD00-CE217914296C}">
      <dsp:nvSpPr>
        <dsp:cNvPr id="0" name=""/>
        <dsp:cNvSpPr/>
      </dsp:nvSpPr>
      <dsp:spPr>
        <a:xfrm>
          <a:off x="381363" y="902607"/>
          <a:ext cx="200579" cy="200579"/>
        </a:xfrm>
        <a:prstGeom prst="ellipse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739821-3FB8-4118-AC64-DC1F8D6619BF}">
      <dsp:nvSpPr>
        <dsp:cNvPr id="0" name=""/>
        <dsp:cNvSpPr/>
      </dsp:nvSpPr>
      <dsp:spPr>
        <a:xfrm>
          <a:off x="1009658" y="1203476"/>
          <a:ext cx="960008" cy="8023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hlinkClick xmlns:r="http://schemas.openxmlformats.org/officeDocument/2006/relationships" r:id="rId2"/>
            </a:rPr>
            <a:t>Transmitting Required Information</a:t>
          </a:r>
          <a:endParaRPr lang="en-US" sz="1000" kern="1200"/>
        </a:p>
      </dsp:txBody>
      <dsp:txXfrm>
        <a:off x="1009658" y="1203476"/>
        <a:ext cx="960008" cy="802317"/>
      </dsp:txXfrm>
    </dsp:sp>
    <dsp:sp modelId="{BD504F37-2FBD-4B3C-9226-9A6954978A2F}">
      <dsp:nvSpPr>
        <dsp:cNvPr id="0" name=""/>
        <dsp:cNvSpPr/>
      </dsp:nvSpPr>
      <dsp:spPr>
        <a:xfrm>
          <a:off x="1389372" y="902607"/>
          <a:ext cx="200579" cy="200579"/>
        </a:xfrm>
        <a:prstGeom prst="ellipse">
          <a:avLst/>
        </a:prstGeom>
        <a:solidFill>
          <a:schemeClr val="accent2">
            <a:shade val="80000"/>
            <a:hueOff val="88619"/>
            <a:satOff val="-9034"/>
            <a:lumOff val="790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2CA114-23F7-4DE8-9A78-FF6428D25C7F}">
      <dsp:nvSpPr>
        <dsp:cNvPr id="0" name=""/>
        <dsp:cNvSpPr/>
      </dsp:nvSpPr>
      <dsp:spPr>
        <a:xfrm>
          <a:off x="2017667" y="0"/>
          <a:ext cx="960008" cy="8023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b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hlinkClick xmlns:r="http://schemas.openxmlformats.org/officeDocument/2006/relationships" r:id="rId3"/>
            </a:rPr>
            <a:t>Affirmation of Compliance Codes</a:t>
          </a:r>
          <a:endParaRPr lang="en-US" sz="1000" kern="1200"/>
        </a:p>
      </dsp:txBody>
      <dsp:txXfrm>
        <a:off x="2017667" y="0"/>
        <a:ext cx="960008" cy="802317"/>
      </dsp:txXfrm>
    </dsp:sp>
    <dsp:sp modelId="{91A128D3-872E-451A-91AC-122F4C6EFE65}">
      <dsp:nvSpPr>
        <dsp:cNvPr id="0" name=""/>
        <dsp:cNvSpPr/>
      </dsp:nvSpPr>
      <dsp:spPr>
        <a:xfrm>
          <a:off x="2397382" y="902607"/>
          <a:ext cx="200579" cy="200579"/>
        </a:xfrm>
        <a:prstGeom prst="ellipse">
          <a:avLst/>
        </a:prstGeom>
        <a:solidFill>
          <a:schemeClr val="accent2">
            <a:shade val="80000"/>
            <a:hueOff val="177239"/>
            <a:satOff val="-18068"/>
            <a:lumOff val="1581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C72283-BB0E-4D95-998D-136301BB3DFB}">
      <dsp:nvSpPr>
        <dsp:cNvPr id="0" name=""/>
        <dsp:cNvSpPr/>
      </dsp:nvSpPr>
      <dsp:spPr>
        <a:xfrm>
          <a:off x="3025676" y="1203476"/>
          <a:ext cx="960008" cy="8023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hlinkClick xmlns:r="http://schemas.openxmlformats.org/officeDocument/2006/relationships" r:id="rId4"/>
            </a:rPr>
            <a:t>Harmonized Tariff Schedule and FD Flags</a:t>
          </a:r>
          <a:endParaRPr lang="en-US" sz="1000" kern="1200"/>
        </a:p>
      </dsp:txBody>
      <dsp:txXfrm>
        <a:off x="3025676" y="1203476"/>
        <a:ext cx="960008" cy="802317"/>
      </dsp:txXfrm>
    </dsp:sp>
    <dsp:sp modelId="{DAEC90C8-E445-4993-8EFB-9A81972C4E00}">
      <dsp:nvSpPr>
        <dsp:cNvPr id="0" name=""/>
        <dsp:cNvSpPr/>
      </dsp:nvSpPr>
      <dsp:spPr>
        <a:xfrm>
          <a:off x="3405391" y="902607"/>
          <a:ext cx="200579" cy="200579"/>
        </a:xfrm>
        <a:prstGeom prst="ellipse">
          <a:avLst/>
        </a:prstGeom>
        <a:solidFill>
          <a:schemeClr val="accent2">
            <a:shade val="80000"/>
            <a:hueOff val="265858"/>
            <a:satOff val="-27102"/>
            <a:lumOff val="237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B360B5-10BE-4BC5-B94C-AD6497E454B2}">
      <dsp:nvSpPr>
        <dsp:cNvPr id="0" name=""/>
        <dsp:cNvSpPr/>
      </dsp:nvSpPr>
      <dsp:spPr>
        <a:xfrm>
          <a:off x="4033685" y="0"/>
          <a:ext cx="960008" cy="8023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b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hlinkClick xmlns:r="http://schemas.openxmlformats.org/officeDocument/2006/relationships" r:id="rId5"/>
            </a:rPr>
            <a:t>Documents Required Status</a:t>
          </a:r>
          <a:endParaRPr lang="en-US" sz="1000" kern="1200"/>
        </a:p>
      </dsp:txBody>
      <dsp:txXfrm>
        <a:off x="4033685" y="0"/>
        <a:ext cx="960008" cy="802317"/>
      </dsp:txXfrm>
    </dsp:sp>
    <dsp:sp modelId="{5D4F64F4-2130-4BF4-AFD9-DA2573606328}">
      <dsp:nvSpPr>
        <dsp:cNvPr id="0" name=""/>
        <dsp:cNvSpPr/>
      </dsp:nvSpPr>
      <dsp:spPr>
        <a:xfrm>
          <a:off x="4413400" y="902607"/>
          <a:ext cx="200579" cy="200579"/>
        </a:xfrm>
        <a:prstGeom prst="ellipse">
          <a:avLst/>
        </a:prstGeom>
        <a:solidFill>
          <a:schemeClr val="accent2">
            <a:shade val="80000"/>
            <a:hueOff val="354478"/>
            <a:satOff val="-36136"/>
            <a:lumOff val="316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975336-A896-4BCE-8FAB-66BD88AA088F}">
      <dsp:nvSpPr>
        <dsp:cNvPr id="0" name=""/>
        <dsp:cNvSpPr/>
      </dsp:nvSpPr>
      <dsp:spPr>
        <a:xfrm>
          <a:off x="5041695" y="1203476"/>
          <a:ext cx="960008" cy="8023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hlinkClick xmlns:r="http://schemas.openxmlformats.org/officeDocument/2006/relationships" r:id="rId6"/>
            </a:rPr>
            <a:t>Entry Review</a:t>
          </a:r>
          <a:endParaRPr lang="en-US" sz="1000" kern="1200"/>
        </a:p>
      </dsp:txBody>
      <dsp:txXfrm>
        <a:off x="5041695" y="1203476"/>
        <a:ext cx="960008" cy="802317"/>
      </dsp:txXfrm>
    </dsp:sp>
    <dsp:sp modelId="{BEE225CA-81EE-4193-86F5-419B4E3586E0}">
      <dsp:nvSpPr>
        <dsp:cNvPr id="0" name=""/>
        <dsp:cNvSpPr/>
      </dsp:nvSpPr>
      <dsp:spPr>
        <a:xfrm>
          <a:off x="5421409" y="902607"/>
          <a:ext cx="200579" cy="200579"/>
        </a:xfrm>
        <a:prstGeom prst="ellipse">
          <a:avLst/>
        </a:prstGeom>
        <a:solidFill>
          <a:schemeClr val="accent2">
            <a:shade val="80000"/>
            <a:hueOff val="443097"/>
            <a:satOff val="-45170"/>
            <a:lumOff val="3954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1B43E945-8E9A-4386-9F74-7781CBF9A37F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1FB3CEE2-AB05-42EF-A2AD-F97371D1B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439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560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61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2479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4084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2032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2208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1180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3037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0436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6267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9460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075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6185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0898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4285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2183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4233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0812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3397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0065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5896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0895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9366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9127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050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02181-F6BF-4101-B303-BC48CCB614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F7542B-37EB-46DC-9163-9DEF9FD9F7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D1FA28-5030-4EE5-AD01-6A8953F38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E5B8E-AB3F-402D-B5AD-CA9E99E71685}" type="datetimeFigureOut">
              <a:rPr lang="en-US" smtClean="0"/>
              <a:t>12/7/2021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6E71CB-460E-461E-A5C0-B883C58D9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CCC0CF-DBD4-4C3B-9AC5-123204DF6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9637-9969-478C-B6A4-BBCC1EB0B5E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D592030C-4747-48FB-B350-F0070E85397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4972" y="466344"/>
            <a:ext cx="3355849" cy="203200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731" b="1" kern="0" cap="all" spc="203" baseline="0" dirty="0">
                <a:solidFill>
                  <a:schemeClr val="accent5">
                    <a:lumMod val="60000"/>
                    <a:lumOff val="40000"/>
                  </a:schemeClr>
                </a:solidFill>
                <a:ea typeface="Nexa Black" charset="0"/>
                <a:cs typeface="Nexa Black" charset="0"/>
              </a:defRPr>
            </a:lvl1pPr>
          </a:lstStyle>
          <a:p>
            <a:pPr marL="185738" lvl="0" indent="-185738"/>
            <a:r>
              <a:rPr lang="en-US" dirty="0"/>
              <a:t>BREADCRUMBS</a:t>
            </a:r>
          </a:p>
        </p:txBody>
      </p:sp>
    </p:spTree>
    <p:extLst>
      <p:ext uri="{BB962C8B-B14F-4D97-AF65-F5344CB8AC3E}">
        <p14:creationId xmlns:p14="http://schemas.microsoft.com/office/powerpoint/2010/main" val="97843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0D9AF-9E9C-450E-AC2E-100EE258D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1B32C6-4722-43AE-9D0A-F057D54738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73A9FA-1D6B-4C76-84DA-CE2C146D6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E5B8E-AB3F-402D-B5AD-CA9E99E71685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A52669-7180-4C12-8E04-79D694C02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02DB00-57D9-40BF-BEBA-7299E44C2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9637-9969-478C-B6A4-BBCC1EB0B5E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22AA83AA-3734-421D-8860-5A45BA6900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4972" y="466344"/>
            <a:ext cx="3355849" cy="203200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731" b="1" kern="0" cap="all" spc="203" baseline="0" dirty="0">
                <a:solidFill>
                  <a:schemeClr val="accent5">
                    <a:lumMod val="60000"/>
                    <a:lumOff val="40000"/>
                  </a:schemeClr>
                </a:solidFill>
                <a:ea typeface="Nexa Black" charset="0"/>
                <a:cs typeface="Nexa Black" charset="0"/>
              </a:defRPr>
            </a:lvl1pPr>
          </a:lstStyle>
          <a:p>
            <a:pPr marL="185738" lvl="0" indent="-185738"/>
            <a:r>
              <a:rPr lang="en-US" dirty="0"/>
              <a:t>BREADCRUMBS</a:t>
            </a:r>
          </a:p>
        </p:txBody>
      </p:sp>
    </p:spTree>
    <p:extLst>
      <p:ext uri="{BB962C8B-B14F-4D97-AF65-F5344CB8AC3E}">
        <p14:creationId xmlns:p14="http://schemas.microsoft.com/office/powerpoint/2010/main" val="3165130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EC0EC-EC05-4D11-97AB-69839FA9B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23AE5A-916B-4334-8AEE-C6F16CF612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74BCC5-4BFB-4281-A345-9BF7DE12A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E5B8E-AB3F-402D-B5AD-CA9E99E71685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2B9D0D-234B-4B9D-A49A-53DF57E74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9C063B-7A4E-4222-B2DA-D3F142C53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9637-9969-478C-B6A4-BBCC1EB0B5E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9C6F22B4-9259-469C-A36A-A780A8B8CFB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4972" y="466344"/>
            <a:ext cx="3355849" cy="203200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731" b="1" kern="0" cap="all" spc="203" baseline="0" dirty="0">
                <a:solidFill>
                  <a:schemeClr val="accent5">
                    <a:lumMod val="60000"/>
                    <a:lumOff val="40000"/>
                  </a:schemeClr>
                </a:solidFill>
                <a:ea typeface="Nexa Black" charset="0"/>
                <a:cs typeface="Nexa Black" charset="0"/>
              </a:defRPr>
            </a:lvl1pPr>
          </a:lstStyle>
          <a:p>
            <a:pPr marL="185738" lvl="0" indent="-185738"/>
            <a:r>
              <a:rPr lang="en-US" dirty="0"/>
              <a:t>BREADCRUMBS</a:t>
            </a:r>
          </a:p>
        </p:txBody>
      </p:sp>
    </p:spTree>
    <p:extLst>
      <p:ext uri="{BB962C8B-B14F-4D97-AF65-F5344CB8AC3E}">
        <p14:creationId xmlns:p14="http://schemas.microsoft.com/office/powerpoint/2010/main" val="3876967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6C7BB-9B3E-498D-9F47-F82EBFAD8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CFFD4-2E7D-4EEA-8256-9B4A14FA74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5DA8B8-F95B-445C-B21A-61CC1D0E14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978AB5-8FD8-42FA-81DA-2C6C94D63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E5B8E-AB3F-402D-B5AD-CA9E99E71685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EF55F6-34E8-4158-8888-79E3417D2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092104-E9A6-46CC-85F1-7E26AE755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9637-9969-478C-B6A4-BBCC1EB0B5E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69AC4214-988F-4366-9CA9-41D72FC882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4972" y="466344"/>
            <a:ext cx="3355849" cy="203200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731" b="1" kern="0" cap="all" spc="203" baseline="0" dirty="0">
                <a:solidFill>
                  <a:schemeClr val="accent5">
                    <a:lumMod val="60000"/>
                    <a:lumOff val="40000"/>
                  </a:schemeClr>
                </a:solidFill>
                <a:ea typeface="Nexa Black" charset="0"/>
                <a:cs typeface="Nexa Black" charset="0"/>
              </a:defRPr>
            </a:lvl1pPr>
          </a:lstStyle>
          <a:p>
            <a:pPr marL="185738" lvl="0" indent="-185738"/>
            <a:r>
              <a:rPr lang="en-US" dirty="0"/>
              <a:t>BREADCRUMBS</a:t>
            </a:r>
          </a:p>
        </p:txBody>
      </p:sp>
    </p:spTree>
    <p:extLst>
      <p:ext uri="{BB962C8B-B14F-4D97-AF65-F5344CB8AC3E}">
        <p14:creationId xmlns:p14="http://schemas.microsoft.com/office/powerpoint/2010/main" val="2258788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C68E1-1EA8-43C1-8F2E-8446A9314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9C3FB9-18B7-4122-BD09-87ABC600C3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B7F2C0-37E7-47E1-898E-6C5ABE9EF5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FAC48E-636A-4CF2-8808-F26FFCF7D3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4C421E-092B-47F2-A033-6691FDC225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E639B9-E757-4270-A0FA-C0E791160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E5B8E-AB3F-402D-B5AD-CA9E99E71685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007D35-7CB7-406E-9DA1-3ABF9E8D6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175946-0D61-4572-8310-52C5EEEF3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9637-9969-478C-B6A4-BBCC1EB0B5E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6411094A-978D-479A-BDA3-4AF5B66C610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4972" y="466344"/>
            <a:ext cx="3355849" cy="203200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731" b="1" kern="0" cap="all" spc="203" baseline="0" dirty="0">
                <a:solidFill>
                  <a:schemeClr val="accent5">
                    <a:lumMod val="60000"/>
                    <a:lumOff val="40000"/>
                  </a:schemeClr>
                </a:solidFill>
                <a:ea typeface="Nexa Black" charset="0"/>
                <a:cs typeface="Nexa Black" charset="0"/>
              </a:defRPr>
            </a:lvl1pPr>
          </a:lstStyle>
          <a:p>
            <a:pPr marL="185738" lvl="0" indent="-185738"/>
            <a:r>
              <a:rPr lang="en-US" dirty="0"/>
              <a:t>BREADCRUMBS</a:t>
            </a:r>
          </a:p>
        </p:txBody>
      </p:sp>
    </p:spTree>
    <p:extLst>
      <p:ext uri="{BB962C8B-B14F-4D97-AF65-F5344CB8AC3E}">
        <p14:creationId xmlns:p14="http://schemas.microsoft.com/office/powerpoint/2010/main" val="562043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CAB4F-F892-4F7F-AECC-02EFE993F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2538FA-7B5F-4FB9-B957-84A6F9C2B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E5B8E-AB3F-402D-B5AD-CA9E99E71685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AAC474-C1C2-4796-8801-AFD1597F2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EB88CB-74FA-4935-81E5-54CD0C1B1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9637-9969-478C-B6A4-BBCC1EB0B5E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F872721-ABAA-4898-B8BF-E5F4DCDF3DB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4972" y="466344"/>
            <a:ext cx="3355849" cy="203200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731" b="1" kern="0" cap="all" spc="203" baseline="0" dirty="0">
                <a:solidFill>
                  <a:schemeClr val="accent5">
                    <a:lumMod val="60000"/>
                    <a:lumOff val="40000"/>
                  </a:schemeClr>
                </a:solidFill>
                <a:ea typeface="Nexa Black" charset="0"/>
                <a:cs typeface="Nexa Black" charset="0"/>
              </a:defRPr>
            </a:lvl1pPr>
          </a:lstStyle>
          <a:p>
            <a:pPr marL="185738" lvl="0" indent="-185738"/>
            <a:r>
              <a:rPr lang="en-US" dirty="0"/>
              <a:t>BREADCRUMBS</a:t>
            </a:r>
          </a:p>
        </p:txBody>
      </p:sp>
    </p:spTree>
    <p:extLst>
      <p:ext uri="{BB962C8B-B14F-4D97-AF65-F5344CB8AC3E}">
        <p14:creationId xmlns:p14="http://schemas.microsoft.com/office/powerpoint/2010/main" val="237790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1FE1BD-46EC-4BB3-9545-28B7A241F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E5B8E-AB3F-402D-B5AD-CA9E99E71685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5275BB-83F8-499C-AA9A-B2E1D8F2D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CBD0A4-2DA6-4A53-A116-AF4D96A55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9637-9969-478C-B6A4-BBCC1EB0B5E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355CED58-8999-4669-B681-1772BC2EC6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4972" y="466344"/>
            <a:ext cx="3355849" cy="203200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731" b="1" kern="0" cap="all" spc="203" baseline="0" dirty="0">
                <a:solidFill>
                  <a:schemeClr val="accent5">
                    <a:lumMod val="60000"/>
                    <a:lumOff val="40000"/>
                  </a:schemeClr>
                </a:solidFill>
                <a:ea typeface="Nexa Black" charset="0"/>
                <a:cs typeface="Nexa Black" charset="0"/>
              </a:defRPr>
            </a:lvl1pPr>
          </a:lstStyle>
          <a:p>
            <a:pPr marL="185738" lvl="0" indent="-185738"/>
            <a:r>
              <a:rPr lang="en-US" dirty="0"/>
              <a:t>BREADCRUMBS</a:t>
            </a:r>
          </a:p>
        </p:txBody>
      </p:sp>
    </p:spTree>
    <p:extLst>
      <p:ext uri="{BB962C8B-B14F-4D97-AF65-F5344CB8AC3E}">
        <p14:creationId xmlns:p14="http://schemas.microsoft.com/office/powerpoint/2010/main" val="1524970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71BE7-0883-46DF-A0F2-830A26AEB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9D13D-500A-4516-B974-00F5B27C21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623EEA-89D1-44B8-9F94-7B78AC995B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59179F-5B4B-452B-B54A-1769BFE01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E5B8E-AB3F-402D-B5AD-CA9E99E71685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E9E087-770C-404A-AC64-BCC8A4143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70FCEB-FD79-4AC2-A33B-0320F0BF1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9637-9969-478C-B6A4-BBCC1EB0B5E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A23E2CB3-8D63-41AD-B7B5-7EF97969E76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4972" y="466344"/>
            <a:ext cx="3355849" cy="203200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731" b="1" kern="0" cap="all" spc="203" baseline="0" dirty="0">
                <a:solidFill>
                  <a:schemeClr val="accent5">
                    <a:lumMod val="60000"/>
                    <a:lumOff val="40000"/>
                  </a:schemeClr>
                </a:solidFill>
                <a:ea typeface="Nexa Black" charset="0"/>
                <a:cs typeface="Nexa Black" charset="0"/>
              </a:defRPr>
            </a:lvl1pPr>
          </a:lstStyle>
          <a:p>
            <a:pPr marL="185738" lvl="0" indent="-185738"/>
            <a:r>
              <a:rPr lang="en-US" dirty="0"/>
              <a:t>BREADCRUMBS</a:t>
            </a:r>
          </a:p>
        </p:txBody>
      </p:sp>
    </p:spTree>
    <p:extLst>
      <p:ext uri="{BB962C8B-B14F-4D97-AF65-F5344CB8AC3E}">
        <p14:creationId xmlns:p14="http://schemas.microsoft.com/office/powerpoint/2010/main" val="2095310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86A25-62F1-4A81-87DD-E91A6D0F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06438-3F17-4456-91E1-AED62098A0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23DDFA-BA96-4815-B0E7-C0859124BA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0DB5F6-D97D-4921-9D97-315B9DCE0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E5B8E-AB3F-402D-B5AD-CA9E99E71685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EF9AFD-880D-42AE-9F06-C71AEDFCF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3CE802-2F1E-433F-9573-CEDA3E5FD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9637-9969-478C-B6A4-BBCC1EB0B5E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00EEBBF8-96A7-4092-9801-CBF9EF44EC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4972" y="466344"/>
            <a:ext cx="3355849" cy="203200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731" b="1" kern="0" cap="all" spc="203" baseline="0" dirty="0">
                <a:solidFill>
                  <a:schemeClr val="accent5">
                    <a:lumMod val="60000"/>
                    <a:lumOff val="40000"/>
                  </a:schemeClr>
                </a:solidFill>
                <a:ea typeface="Nexa Black" charset="0"/>
                <a:cs typeface="Nexa Black" charset="0"/>
              </a:defRPr>
            </a:lvl1pPr>
          </a:lstStyle>
          <a:p>
            <a:pPr marL="185738" lvl="0" indent="-185738"/>
            <a:r>
              <a:rPr lang="en-US" dirty="0"/>
              <a:t>BREADCRUMBS</a:t>
            </a:r>
          </a:p>
        </p:txBody>
      </p:sp>
    </p:spTree>
    <p:extLst>
      <p:ext uri="{BB962C8B-B14F-4D97-AF65-F5344CB8AC3E}">
        <p14:creationId xmlns:p14="http://schemas.microsoft.com/office/powerpoint/2010/main" val="2537810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0AF3E-D6CA-4846-9959-B382E20EC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31EAB6-89F4-427B-BC88-004930C97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E66A78-F8DA-44F2-96CD-450694A19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E5B8E-AB3F-402D-B5AD-CA9E99E71685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4EAF03-77EF-4E60-8356-392056D65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260CA-ECAD-4BEC-AA06-A1B7D204E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9637-9969-478C-B6A4-BBCC1EB0B5E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2ACAC69C-DE5D-4C15-910C-B34C65F74F4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4972" y="466344"/>
            <a:ext cx="3355849" cy="203200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731" b="1" kern="0" cap="all" spc="203" baseline="0" dirty="0">
                <a:solidFill>
                  <a:schemeClr val="accent5">
                    <a:lumMod val="60000"/>
                    <a:lumOff val="40000"/>
                  </a:schemeClr>
                </a:solidFill>
                <a:ea typeface="Nexa Black" charset="0"/>
                <a:cs typeface="Nexa Black" charset="0"/>
              </a:defRPr>
            </a:lvl1pPr>
          </a:lstStyle>
          <a:p>
            <a:pPr marL="185738" lvl="0" indent="-185738"/>
            <a:r>
              <a:rPr lang="en-US" dirty="0"/>
              <a:t>BREADCRUMBS</a:t>
            </a:r>
          </a:p>
        </p:txBody>
      </p:sp>
    </p:spTree>
    <p:extLst>
      <p:ext uri="{BB962C8B-B14F-4D97-AF65-F5344CB8AC3E}">
        <p14:creationId xmlns:p14="http://schemas.microsoft.com/office/powerpoint/2010/main" val="953818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A6726D5-63E3-48F3-B850-8EF9A0CDF9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92A5E1-70E1-4FD7-BF9A-DA48EB4656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38FD8E-2046-4F24-A5FC-8CED65BF2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E5B8E-AB3F-402D-B5AD-CA9E99E71685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466E9C-7A5E-4851-A7AE-F127526F0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85E58C-95F1-4817-8C1F-2278B0FC9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59637-9969-478C-B6A4-BBCC1EB0B5E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FEB7A2D6-F047-460D-97A8-0119ABFBC1A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4972" y="466344"/>
            <a:ext cx="3355849" cy="203200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731" b="1" kern="0" cap="all" spc="203" baseline="0" dirty="0">
                <a:solidFill>
                  <a:schemeClr val="accent5">
                    <a:lumMod val="60000"/>
                    <a:lumOff val="40000"/>
                  </a:schemeClr>
                </a:solidFill>
                <a:ea typeface="Nexa Black" charset="0"/>
                <a:cs typeface="Nexa Black" charset="0"/>
              </a:defRPr>
            </a:lvl1pPr>
          </a:lstStyle>
          <a:p>
            <a:pPr marL="185738" lvl="0" indent="-185738"/>
            <a:r>
              <a:rPr lang="en-US" dirty="0"/>
              <a:t>BREADCRUMBS</a:t>
            </a:r>
          </a:p>
        </p:txBody>
      </p:sp>
    </p:spTree>
    <p:extLst>
      <p:ext uri="{BB962C8B-B14F-4D97-AF65-F5344CB8AC3E}">
        <p14:creationId xmlns:p14="http://schemas.microsoft.com/office/powerpoint/2010/main" val="1239431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, Subhead &amp; Breadcrum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94944"/>
            <a:ext cx="10363200" cy="594360"/>
          </a:xfrm>
        </p:spPr>
        <p:txBody>
          <a:bodyPr vert="horz" lIns="0" tIns="45720" rIns="0" bIns="0" rtlCol="0" anchor="b" anchorCtr="0">
            <a:noAutofit/>
          </a:bodyPr>
          <a:lstStyle>
            <a:lvl1pPr>
              <a:defRPr lang="en-US" sz="2925" spc="-61" dirty="0">
                <a:latin typeface="+mj-lt"/>
              </a:defRPr>
            </a:lvl1pPr>
          </a:lstStyle>
          <a:p>
            <a:pPr lvl="0" defTabSz="557213">
              <a:lnSpc>
                <a:spcPct val="85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914721" y="1353312"/>
            <a:ext cx="10362880" cy="475488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975"/>
            </a:lvl1pPr>
          </a:lstStyle>
          <a:p>
            <a:pPr marL="185738" lvl="0" indent="-185738">
              <a:lnSpc>
                <a:spcPct val="130000"/>
              </a:lnSpc>
            </a:pPr>
            <a:r>
              <a:rPr lang="en-US"/>
              <a:t>Edit Master text styles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914972" y="466344"/>
            <a:ext cx="3355849" cy="203200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731" b="1" kern="0" cap="all" spc="203" baseline="0" dirty="0">
                <a:solidFill>
                  <a:schemeClr val="accent5">
                    <a:lumMod val="60000"/>
                    <a:lumOff val="40000"/>
                  </a:schemeClr>
                </a:solidFill>
                <a:ea typeface="Nexa Black" charset="0"/>
                <a:cs typeface="Nexa Black" charset="0"/>
              </a:defRPr>
            </a:lvl1pPr>
          </a:lstStyle>
          <a:p>
            <a:pPr marL="185738" lvl="0" indent="-185738"/>
            <a:r>
              <a:rPr lang="en-US" dirty="0"/>
              <a:t>BREADCRUMBS</a:t>
            </a:r>
          </a:p>
        </p:txBody>
      </p:sp>
    </p:spTree>
    <p:extLst>
      <p:ext uri="{BB962C8B-B14F-4D97-AF65-F5344CB8AC3E}">
        <p14:creationId xmlns:p14="http://schemas.microsoft.com/office/powerpoint/2010/main" val="26198335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ver - Full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2133600"/>
            <a:ext cx="10058400" cy="1600200"/>
          </a:xfrm>
        </p:spPr>
        <p:txBody>
          <a:bodyPr anchor="t" anchorCtr="0">
            <a:norm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00" y="4114800"/>
            <a:ext cx="10058400" cy="8382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1" name="Text Box 3"/>
          <p:cNvSpPr txBox="1">
            <a:spLocks noChangeArrowheads="1"/>
          </p:cNvSpPr>
          <p:nvPr userDrawn="1"/>
        </p:nvSpPr>
        <p:spPr bwMode="auto">
          <a:xfrm>
            <a:off x="318918" y="1397726"/>
            <a:ext cx="11816862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+mn-ea"/>
                <a:cs typeface="Arial" pitchFamily="34" charset="0"/>
              </a:rPr>
              <a:t>Partnership for Accelerating Results in Trade, National Expenditure and Revenue (PARTNER) Activity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02677" y="5334000"/>
            <a:ext cx="5158154" cy="9144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4025" indent="0">
              <a:buNone/>
              <a:defRPr/>
            </a:lvl2pPr>
            <a:lvl3pPr marL="684212" indent="0">
              <a:buNone/>
              <a:defRPr/>
            </a:lvl3pPr>
            <a:lvl4pPr marL="914400" indent="0">
              <a:buNone/>
              <a:defRPr/>
            </a:lvl4pPr>
            <a:lvl5pPr marL="1025525" indent="0">
              <a:buNone/>
              <a:defRPr/>
            </a:lvl5pPr>
          </a:lstStyle>
          <a:p>
            <a:pPr lvl="0"/>
            <a:r>
              <a:rPr lang="en-US" dirty="0"/>
              <a:t>Author and Date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581F52-D8F2-4A0D-ACB1-62E36053BE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672" y="376555"/>
            <a:ext cx="3348010" cy="1058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3051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7999"/>
          </a:xfrm>
          <a:noFill/>
        </p:spPr>
        <p:txBody>
          <a:bodyPr anchor="ctr"/>
          <a:lstStyle>
            <a:lvl1pPr marL="0" indent="0" algn="ctr">
              <a:buNone/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914402" y="4725108"/>
            <a:ext cx="4389120" cy="2132892"/>
          </a:xfrm>
          <a:solidFill>
            <a:schemeClr val="bg1"/>
          </a:solidFill>
        </p:spPr>
        <p:txBody>
          <a:bodyPr vert="horz" lIns="365760" tIns="365760" rIns="365760" bIns="1280160" rtlCol="0" anchor="b" anchorCtr="0">
            <a:spAutoFit/>
          </a:bodyPr>
          <a:lstStyle>
            <a:lvl1pPr>
              <a:lnSpc>
                <a:spcPct val="90000"/>
              </a:lnSpc>
              <a:defRPr lang="en-US" sz="3600" b="1" baseline="0" dirty="0">
                <a:solidFill>
                  <a:sysClr val="windowText" lastClr="000000"/>
                </a:solidFill>
                <a:latin typeface="+mn-lt"/>
              </a:defRPr>
            </a:lvl1pPr>
          </a:lstStyle>
          <a:p>
            <a:pPr lvl="0">
              <a:lnSpc>
                <a:spcPct val="85000"/>
              </a:lnSpc>
            </a:pPr>
            <a:r>
              <a:rPr lang="en-US" dirty="0"/>
              <a:t>Click to edit Title</a:t>
            </a:r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2" y="5694829"/>
            <a:ext cx="4389120" cy="1163171"/>
          </a:xfrm>
        </p:spPr>
        <p:txBody>
          <a:bodyPr vert="horz" lIns="365760" tIns="0" rIns="365760" bIns="0" rtlCol="0">
            <a:noAutofit/>
          </a:bodyPr>
          <a:lstStyle>
            <a:lvl1pPr marL="0" indent="0">
              <a:buNone/>
              <a:defRPr lang="en-US" sz="1400" baseline="0" dirty="0"/>
            </a:lvl1pPr>
          </a:lstStyle>
          <a:p>
            <a:pPr marL="228600" lvl="0" indent="-228600">
              <a:lnSpc>
                <a:spcPct val="130000"/>
              </a:lnSpc>
            </a:pPr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5726823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Slide - Full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995680" y="990600"/>
            <a:ext cx="426720" cy="0"/>
          </a:xfrm>
          <a:prstGeom prst="line">
            <a:avLst/>
          </a:prstGeom>
          <a:ln w="19050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Box 3"/>
          <p:cNvSpPr txBox="1">
            <a:spLocks noChangeArrowheads="1"/>
          </p:cNvSpPr>
          <p:nvPr userDrawn="1"/>
        </p:nvSpPr>
        <p:spPr bwMode="auto">
          <a:xfrm>
            <a:off x="1977292" y="3200400"/>
            <a:ext cx="9855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+mn-ea"/>
                <a:cs typeface="Arial" pitchFamily="34" charset="0"/>
              </a:rPr>
              <a:t>Partnership for Accelerating Results in Trade, National Expenditure and Revenue (PARTNER) Activity</a:t>
            </a:r>
            <a:endParaRPr kumimoji="0" lang="ar-JO" sz="18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0C139C-FC78-4063-8B1E-5D27EF79F4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546" y="2196601"/>
            <a:ext cx="3348010" cy="1058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6580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94944"/>
            <a:ext cx="10363200" cy="594360"/>
          </a:xfrm>
        </p:spPr>
        <p:txBody>
          <a:bodyPr vert="horz" lIns="0" tIns="45720" rIns="0" bIns="0" rtlCol="0" anchor="b" anchorCtr="0">
            <a:noAutofit/>
          </a:bodyPr>
          <a:lstStyle>
            <a:lvl1pPr>
              <a:defRPr lang="en-US" sz="3600" b="0" spc="-75" dirty="0">
                <a:latin typeface="+mj-lt"/>
              </a:defRPr>
            </a:lvl1pPr>
          </a:lstStyle>
          <a:p>
            <a:pPr lvl="0" defTabSz="685800">
              <a:lnSpc>
                <a:spcPct val="85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914721" y="1353312"/>
            <a:ext cx="10362880" cy="475488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1200"/>
            </a:lvl1pPr>
          </a:lstStyle>
          <a:p>
            <a:pPr marL="228600" lvl="0" indent="-228600">
              <a:lnSpc>
                <a:spcPct val="130000"/>
              </a:lnSpc>
            </a:pPr>
            <a:r>
              <a:rPr lang="en-US"/>
              <a:t>Edit Master text styles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74AE351D-F3DE-4C83-A4A5-3F3A72FE96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4972" y="466344"/>
            <a:ext cx="3355849" cy="203200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731" b="1" kern="0" cap="all" spc="203" baseline="0" dirty="0">
                <a:solidFill>
                  <a:schemeClr val="accent5">
                    <a:lumMod val="60000"/>
                    <a:lumOff val="40000"/>
                  </a:schemeClr>
                </a:solidFill>
                <a:ea typeface="Nexa Black" charset="0"/>
                <a:cs typeface="Nexa Black" charset="0"/>
              </a:defRPr>
            </a:lvl1pPr>
          </a:lstStyle>
          <a:p>
            <a:pPr marL="185738" lvl="0" indent="-185738"/>
            <a:r>
              <a:rPr lang="en-US" dirty="0"/>
              <a:t>BREADCRUMBS</a:t>
            </a:r>
          </a:p>
        </p:txBody>
      </p:sp>
    </p:spTree>
    <p:extLst>
      <p:ext uri="{BB962C8B-B14F-4D97-AF65-F5344CB8AC3E}">
        <p14:creationId xmlns:p14="http://schemas.microsoft.com/office/powerpoint/2010/main" val="1569698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04BDC0-7F68-4D00-8B5B-80FA0413E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C01263-89CD-4437-B8E3-06B7863648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9DBE5D-8D4A-49BE-B14A-F56AB219B5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EDE5B8E-AB3F-402D-B5AD-CA9E99E71685}" type="datetimeFigureOut">
              <a:rPr lang="en-US" smtClean="0"/>
              <a:pPr/>
              <a:t>12/7/2021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483847-472B-417F-8025-1581DB73A6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DA407A-DB5D-4E66-B9BC-FB8531FC35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FF59637-9969-478C-B6A4-BBCC1EB0B5E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97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7" r:id="rId15"/>
    <p:sldLayoutId id="2147483686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wmf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2.xml"/><Relationship Id="rId7" Type="http://schemas.openxmlformats.org/officeDocument/2006/relationships/image" Target="../media/image6.emf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notesSlide" Target="../notesSlides/notesSlide2.xml"/><Relationship Id="rId10" Type="http://schemas.microsoft.com/office/2007/relationships/hdphoto" Target="../media/hdphoto1.wdp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5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6.emf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7" Type="http://schemas.openxmlformats.org/officeDocument/2006/relationships/image" Target="../media/image6.emf"/><Relationship Id="rId2" Type="http://schemas.openxmlformats.org/officeDocument/2006/relationships/tags" Target="../tags/tag5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2.bin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5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rs.usda.gov/data-products/us-food-imports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rs.usda.gov/data-products/us-food-imports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microsoft.com/office/2007/relationships/hdphoto" Target="../media/hdphoto2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chart" Target="../charts/chart2.xml"/><Relationship Id="rId4" Type="http://schemas.openxmlformats.org/officeDocument/2006/relationships/hyperlink" Target="https://www.statista.com/topics/1513/tea-market/#dossierKeyfigures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chart" Target="../charts/char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chart" Target="../charts/char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chart" Target="../charts/char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2.xml"/><Relationship Id="rId5" Type="http://schemas.openxmlformats.org/officeDocument/2006/relationships/chart" Target="../charts/chart11.xml"/><Relationship Id="rId4" Type="http://schemas.microsoft.com/office/2007/relationships/hdphoto" Target="../media/hdphoto3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5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5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5.jpeg"/><Relationship Id="rId3" Type="http://schemas.openxmlformats.org/officeDocument/2006/relationships/image" Target="../media/image18.jpeg"/><Relationship Id="rId7" Type="http://schemas.openxmlformats.org/officeDocument/2006/relationships/image" Target="../media/image20.jpeg"/><Relationship Id="rId12" Type="http://schemas.openxmlformats.org/officeDocument/2006/relationships/image" Target="../media/image2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11" Type="http://schemas.openxmlformats.org/officeDocument/2006/relationships/image" Target="../media/image23.jpeg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openxmlformats.org/officeDocument/2006/relationships/image" Target="../media/image15.jpeg"/><Relationship Id="rId9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bp.gov/newsroom/video-gallery/video-library/introduction-cbp-import-process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bp.gov/contact/ports/" TargetMode="External"/><Relationship Id="rId5" Type="http://schemas.openxmlformats.org/officeDocument/2006/relationships/hyperlink" Target="mailto:CEE@cbp.dhs.gov" TargetMode="External"/><Relationship Id="rId4" Type="http://schemas.openxmlformats.org/officeDocument/2006/relationships/hyperlink" Target="https://www.cbp.gov/trade/centers-excellence-and-expertise-information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6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5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5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757545"/>
            <a:ext cx="5181600" cy="1600200"/>
          </a:xfrm>
        </p:spPr>
        <p:txBody>
          <a:bodyPr>
            <a:noAutofit/>
          </a:bodyPr>
          <a:lstStyle/>
          <a:p>
            <a:pPr algn="l"/>
            <a:r>
              <a:rPr lang="en-US" sz="2800" b="1" dirty="0"/>
              <a:t>Understanding the US Market for </a:t>
            </a:r>
            <a:r>
              <a:rPr lang="en-US" sz="2800" b="1" dirty="0" err="1"/>
              <a:t>Agro</a:t>
            </a:r>
            <a:r>
              <a:rPr lang="en-US" sz="2800" b="1" dirty="0"/>
              <a:t>-foods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subTitle" idx="1"/>
          </p:nvPr>
        </p:nvSpPr>
        <p:spPr>
          <a:xfrm>
            <a:off x="914400" y="4738745"/>
            <a:ext cx="10058400" cy="838200"/>
          </a:xfrm>
        </p:spPr>
        <p:txBody>
          <a:bodyPr>
            <a:normAutofit/>
          </a:bodyPr>
          <a:lstStyle/>
          <a:p>
            <a:pPr algn="l"/>
            <a:r>
              <a:rPr lang="en-US" sz="2000" dirty="0">
                <a:latin typeface="Gill Sans MT" panose="020B05020201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Deloitte Consulting LLP</a:t>
            </a:r>
            <a:endParaRPr lang="en-US" sz="2000" dirty="0">
              <a:latin typeface="Gill Sans MT" panose="020B0502020104020203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l">
              <a:spcAft>
                <a:spcPts val="1800"/>
              </a:spcAft>
            </a:pPr>
            <a:r>
              <a:rPr lang="en-US" sz="2000" dirty="0">
                <a:latin typeface="Gill Sans MT" panose="020B05020201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December 15, 2021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26969D-8804-40C1-AF82-56C6F33CDB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02677" y="5957945"/>
            <a:ext cx="5158154" cy="914400"/>
          </a:xfrm>
        </p:spPr>
        <p:txBody>
          <a:bodyPr/>
          <a:lstStyle/>
          <a:p>
            <a:r>
              <a:rPr lang="en-US" dirty="0"/>
              <a:t>Stewart Pierce-Gardner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2B06FE1-4A97-4D14-BB05-82695C8012C2}"/>
              </a:ext>
            </a:extLst>
          </p:cNvPr>
          <p:cNvGrpSpPr/>
          <p:nvPr/>
        </p:nvGrpSpPr>
        <p:grpSpPr>
          <a:xfrm>
            <a:off x="6437261" y="1660759"/>
            <a:ext cx="5137968" cy="5078907"/>
            <a:chOff x="6437261" y="1660759"/>
            <a:chExt cx="5137968" cy="5078907"/>
          </a:xfrm>
        </p:grpSpPr>
        <p:pic>
          <p:nvPicPr>
            <p:cNvPr id="9" name="Picture 8" descr="Shape&#10;&#10;Description automatically generated">
              <a:extLst>
                <a:ext uri="{FF2B5EF4-FFF2-40B4-BE49-F238E27FC236}">
                  <a16:creationId xmlns:a16="http://schemas.microsoft.com/office/drawing/2014/main" id="{870E7D66-E615-482C-BBB8-9AE7AB73A8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437261" y="1660759"/>
              <a:ext cx="5137968" cy="5078907"/>
            </a:xfrm>
            <a:prstGeom prst="ellipse">
              <a:avLst/>
            </a:prstGeom>
          </p:spPr>
        </p:pic>
        <p:pic>
          <p:nvPicPr>
            <p:cNvPr id="10" name="Picture 9" descr="A picture containing indoor, fruit, vegetable, arranged&#10;&#10;Description automatically generated">
              <a:extLst>
                <a:ext uri="{FF2B5EF4-FFF2-40B4-BE49-F238E27FC236}">
                  <a16:creationId xmlns:a16="http://schemas.microsoft.com/office/drawing/2014/main" id="{7D569BC7-3E61-47F7-8DEC-D8D3E59105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824351" y="2924106"/>
              <a:ext cx="2565583" cy="2605054"/>
            </a:xfrm>
            <a:prstGeom prst="ellipse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48BBEDF-46AE-4910-9791-94A99DC9B1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09989" y="3457281"/>
              <a:ext cx="1420024" cy="142094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B49A67A-4730-4EDD-8E4D-70A2D1875C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5558" t="1333" r="24631" b="-1333"/>
            <a:stretch/>
          </p:blipFill>
          <p:spPr>
            <a:xfrm>
              <a:off x="9001099" y="4051749"/>
              <a:ext cx="237805" cy="232008"/>
            </a:xfrm>
            <a:prstGeom prst="flowChartConnector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749590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C84F4441-71F5-4FA1-A65F-7EB88ECBA07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44290" y="644228"/>
          <a:ext cx="1290" cy="12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think-cell Slide" r:id="rId6" imgW="415" imgH="416" progId="TCLayout.ActiveDocument.1">
                  <p:embed/>
                </p:oleObj>
              </mc:Choice>
              <mc:Fallback>
                <p:oleObj name="think-cell Slide" r:id="rId6" imgW="415" imgH="41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C84F4441-71F5-4FA1-A65F-7EB88ECBA0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44290" y="644228"/>
                        <a:ext cx="1290" cy="12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C47C8501-96D6-473C-9294-6794DDDCFF1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143000" y="642938"/>
            <a:ext cx="128984" cy="1289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en-US" sz="2275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  <a:sym typeface="Open Sans Light" panose="020B0306030504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BDFD93-D4FF-4CEB-8AD7-A0B0B4B19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</a:rPr>
              <a:t>About the Presenters | 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FD30B98-E12D-44D5-85E2-E26CD7B378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>
                <a:cs typeface="Arial" panose="020B0604020202020204" pitchFamily="34" charset="0"/>
              </a:rPr>
              <a:t>Introduction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4FF7C9E9-201D-40FE-B738-F63572073155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8013" y="920103"/>
            <a:ext cx="1528056" cy="332352"/>
          </a:xfrm>
          <a:prstGeom prst="rect">
            <a:avLst/>
          </a:prstGeom>
        </p:spPr>
      </p:pic>
      <p:sp>
        <p:nvSpPr>
          <p:cNvPr id="31" name="Slide Number Placeholder 2">
            <a:extLst>
              <a:ext uri="{FF2B5EF4-FFF2-40B4-BE49-F238E27FC236}">
                <a16:creationId xmlns:a16="http://schemas.microsoft.com/office/drawing/2014/main" id="{91C228EB-52B7-4436-8917-8B889D63D42F}"/>
              </a:ext>
            </a:extLst>
          </p:cNvPr>
          <p:cNvSpPr txBox="1">
            <a:spLocks/>
          </p:cNvSpPr>
          <p:nvPr/>
        </p:nvSpPr>
        <p:spPr>
          <a:xfrm>
            <a:off x="9781190" y="6511179"/>
            <a:ext cx="23114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2782948-4DBE-204D-AB9E-B65E067054AE}" type="slidenum">
              <a:rPr lang="en-US" sz="1000"/>
              <a:pPr algn="r"/>
              <a:t>2</a:t>
            </a:fld>
            <a:endParaRPr lang="en-US" sz="100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511A47C-D9B2-4C5B-9630-3566D4704291}"/>
              </a:ext>
            </a:extLst>
          </p:cNvPr>
          <p:cNvGrpSpPr/>
          <p:nvPr/>
        </p:nvGrpSpPr>
        <p:grpSpPr>
          <a:xfrm>
            <a:off x="2044862" y="1914223"/>
            <a:ext cx="8102277" cy="3793486"/>
            <a:chOff x="914400" y="1532257"/>
            <a:chExt cx="8102277" cy="3793486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F8BCE88-C2D7-4E7E-A046-590E7BEFC853}"/>
                </a:ext>
              </a:extLst>
            </p:cNvPr>
            <p:cNvSpPr/>
            <p:nvPr/>
          </p:nvSpPr>
          <p:spPr>
            <a:xfrm>
              <a:off x="2214940" y="1668822"/>
              <a:ext cx="3114836" cy="13494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1" indent="0" defTabSz="742950" eaLnBrk="0" fontAlgn="auto" latinLnBrk="0" hangingPunct="0">
                <a:lnSpc>
                  <a:spcPct val="90000"/>
                </a:lnSpc>
                <a:spcBef>
                  <a:spcPts val="0"/>
                </a:spcBef>
                <a:spcAft>
                  <a:spcPts val="163"/>
                </a:spcAft>
                <a:buClrTx/>
                <a:buSzPct val="100000"/>
                <a:buFontTx/>
                <a:buNone/>
                <a:tabLst>
                  <a:tab pos="1254652" algn="l"/>
                </a:tabLst>
                <a:defRPr/>
              </a:pPr>
              <a:r>
                <a:rPr kumimoji="0" lang="en-US" sz="1625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Open Sans Light" panose="020B0306030504020204" pitchFamily="34" charset="0"/>
                  <a:cs typeface="Open Sans Light" panose="020B0306030504020204" pitchFamily="34" charset="0"/>
                </a:rPr>
                <a:t>Stewart Pierce-Gardner</a:t>
              </a:r>
            </a:p>
            <a:p>
              <a:pPr marL="0" marR="0" lvl="1" indent="0" defTabSz="742950" eaLnBrk="0" fontAlgn="auto" latinLnBrk="0" hangingPunct="0">
                <a:lnSpc>
                  <a:spcPct val="90000"/>
                </a:lnSpc>
                <a:spcBef>
                  <a:spcPts val="0"/>
                </a:spcBef>
                <a:spcAft>
                  <a:spcPts val="163"/>
                </a:spcAft>
                <a:buClrTx/>
                <a:buSzPct val="100000"/>
                <a:buFontTx/>
                <a:buNone/>
                <a:tabLst>
                  <a:tab pos="1254652" algn="l"/>
                </a:tabLst>
                <a:defRPr/>
              </a:pPr>
              <a:r>
                <a:rPr lang="en-US" sz="1400" dirty="0">
                  <a:solidFill>
                    <a:srgbClr val="FFFFFF">
                      <a:lumMod val="65000"/>
                    </a:srgbClr>
                  </a:solidFill>
                  <a:latin typeface="+mj-lt"/>
                  <a:cs typeface="Arial" panose="020B0604020202020204" pitchFamily="34" charset="0"/>
                </a:rPr>
                <a:t>Manager</a:t>
              </a:r>
            </a:p>
            <a:p>
              <a:pPr marL="0" marR="0" lvl="1" indent="0" defTabSz="742950" eaLnBrk="0" fontAlgn="auto" latinLnBrk="0" hangingPunct="0">
                <a:lnSpc>
                  <a:spcPct val="90000"/>
                </a:lnSpc>
                <a:spcBef>
                  <a:spcPts val="244"/>
                </a:spcBef>
                <a:spcAft>
                  <a:spcPts val="488"/>
                </a:spcAft>
                <a:buClrTx/>
                <a:buSzPct val="100000"/>
                <a:buFontTx/>
                <a:buNone/>
                <a:tabLst>
                  <a:tab pos="1254652" algn="l"/>
                </a:tabLst>
                <a:defRPr/>
              </a:pPr>
              <a:r>
                <a:rPr lang="en-US" sz="1400" b="1" dirty="0">
                  <a:solidFill>
                    <a:srgbClr val="FFFFFF">
                      <a:lumMod val="65000"/>
                    </a:srgbClr>
                  </a:solidFill>
                  <a:latin typeface="+mj-lt"/>
                  <a:cs typeface="Arial" panose="020B0604020202020204" pitchFamily="34" charset="0"/>
                </a:rPr>
                <a:t>Trade Specialist</a:t>
              </a:r>
            </a:p>
            <a:p>
              <a:pPr marL="0" marR="0" lvl="1" indent="0" defTabSz="742950" eaLnBrk="0" fontAlgn="auto" latinLnBrk="0" hangingPunct="0">
                <a:lnSpc>
                  <a:spcPct val="90000"/>
                </a:lnSpc>
                <a:spcBef>
                  <a:spcPts val="244"/>
                </a:spcBef>
                <a:spcAft>
                  <a:spcPts val="488"/>
                </a:spcAft>
                <a:buClrTx/>
                <a:buSzPct val="100000"/>
                <a:buFontTx/>
                <a:buNone/>
                <a:tabLst>
                  <a:tab pos="1254652" algn="l"/>
                </a:tabLst>
                <a:defRPr/>
              </a:pPr>
              <a:r>
                <a:rPr lang="en-US" sz="1400" b="1" dirty="0">
                  <a:solidFill>
                    <a:srgbClr val="FFFFFF">
                      <a:lumMod val="65000"/>
                    </a:srgbClr>
                  </a:solidFill>
                  <a:latin typeface="+mj-lt"/>
                  <a:cs typeface="Arial" panose="020B0604020202020204" pitchFamily="34" charset="0"/>
                </a:rPr>
                <a:t>Office:</a:t>
              </a:r>
              <a:r>
                <a:rPr lang="en-US" sz="1400" dirty="0">
                  <a:solidFill>
                    <a:srgbClr val="FFFFFF">
                      <a:lumMod val="65000"/>
                    </a:srgbClr>
                  </a:solidFill>
                  <a:latin typeface="+mj-lt"/>
                  <a:cs typeface="Arial" panose="020B0604020202020204" pitchFamily="34" charset="0"/>
                </a:rPr>
                <a:t> Washington D.C.</a:t>
              </a:r>
            </a:p>
            <a:p>
              <a:pPr marL="0" marR="0" lvl="1" indent="0" defTabSz="742950" eaLnBrk="0" fontAlgn="auto" latinLnBrk="0" hangingPunct="0">
                <a:lnSpc>
                  <a:spcPct val="90000"/>
                </a:lnSpc>
                <a:spcBef>
                  <a:spcPts val="244"/>
                </a:spcBef>
                <a:spcAft>
                  <a:spcPts val="488"/>
                </a:spcAft>
                <a:buClrTx/>
                <a:buSzPct val="100000"/>
                <a:buFontTx/>
                <a:buNone/>
                <a:tabLst>
                  <a:tab pos="1254652" algn="l"/>
                </a:tabLst>
                <a:defRPr/>
              </a:pPr>
              <a:r>
                <a:rPr lang="en-US" sz="1400" b="1" dirty="0">
                  <a:solidFill>
                    <a:srgbClr val="FFFFFF">
                      <a:lumMod val="65000"/>
                    </a:srgbClr>
                  </a:solidFill>
                  <a:latin typeface="+mj-lt"/>
                  <a:cs typeface="Arial" panose="020B0604020202020204" pitchFamily="34" charset="0"/>
                </a:rPr>
                <a:t>Email: </a:t>
              </a:r>
              <a:r>
                <a:rPr lang="en-US" sz="1400" dirty="0">
                  <a:solidFill>
                    <a:srgbClr val="FFFFFF">
                      <a:lumMod val="65000"/>
                    </a:srgbClr>
                  </a:solidFill>
                  <a:latin typeface="+mj-lt"/>
                  <a:cs typeface="Arial" panose="020B0604020202020204" pitchFamily="34" charset="0"/>
                </a:rPr>
                <a:t>spiercegardner@deloitte.com</a:t>
              </a:r>
            </a:p>
          </p:txBody>
        </p:sp>
        <p:pic>
          <p:nvPicPr>
            <p:cNvPr id="32" name="Picture Placeholder 38">
              <a:extLst>
                <a:ext uri="{FF2B5EF4-FFF2-40B4-BE49-F238E27FC236}">
                  <a16:creationId xmlns:a16="http://schemas.microsoft.com/office/drawing/2014/main" id="{7B5176E4-F408-4F41-8CB1-C075ECCFE2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3742" t="4624" r="7300" b="22924"/>
            <a:stretch/>
          </p:blipFill>
          <p:spPr>
            <a:xfrm>
              <a:off x="1026461" y="1744989"/>
              <a:ext cx="1063269" cy="1051560"/>
            </a:xfrm>
            <a:prstGeom prst="ellipse">
              <a:avLst/>
            </a:prstGeom>
            <a:ln w="63500" cap="rnd">
              <a:noFill/>
            </a:ln>
            <a:effectLst/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B8DA8029-3224-4073-B75B-D6ACF56D484C}"/>
                </a:ext>
              </a:extLst>
            </p:cNvPr>
            <p:cNvSpPr/>
            <p:nvPr/>
          </p:nvSpPr>
          <p:spPr>
            <a:xfrm>
              <a:off x="972030" y="3155959"/>
              <a:ext cx="8044647" cy="2169784"/>
            </a:xfrm>
            <a:prstGeom prst="rect">
              <a:avLst/>
            </a:prstGeom>
            <a:gradFill flip="none" rotWithShape="1">
              <a:gsLst>
                <a:gs pos="0">
                  <a:srgbClr val="FAFAFA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42950">
                <a:defRPr/>
              </a:pPr>
              <a:endParaRPr lang="en-US" sz="1463" dirty="0">
                <a:solidFill>
                  <a:srgbClr val="FFFFFF"/>
                </a:solidFill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F2BCDEB-8D07-4A7D-A3BD-FC8019B0DDA1}"/>
                </a:ext>
              </a:extLst>
            </p:cNvPr>
            <p:cNvSpPr/>
            <p:nvPr/>
          </p:nvSpPr>
          <p:spPr>
            <a:xfrm>
              <a:off x="1092004" y="3232868"/>
              <a:ext cx="2928446" cy="2862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 defTabSz="742950" eaLnBrk="0" hangingPunct="0">
                <a:lnSpc>
                  <a:spcPct val="90000"/>
                </a:lnSpc>
                <a:spcBef>
                  <a:spcPts val="244"/>
                </a:spcBef>
                <a:buSzPct val="100000"/>
                <a:tabLst>
                  <a:tab pos="1254652" algn="l"/>
                </a:tabLst>
                <a:defRPr/>
              </a:pPr>
              <a:r>
                <a:rPr lang="en-US" sz="1400" b="1" spc="81" dirty="0">
                  <a:solidFill>
                    <a:srgbClr val="FFFFFF">
                      <a:lumMod val="65000"/>
                    </a:srgbClr>
                  </a:solidFill>
                  <a:latin typeface="Arial" panose="020B0604020202020204" pitchFamily="34" charset="0"/>
                  <a:ea typeface="Open Sans Light" panose="020B0306030504020204" pitchFamily="34" charset="0"/>
                  <a:cs typeface="Arial" panose="020B0604020202020204" pitchFamily="34" charset="0"/>
                </a:rPr>
                <a:t>RELEVANT EXPERIENCE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55E9BC5F-1756-4C43-AF35-4C8A436DEDC9}"/>
                </a:ext>
              </a:extLst>
            </p:cNvPr>
            <p:cNvSpPr/>
            <p:nvPr/>
          </p:nvSpPr>
          <p:spPr>
            <a:xfrm>
              <a:off x="1092004" y="3656764"/>
              <a:ext cx="6003277" cy="14958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 defTabSz="742950" eaLnBrk="0" hangingPunct="0">
                <a:lnSpc>
                  <a:spcPct val="110000"/>
                </a:lnSpc>
                <a:spcBef>
                  <a:spcPts val="244"/>
                </a:spcBef>
                <a:spcAft>
                  <a:spcPts val="488"/>
                </a:spcAft>
                <a:buSzPct val="100000"/>
                <a:tabLst>
                  <a:tab pos="1254652" algn="l"/>
                </a:tabLst>
                <a:defRPr/>
              </a:pPr>
              <a:r>
                <a:rPr lang="en-US" sz="1400" dirty="0">
                  <a:latin typeface="Arial"/>
                  <a:cs typeface="Arial"/>
                </a:rPr>
                <a:t>Stewart has thirteen years of professional experience in international economic development. His technical experience covers export promotion &amp; value chains. He has managed various projects for USAID, the United Nations, and World Bank Group across the world. He holds a bachelor’s degree in international political economy from Davidson College and a master’s degree of public policy from Georgetown University.</a:t>
              </a: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432DC2A-5557-4585-92B4-6C162579191B}"/>
                </a:ext>
              </a:extLst>
            </p:cNvPr>
            <p:cNvCxnSpPr>
              <a:cxnSpLocks/>
            </p:cNvCxnSpPr>
            <p:nvPr/>
          </p:nvCxnSpPr>
          <p:spPr>
            <a:xfrm>
              <a:off x="914400" y="1532257"/>
              <a:ext cx="4279906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70F43E06-F920-4E2F-9E79-E6FD653E1EE6}"/>
                </a:ext>
              </a:extLst>
            </p:cNvPr>
            <p:cNvCxnSpPr>
              <a:cxnSpLocks/>
            </p:cNvCxnSpPr>
            <p:nvPr/>
          </p:nvCxnSpPr>
          <p:spPr>
            <a:xfrm>
              <a:off x="958726" y="3073519"/>
              <a:ext cx="423558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55819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98F3B794-CB83-4738-B145-88C49B6C695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35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DE5824-8D85-44F0-8B3C-E57D309EA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137160" algn="ctr">
              <a:spcAft>
                <a:spcPts val="200"/>
              </a:spcAft>
            </a:pPr>
            <a:r>
              <a:rPr lang="en-US" sz="3600" b="1" dirty="0">
                <a:latin typeface="Arial" panose="020B0604020202020204" pitchFamily="34" charset="0"/>
              </a:rPr>
              <a:t>Agenda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436A83-D570-4063-92DA-E26A6716AB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5516" y="3417573"/>
            <a:ext cx="4593021" cy="261983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571500" indent="-4000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en-US" sz="1400" b="1" dirty="0"/>
              <a:t>Introduction, Scope, and Objectives</a:t>
            </a:r>
          </a:p>
          <a:p>
            <a:pPr marL="571500" marR="0" lvl="0" indent="-4000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400" b="1" dirty="0"/>
              <a:t>Market Overview</a:t>
            </a:r>
          </a:p>
          <a:p>
            <a:pPr marL="571500" marR="0" lvl="0" indent="-4000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400" b="1" dirty="0"/>
              <a:t>COVID Impact</a:t>
            </a:r>
          </a:p>
          <a:p>
            <a:pPr marL="571500" indent="-4000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400" b="1" dirty="0"/>
              <a:t>Exporting to the US</a:t>
            </a:r>
          </a:p>
          <a:p>
            <a:pPr marL="571500" indent="-4000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400" b="1" dirty="0"/>
              <a:t>Questions and Discussion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536844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264166" cy="6857999"/>
          </a:xfr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914400" y="3700212"/>
            <a:ext cx="4389120" cy="3157788"/>
          </a:xfrm>
        </p:spPr>
        <p:txBody>
          <a:bodyPr/>
          <a:lstStyle/>
          <a:p>
            <a:r>
              <a:rPr lang="en-US" dirty="0"/>
              <a:t>Introduction, Scope, and Objectives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35D7C35-B22B-482E-9165-B14911939F6C}"/>
              </a:ext>
            </a:extLst>
          </p:cNvPr>
          <p:cNvGrpSpPr/>
          <p:nvPr/>
        </p:nvGrpSpPr>
        <p:grpSpPr>
          <a:xfrm>
            <a:off x="6573895" y="1051159"/>
            <a:ext cx="5137968" cy="5078907"/>
            <a:chOff x="6437261" y="1660759"/>
            <a:chExt cx="5137968" cy="5078907"/>
          </a:xfrm>
        </p:grpSpPr>
        <p:pic>
          <p:nvPicPr>
            <p:cNvPr id="9" name="Picture 8" descr="Shape&#10;&#10;Description automatically generated">
              <a:extLst>
                <a:ext uri="{FF2B5EF4-FFF2-40B4-BE49-F238E27FC236}">
                  <a16:creationId xmlns:a16="http://schemas.microsoft.com/office/drawing/2014/main" id="{DA5812BF-ED9C-41D6-BC33-734089D914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437261" y="1660759"/>
              <a:ext cx="5137968" cy="5078907"/>
            </a:xfrm>
            <a:prstGeom prst="ellipse">
              <a:avLst/>
            </a:prstGeom>
          </p:spPr>
        </p:pic>
        <p:pic>
          <p:nvPicPr>
            <p:cNvPr id="10" name="Picture 9" descr="A picture containing indoor, fruit, vegetable, arranged&#10;&#10;Description automatically generated">
              <a:extLst>
                <a:ext uri="{FF2B5EF4-FFF2-40B4-BE49-F238E27FC236}">
                  <a16:creationId xmlns:a16="http://schemas.microsoft.com/office/drawing/2014/main" id="{7E2730EC-D322-4EF5-AE61-AAC1657F0C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824351" y="2924106"/>
              <a:ext cx="2565583" cy="2605054"/>
            </a:xfrm>
            <a:prstGeom prst="ellipse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E2EB28B-61F7-432A-9A62-7909082F4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09989" y="3457281"/>
              <a:ext cx="1420024" cy="142094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BE97FB7-382D-4874-9608-0A12AD12D1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5558" t="1333" r="24631" b="-1333"/>
            <a:stretch/>
          </p:blipFill>
          <p:spPr>
            <a:xfrm>
              <a:off x="9001099" y="4051749"/>
              <a:ext cx="237805" cy="232008"/>
            </a:xfrm>
            <a:prstGeom prst="flowChartConnector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</p:grp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B6DBA46D-F63F-4F6A-81D5-1D8CF0460BE9}"/>
              </a:ext>
            </a:extLst>
          </p:cNvPr>
          <p:cNvSpPr txBox="1">
            <a:spLocks/>
          </p:cNvSpPr>
          <p:nvPr/>
        </p:nvSpPr>
        <p:spPr>
          <a:xfrm>
            <a:off x="9781190" y="6511179"/>
            <a:ext cx="23114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2782948-4DBE-204D-AB9E-B65E067054AE}" type="slidenum">
              <a:rPr lang="en-US" sz="1000"/>
              <a:pPr algn="r"/>
              <a:t>4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844599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7BD1A750-EC92-4424-BB4A-A1F71B508E64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44290" y="644228"/>
          <a:ext cx="1290" cy="12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think-cell Slide" r:id="rId6" imgW="415" imgH="416" progId="TCLayout.ActiveDocument.1">
                  <p:embed/>
                </p:oleObj>
              </mc:Choice>
              <mc:Fallback>
                <p:oleObj name="think-cell Slide" r:id="rId6" imgW="415" imgH="416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7BD1A750-EC92-4424-BB4A-A1F71B508E6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44290" y="644228"/>
                        <a:ext cx="1290" cy="12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235EC722-73CC-41E9-98EC-3559EC683E1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143000" y="642938"/>
            <a:ext cx="128984" cy="1289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en-US" sz="2925" dirty="0">
              <a:latin typeface="Chronicle Display Black" pitchFamily="50" charset="0"/>
              <a:sym typeface="Chronicle Display Black" pitchFamily="50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906BE-C169-42EB-BD0B-07F433ABD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Scope of this Webinar…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299FC2-BD3C-4824-9F68-5817F5A487B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95324" y="494842"/>
            <a:ext cx="3200400" cy="203200"/>
          </a:xfrm>
        </p:spPr>
        <p:txBody>
          <a:bodyPr/>
          <a:lstStyle/>
          <a:p>
            <a:r>
              <a:rPr lang="en-US" dirty="0">
                <a:latin typeface="+mn-lt"/>
              </a:rPr>
              <a:t>Introduction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0C1FC23-49E3-428E-A034-EBC2144B4D7A}"/>
              </a:ext>
            </a:extLst>
          </p:cNvPr>
          <p:cNvSpPr/>
          <p:nvPr/>
        </p:nvSpPr>
        <p:spPr>
          <a:xfrm>
            <a:off x="895324" y="1531477"/>
            <a:ext cx="9764486" cy="30779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 defTabSz="742950">
              <a:defRPr/>
            </a:pPr>
            <a:endParaRPr lang="en-US" sz="1463" kern="0" dirty="0">
              <a:solidFill>
                <a:prstClr val="black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1558D01-03FD-4F56-B755-8FCC92207F9F}"/>
              </a:ext>
            </a:extLst>
          </p:cNvPr>
          <p:cNvSpPr/>
          <p:nvPr/>
        </p:nvSpPr>
        <p:spPr>
          <a:xfrm>
            <a:off x="895324" y="4798009"/>
            <a:ext cx="9764486" cy="1650144"/>
          </a:xfrm>
          <a:prstGeom prst="rect">
            <a:avLst/>
          </a:prstGeom>
          <a:solidFill>
            <a:srgbClr val="BA0C2F">
              <a:alpha val="65098"/>
            </a:srgbClr>
          </a:solidFill>
          <a:ln w="25400" cap="flat" cmpd="sng" algn="ctr">
            <a:solidFill>
              <a:srgbClr val="BA0C2F"/>
            </a:solidFill>
            <a:prstDash val="solid"/>
          </a:ln>
          <a:effectLst/>
        </p:spPr>
        <p:txBody>
          <a:bodyPr rtlCol="0" anchor="ctr"/>
          <a:lstStyle/>
          <a:p>
            <a:pPr algn="ctr" defTabSz="742950">
              <a:defRPr/>
            </a:pPr>
            <a:endParaRPr lang="en-US" sz="1463" kern="0" dirty="0">
              <a:solidFill>
                <a:prstClr val="black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25E64AE-F5B8-4D21-801E-AF5C699EC161}"/>
              </a:ext>
            </a:extLst>
          </p:cNvPr>
          <p:cNvGrpSpPr/>
          <p:nvPr/>
        </p:nvGrpSpPr>
        <p:grpSpPr>
          <a:xfrm>
            <a:off x="1087138" y="1706844"/>
            <a:ext cx="694838" cy="466447"/>
            <a:chOff x="1115583" y="1706844"/>
            <a:chExt cx="694838" cy="466447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F5D3E74-5BED-4A68-8893-40758927570D}"/>
                </a:ext>
              </a:extLst>
            </p:cNvPr>
            <p:cNvSpPr txBox="1"/>
            <p:nvPr/>
          </p:nvSpPr>
          <p:spPr>
            <a:xfrm>
              <a:off x="1115583" y="1823195"/>
              <a:ext cx="552138" cy="35009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defRPr/>
              </a:pPr>
              <a:r>
                <a:rPr lang="en-US" sz="2275" dirty="0">
                  <a:solidFill>
                    <a:prstClr val="black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IS</a:t>
              </a: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F7364672-8C8B-4CCE-8E17-5F0497411788}"/>
                </a:ext>
              </a:extLst>
            </p:cNvPr>
            <p:cNvCxnSpPr>
              <a:cxnSpLocks/>
            </p:cNvCxnSpPr>
            <p:nvPr/>
          </p:nvCxnSpPr>
          <p:spPr>
            <a:xfrm>
              <a:off x="1115583" y="1706844"/>
              <a:ext cx="694838" cy="0"/>
            </a:xfrm>
            <a:prstGeom prst="line">
              <a:avLst/>
            </a:prstGeom>
            <a:noFill/>
            <a:ln w="38100" cap="flat" cmpd="sng" algn="ctr">
              <a:solidFill>
                <a:schemeClr val="accent1"/>
              </a:solidFill>
              <a:prstDash val="solid"/>
            </a:ln>
            <a:effectLst/>
          </p:spPr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64AD295-8470-4D53-BEF1-6D09AC1BD694}"/>
              </a:ext>
            </a:extLst>
          </p:cNvPr>
          <p:cNvGrpSpPr/>
          <p:nvPr/>
        </p:nvGrpSpPr>
        <p:grpSpPr>
          <a:xfrm>
            <a:off x="1087138" y="4979231"/>
            <a:ext cx="948650" cy="445301"/>
            <a:chOff x="1087138" y="4916170"/>
            <a:chExt cx="948650" cy="445301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C868EC4-49AE-4C7F-AF3E-CBA16BA9CCE3}"/>
                </a:ext>
              </a:extLst>
            </p:cNvPr>
            <p:cNvSpPr txBox="1"/>
            <p:nvPr/>
          </p:nvSpPr>
          <p:spPr>
            <a:xfrm>
              <a:off x="1087138" y="5011375"/>
              <a:ext cx="948650" cy="35009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defRPr/>
              </a:pPr>
              <a:r>
                <a:rPr lang="en-US" sz="2275" dirty="0">
                  <a:solidFill>
                    <a:prstClr val="black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IS NOT</a:t>
              </a:r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E0CA6F8-1558-43C0-8C7B-CB6EC3465F01}"/>
                </a:ext>
              </a:extLst>
            </p:cNvPr>
            <p:cNvCxnSpPr>
              <a:cxnSpLocks/>
            </p:cNvCxnSpPr>
            <p:nvPr/>
          </p:nvCxnSpPr>
          <p:spPr>
            <a:xfrm>
              <a:off x="1087138" y="4916170"/>
              <a:ext cx="694838" cy="0"/>
            </a:xfrm>
            <a:prstGeom prst="line">
              <a:avLst/>
            </a:prstGeom>
            <a:noFill/>
            <a:ln w="38100" cap="flat" cmpd="sng" algn="ctr">
              <a:solidFill>
                <a:schemeClr val="accent5"/>
              </a:solidFill>
              <a:prstDash val="solid"/>
            </a:ln>
            <a:effectLst/>
          </p:spPr>
        </p:cxn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9BC41FD3-44ED-4925-B485-10955E87742F}"/>
              </a:ext>
            </a:extLst>
          </p:cNvPr>
          <p:cNvSpPr txBox="1"/>
          <p:nvPr/>
        </p:nvSpPr>
        <p:spPr>
          <a:xfrm>
            <a:off x="2984939" y="5760114"/>
            <a:ext cx="74797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 comprehensive, one size fits all guide to the imports process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2E27E04-9938-4DC4-B952-F6C9E18411DF}"/>
              </a:ext>
            </a:extLst>
          </p:cNvPr>
          <p:cNvSpPr txBox="1"/>
          <p:nvPr/>
        </p:nvSpPr>
        <p:spPr>
          <a:xfrm>
            <a:off x="2984939" y="5099861"/>
            <a:ext cx="7479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 complete, detailed market analysis for each type of commodity or food product exported to the US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40F9670-D834-48AC-B0C8-CC64191642F5}"/>
              </a:ext>
            </a:extLst>
          </p:cNvPr>
          <p:cNvGrpSpPr/>
          <p:nvPr/>
        </p:nvGrpSpPr>
        <p:grpSpPr>
          <a:xfrm>
            <a:off x="2481541" y="5219658"/>
            <a:ext cx="285385" cy="283627"/>
            <a:chOff x="2118310" y="5539274"/>
            <a:chExt cx="285385" cy="283627"/>
          </a:xfrm>
          <a:solidFill>
            <a:schemeClr val="tx1"/>
          </a:solidFill>
        </p:grpSpPr>
        <p:sp>
          <p:nvSpPr>
            <p:cNvPr id="56" name="Freeform 170">
              <a:extLst>
                <a:ext uri="{FF2B5EF4-FFF2-40B4-BE49-F238E27FC236}">
                  <a16:creationId xmlns:a16="http://schemas.microsoft.com/office/drawing/2014/main" id="{16AD6F3B-B7C6-4DD9-91D9-B221A54F27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18310" y="5539274"/>
              <a:ext cx="285385" cy="283627"/>
            </a:xfrm>
            <a:custGeom>
              <a:avLst/>
              <a:gdLst>
                <a:gd name="T0" fmla="*/ 231 w 238"/>
                <a:gd name="T1" fmla="*/ 208 h 237"/>
                <a:gd name="T2" fmla="*/ 169 w 238"/>
                <a:gd name="T3" fmla="*/ 146 h 237"/>
                <a:gd name="T4" fmla="*/ 186 w 238"/>
                <a:gd name="T5" fmla="*/ 93 h 237"/>
                <a:gd name="T6" fmla="*/ 93 w 238"/>
                <a:gd name="T7" fmla="*/ 0 h 237"/>
                <a:gd name="T8" fmla="*/ 0 w 238"/>
                <a:gd name="T9" fmla="*/ 93 h 237"/>
                <a:gd name="T10" fmla="*/ 93 w 238"/>
                <a:gd name="T11" fmla="*/ 186 h 237"/>
                <a:gd name="T12" fmla="*/ 146 w 238"/>
                <a:gd name="T13" fmla="*/ 170 h 237"/>
                <a:gd name="T14" fmla="*/ 208 w 238"/>
                <a:gd name="T15" fmla="*/ 232 h 237"/>
                <a:gd name="T16" fmla="*/ 220 w 238"/>
                <a:gd name="T17" fmla="*/ 237 h 237"/>
                <a:gd name="T18" fmla="*/ 231 w 238"/>
                <a:gd name="T19" fmla="*/ 232 h 237"/>
                <a:gd name="T20" fmla="*/ 231 w 238"/>
                <a:gd name="T21" fmla="*/ 208 h 237"/>
                <a:gd name="T22" fmla="*/ 93 w 238"/>
                <a:gd name="T23" fmla="*/ 177 h 237"/>
                <a:gd name="T24" fmla="*/ 9 w 238"/>
                <a:gd name="T25" fmla="*/ 93 h 237"/>
                <a:gd name="T26" fmla="*/ 93 w 238"/>
                <a:gd name="T27" fmla="*/ 10 h 237"/>
                <a:gd name="T28" fmla="*/ 176 w 238"/>
                <a:gd name="T29" fmla="*/ 93 h 237"/>
                <a:gd name="T30" fmla="*/ 93 w 238"/>
                <a:gd name="T31" fmla="*/ 177 h 237"/>
                <a:gd name="T32" fmla="*/ 225 w 238"/>
                <a:gd name="T33" fmla="*/ 225 h 237"/>
                <a:gd name="T34" fmla="*/ 214 w 238"/>
                <a:gd name="T35" fmla="*/ 225 h 237"/>
                <a:gd name="T36" fmla="*/ 153 w 238"/>
                <a:gd name="T37" fmla="*/ 164 h 237"/>
                <a:gd name="T38" fmla="*/ 164 w 238"/>
                <a:gd name="T39" fmla="*/ 154 h 237"/>
                <a:gd name="T40" fmla="*/ 225 w 238"/>
                <a:gd name="T41" fmla="*/ 215 h 237"/>
                <a:gd name="T42" fmla="*/ 225 w 238"/>
                <a:gd name="T43" fmla="*/ 225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8" h="237">
                  <a:moveTo>
                    <a:pt x="231" y="208"/>
                  </a:moveTo>
                  <a:cubicBezTo>
                    <a:pt x="169" y="146"/>
                    <a:pt x="169" y="146"/>
                    <a:pt x="169" y="146"/>
                  </a:cubicBezTo>
                  <a:cubicBezTo>
                    <a:pt x="180" y="131"/>
                    <a:pt x="186" y="113"/>
                    <a:pt x="186" y="93"/>
                  </a:cubicBezTo>
                  <a:cubicBezTo>
                    <a:pt x="186" y="42"/>
                    <a:pt x="144" y="0"/>
                    <a:pt x="93" y="0"/>
                  </a:cubicBezTo>
                  <a:cubicBezTo>
                    <a:pt x="41" y="0"/>
                    <a:pt x="0" y="42"/>
                    <a:pt x="0" y="93"/>
                  </a:cubicBezTo>
                  <a:cubicBezTo>
                    <a:pt x="0" y="145"/>
                    <a:pt x="41" y="186"/>
                    <a:pt x="93" y="186"/>
                  </a:cubicBezTo>
                  <a:cubicBezTo>
                    <a:pt x="112" y="186"/>
                    <a:pt x="131" y="180"/>
                    <a:pt x="146" y="170"/>
                  </a:cubicBezTo>
                  <a:cubicBezTo>
                    <a:pt x="208" y="232"/>
                    <a:pt x="208" y="232"/>
                    <a:pt x="208" y="232"/>
                  </a:cubicBezTo>
                  <a:cubicBezTo>
                    <a:pt x="211" y="235"/>
                    <a:pt x="215" y="237"/>
                    <a:pt x="220" y="237"/>
                  </a:cubicBezTo>
                  <a:cubicBezTo>
                    <a:pt x="224" y="237"/>
                    <a:pt x="228" y="235"/>
                    <a:pt x="231" y="232"/>
                  </a:cubicBezTo>
                  <a:cubicBezTo>
                    <a:pt x="238" y="226"/>
                    <a:pt x="238" y="215"/>
                    <a:pt x="231" y="208"/>
                  </a:cubicBezTo>
                  <a:close/>
                  <a:moveTo>
                    <a:pt x="93" y="177"/>
                  </a:moveTo>
                  <a:cubicBezTo>
                    <a:pt x="47" y="177"/>
                    <a:pt x="9" y="139"/>
                    <a:pt x="9" y="93"/>
                  </a:cubicBezTo>
                  <a:cubicBezTo>
                    <a:pt x="9" y="47"/>
                    <a:pt x="47" y="10"/>
                    <a:pt x="93" y="10"/>
                  </a:cubicBezTo>
                  <a:cubicBezTo>
                    <a:pt x="139" y="10"/>
                    <a:pt x="176" y="47"/>
                    <a:pt x="176" y="93"/>
                  </a:cubicBezTo>
                  <a:cubicBezTo>
                    <a:pt x="176" y="139"/>
                    <a:pt x="139" y="177"/>
                    <a:pt x="93" y="177"/>
                  </a:cubicBezTo>
                  <a:close/>
                  <a:moveTo>
                    <a:pt x="225" y="225"/>
                  </a:moveTo>
                  <a:cubicBezTo>
                    <a:pt x="222" y="228"/>
                    <a:pt x="217" y="228"/>
                    <a:pt x="214" y="225"/>
                  </a:cubicBezTo>
                  <a:cubicBezTo>
                    <a:pt x="153" y="164"/>
                    <a:pt x="153" y="164"/>
                    <a:pt x="153" y="164"/>
                  </a:cubicBezTo>
                  <a:cubicBezTo>
                    <a:pt x="157" y="161"/>
                    <a:pt x="160" y="157"/>
                    <a:pt x="164" y="154"/>
                  </a:cubicBezTo>
                  <a:cubicBezTo>
                    <a:pt x="225" y="215"/>
                    <a:pt x="225" y="215"/>
                    <a:pt x="225" y="215"/>
                  </a:cubicBezTo>
                  <a:cubicBezTo>
                    <a:pt x="228" y="218"/>
                    <a:pt x="228" y="222"/>
                    <a:pt x="225" y="225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sz="1463" dirty="0">
                <a:solidFill>
                  <a:srgbClr val="5C5C5C"/>
                </a:solidFill>
              </a:endParaRPr>
            </a:p>
          </p:txBody>
        </p:sp>
        <p:sp>
          <p:nvSpPr>
            <p:cNvPr id="57" name="Freeform 171">
              <a:extLst>
                <a:ext uri="{FF2B5EF4-FFF2-40B4-BE49-F238E27FC236}">
                  <a16:creationId xmlns:a16="http://schemas.microsoft.com/office/drawing/2014/main" id="{5F816602-51EE-4172-8CCC-51ADB5BAEC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0800" y="5570886"/>
              <a:ext cx="91323" cy="91323"/>
            </a:xfrm>
            <a:custGeom>
              <a:avLst/>
              <a:gdLst>
                <a:gd name="T0" fmla="*/ 72 w 76"/>
                <a:gd name="T1" fmla="*/ 1 h 76"/>
                <a:gd name="T2" fmla="*/ 21 w 76"/>
                <a:gd name="T3" fmla="*/ 21 h 76"/>
                <a:gd name="T4" fmla="*/ 1 w 76"/>
                <a:gd name="T5" fmla="*/ 72 h 76"/>
                <a:gd name="T6" fmla="*/ 6 w 76"/>
                <a:gd name="T7" fmla="*/ 76 h 76"/>
                <a:gd name="T8" fmla="*/ 6 w 76"/>
                <a:gd name="T9" fmla="*/ 76 h 76"/>
                <a:gd name="T10" fmla="*/ 11 w 76"/>
                <a:gd name="T11" fmla="*/ 71 h 76"/>
                <a:gd name="T12" fmla="*/ 28 w 76"/>
                <a:gd name="T13" fmla="*/ 28 h 76"/>
                <a:gd name="T14" fmla="*/ 71 w 76"/>
                <a:gd name="T15" fmla="*/ 10 h 76"/>
                <a:gd name="T16" fmla="*/ 76 w 76"/>
                <a:gd name="T17" fmla="*/ 6 h 76"/>
                <a:gd name="T18" fmla="*/ 72 w 76"/>
                <a:gd name="T19" fmla="*/ 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6">
                  <a:moveTo>
                    <a:pt x="72" y="1"/>
                  </a:moveTo>
                  <a:cubicBezTo>
                    <a:pt x="52" y="0"/>
                    <a:pt x="34" y="7"/>
                    <a:pt x="21" y="21"/>
                  </a:cubicBezTo>
                  <a:cubicBezTo>
                    <a:pt x="7" y="34"/>
                    <a:pt x="0" y="52"/>
                    <a:pt x="1" y="72"/>
                  </a:cubicBezTo>
                  <a:cubicBezTo>
                    <a:pt x="1" y="74"/>
                    <a:pt x="3" y="76"/>
                    <a:pt x="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9" y="76"/>
                    <a:pt x="11" y="74"/>
                    <a:pt x="11" y="71"/>
                  </a:cubicBezTo>
                  <a:cubicBezTo>
                    <a:pt x="10" y="55"/>
                    <a:pt x="16" y="39"/>
                    <a:pt x="28" y="28"/>
                  </a:cubicBezTo>
                  <a:cubicBezTo>
                    <a:pt x="39" y="16"/>
                    <a:pt x="55" y="10"/>
                    <a:pt x="71" y="10"/>
                  </a:cubicBezTo>
                  <a:cubicBezTo>
                    <a:pt x="74" y="11"/>
                    <a:pt x="76" y="8"/>
                    <a:pt x="76" y="6"/>
                  </a:cubicBezTo>
                  <a:cubicBezTo>
                    <a:pt x="76" y="3"/>
                    <a:pt x="74" y="1"/>
                    <a:pt x="72" y="1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sz="1463" dirty="0">
                <a:solidFill>
                  <a:srgbClr val="5C5C5C"/>
                </a:solidFill>
              </a:endParaRP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EDCF7BC4-2605-4E75-97D0-E79B731468E2}"/>
              </a:ext>
            </a:extLst>
          </p:cNvPr>
          <p:cNvSpPr txBox="1"/>
          <p:nvPr/>
        </p:nvSpPr>
        <p:spPr>
          <a:xfrm>
            <a:off x="2984939" y="1893495"/>
            <a:ext cx="7479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An overview of the US market for </a:t>
            </a:r>
            <a:r>
              <a:rPr lang="en-US" sz="1400" dirty="0" err="1"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agro</a:t>
            </a:r>
            <a:r>
              <a:rPr lang="en-US" sz="1400" dirty="0"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-foods with recent trends and consumer preferences impacting demand for domestic and international </a:t>
            </a:r>
            <a:r>
              <a:rPr lang="en-US" sz="1400" dirty="0" err="1"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agro</a:t>
            </a:r>
            <a:r>
              <a:rPr lang="en-US" sz="1400" dirty="0"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-foods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ECE3188-BE67-4FD7-B7F6-6B972FA3CBB1}"/>
              </a:ext>
            </a:extLst>
          </p:cNvPr>
          <p:cNvSpPr txBox="1"/>
          <p:nvPr/>
        </p:nvSpPr>
        <p:spPr>
          <a:xfrm>
            <a:off x="2984939" y="3119117"/>
            <a:ext cx="7479792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000000"/>
                </a:solidFill>
                <a:ea typeface="Open Sans"/>
                <a:cs typeface="Open Sans"/>
              </a:rPr>
              <a:t>Aligned with NCE recommendations with a focus on coconut products, spices, tea, nuts, and processed foods such as canned food products (for example, jams, chutneys) and confectionaries (for example, biscuits)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72F12D34-ADC0-42E6-935C-FFF60C1F974C}"/>
              </a:ext>
            </a:extLst>
          </p:cNvPr>
          <p:cNvGrpSpPr>
            <a:grpSpLocks noChangeAspect="1"/>
          </p:cNvGrpSpPr>
          <p:nvPr/>
        </p:nvGrpSpPr>
        <p:grpSpPr>
          <a:xfrm>
            <a:off x="2498147" y="3355688"/>
            <a:ext cx="252173" cy="265523"/>
            <a:chOff x="1311275" y="6561138"/>
            <a:chExt cx="539750" cy="568325"/>
          </a:xfrm>
          <a:solidFill>
            <a:schemeClr val="tx1"/>
          </a:solidFill>
        </p:grpSpPr>
        <p:sp>
          <p:nvSpPr>
            <p:cNvPr id="71" name="Freeform 58">
              <a:extLst>
                <a:ext uri="{FF2B5EF4-FFF2-40B4-BE49-F238E27FC236}">
                  <a16:creationId xmlns:a16="http://schemas.microsoft.com/office/drawing/2014/main" id="{DE63656E-9634-4D03-A388-797E7DEAEA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0" y="7043738"/>
              <a:ext cx="327025" cy="23813"/>
            </a:xfrm>
            <a:custGeom>
              <a:avLst/>
              <a:gdLst>
                <a:gd name="T0" fmla="*/ 128 w 133"/>
                <a:gd name="T1" fmla="*/ 0 h 10"/>
                <a:gd name="T2" fmla="*/ 5 w 133"/>
                <a:gd name="T3" fmla="*/ 0 h 10"/>
                <a:gd name="T4" fmla="*/ 0 w 133"/>
                <a:gd name="T5" fmla="*/ 5 h 10"/>
                <a:gd name="T6" fmla="*/ 5 w 133"/>
                <a:gd name="T7" fmla="*/ 10 h 10"/>
                <a:gd name="T8" fmla="*/ 128 w 133"/>
                <a:gd name="T9" fmla="*/ 10 h 10"/>
                <a:gd name="T10" fmla="*/ 133 w 133"/>
                <a:gd name="T11" fmla="*/ 5 h 10"/>
                <a:gd name="T12" fmla="*/ 128 w 133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10">
                  <a:moveTo>
                    <a:pt x="12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8"/>
                    <a:pt x="3" y="10"/>
                    <a:pt x="5" y="10"/>
                  </a:cubicBezTo>
                  <a:cubicBezTo>
                    <a:pt x="128" y="10"/>
                    <a:pt x="128" y="10"/>
                    <a:pt x="128" y="10"/>
                  </a:cubicBezTo>
                  <a:cubicBezTo>
                    <a:pt x="131" y="10"/>
                    <a:pt x="133" y="8"/>
                    <a:pt x="133" y="5"/>
                  </a:cubicBezTo>
                  <a:cubicBezTo>
                    <a:pt x="133" y="2"/>
                    <a:pt x="131" y="0"/>
                    <a:pt x="128" y="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sz="1463" dirty="0">
                <a:solidFill>
                  <a:srgbClr val="5C5C5C"/>
                </a:solidFill>
              </a:endParaRPr>
            </a:p>
          </p:txBody>
        </p:sp>
        <p:sp>
          <p:nvSpPr>
            <p:cNvPr id="72" name="Freeform 59">
              <a:extLst>
                <a:ext uri="{FF2B5EF4-FFF2-40B4-BE49-F238E27FC236}">
                  <a16:creationId xmlns:a16="http://schemas.microsoft.com/office/drawing/2014/main" id="{F6F3F9CC-8CCC-4816-B43C-9644EED642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0" y="6840538"/>
              <a:ext cx="327025" cy="22225"/>
            </a:xfrm>
            <a:custGeom>
              <a:avLst/>
              <a:gdLst>
                <a:gd name="T0" fmla="*/ 128 w 133"/>
                <a:gd name="T1" fmla="*/ 0 h 9"/>
                <a:gd name="T2" fmla="*/ 5 w 133"/>
                <a:gd name="T3" fmla="*/ 0 h 9"/>
                <a:gd name="T4" fmla="*/ 0 w 133"/>
                <a:gd name="T5" fmla="*/ 5 h 9"/>
                <a:gd name="T6" fmla="*/ 5 w 133"/>
                <a:gd name="T7" fmla="*/ 9 h 9"/>
                <a:gd name="T8" fmla="*/ 128 w 133"/>
                <a:gd name="T9" fmla="*/ 9 h 9"/>
                <a:gd name="T10" fmla="*/ 133 w 133"/>
                <a:gd name="T11" fmla="*/ 5 h 9"/>
                <a:gd name="T12" fmla="*/ 128 w 133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9">
                  <a:moveTo>
                    <a:pt x="12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7"/>
                    <a:pt x="3" y="9"/>
                    <a:pt x="5" y="9"/>
                  </a:cubicBezTo>
                  <a:cubicBezTo>
                    <a:pt x="128" y="9"/>
                    <a:pt x="128" y="9"/>
                    <a:pt x="128" y="9"/>
                  </a:cubicBezTo>
                  <a:cubicBezTo>
                    <a:pt x="131" y="9"/>
                    <a:pt x="133" y="7"/>
                    <a:pt x="133" y="5"/>
                  </a:cubicBezTo>
                  <a:cubicBezTo>
                    <a:pt x="133" y="2"/>
                    <a:pt x="131" y="0"/>
                    <a:pt x="128" y="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sz="1463" dirty="0">
                <a:solidFill>
                  <a:srgbClr val="5C5C5C"/>
                </a:solidFill>
              </a:endParaRPr>
            </a:p>
          </p:txBody>
        </p:sp>
        <p:sp>
          <p:nvSpPr>
            <p:cNvPr id="73" name="Freeform 60">
              <a:extLst>
                <a:ext uri="{FF2B5EF4-FFF2-40B4-BE49-F238E27FC236}">
                  <a16:creationId xmlns:a16="http://schemas.microsoft.com/office/drawing/2014/main" id="{19B9C751-A7E2-448A-8003-BD1197D40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0" y="6638925"/>
              <a:ext cx="327025" cy="22225"/>
            </a:xfrm>
            <a:custGeom>
              <a:avLst/>
              <a:gdLst>
                <a:gd name="T0" fmla="*/ 5 w 133"/>
                <a:gd name="T1" fmla="*/ 9 h 9"/>
                <a:gd name="T2" fmla="*/ 128 w 133"/>
                <a:gd name="T3" fmla="*/ 9 h 9"/>
                <a:gd name="T4" fmla="*/ 133 w 133"/>
                <a:gd name="T5" fmla="*/ 5 h 9"/>
                <a:gd name="T6" fmla="*/ 128 w 133"/>
                <a:gd name="T7" fmla="*/ 0 h 9"/>
                <a:gd name="T8" fmla="*/ 5 w 133"/>
                <a:gd name="T9" fmla="*/ 0 h 9"/>
                <a:gd name="T10" fmla="*/ 0 w 133"/>
                <a:gd name="T11" fmla="*/ 5 h 9"/>
                <a:gd name="T12" fmla="*/ 5 w 133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9">
                  <a:moveTo>
                    <a:pt x="5" y="9"/>
                  </a:moveTo>
                  <a:cubicBezTo>
                    <a:pt x="128" y="9"/>
                    <a:pt x="128" y="9"/>
                    <a:pt x="128" y="9"/>
                  </a:cubicBezTo>
                  <a:cubicBezTo>
                    <a:pt x="131" y="9"/>
                    <a:pt x="133" y="7"/>
                    <a:pt x="133" y="5"/>
                  </a:cubicBezTo>
                  <a:cubicBezTo>
                    <a:pt x="133" y="2"/>
                    <a:pt x="131" y="0"/>
                    <a:pt x="12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7"/>
                    <a:pt x="3" y="9"/>
                    <a:pt x="5" y="9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sz="1463" dirty="0">
                <a:solidFill>
                  <a:srgbClr val="5C5C5C"/>
                </a:solidFill>
              </a:endParaRPr>
            </a:p>
          </p:txBody>
        </p:sp>
        <p:sp>
          <p:nvSpPr>
            <p:cNvPr id="74" name="Freeform 61">
              <a:extLst>
                <a:ext uri="{FF2B5EF4-FFF2-40B4-BE49-F238E27FC236}">
                  <a16:creationId xmlns:a16="http://schemas.microsoft.com/office/drawing/2014/main" id="{F2F20B6A-0B11-419D-93A3-67FC1257C8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14450" y="6780213"/>
              <a:ext cx="147637" cy="147638"/>
            </a:xfrm>
            <a:custGeom>
              <a:avLst/>
              <a:gdLst>
                <a:gd name="T0" fmla="*/ 55 w 60"/>
                <a:gd name="T1" fmla="*/ 0 h 60"/>
                <a:gd name="T2" fmla="*/ 4 w 60"/>
                <a:gd name="T3" fmla="*/ 0 h 60"/>
                <a:gd name="T4" fmla="*/ 0 w 60"/>
                <a:gd name="T5" fmla="*/ 4 h 60"/>
                <a:gd name="T6" fmla="*/ 0 w 60"/>
                <a:gd name="T7" fmla="*/ 55 h 60"/>
                <a:gd name="T8" fmla="*/ 4 w 60"/>
                <a:gd name="T9" fmla="*/ 60 h 60"/>
                <a:gd name="T10" fmla="*/ 55 w 60"/>
                <a:gd name="T11" fmla="*/ 60 h 60"/>
                <a:gd name="T12" fmla="*/ 60 w 60"/>
                <a:gd name="T13" fmla="*/ 55 h 60"/>
                <a:gd name="T14" fmla="*/ 60 w 60"/>
                <a:gd name="T15" fmla="*/ 4 h 60"/>
                <a:gd name="T16" fmla="*/ 55 w 60"/>
                <a:gd name="T17" fmla="*/ 0 h 60"/>
                <a:gd name="T18" fmla="*/ 50 w 60"/>
                <a:gd name="T19" fmla="*/ 50 h 60"/>
                <a:gd name="T20" fmla="*/ 9 w 60"/>
                <a:gd name="T21" fmla="*/ 50 h 60"/>
                <a:gd name="T22" fmla="*/ 9 w 60"/>
                <a:gd name="T23" fmla="*/ 9 h 60"/>
                <a:gd name="T24" fmla="*/ 50 w 60"/>
                <a:gd name="T25" fmla="*/ 9 h 60"/>
                <a:gd name="T26" fmla="*/ 50 w 60"/>
                <a:gd name="T27" fmla="*/ 5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" h="60">
                  <a:moveTo>
                    <a:pt x="5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8"/>
                    <a:pt x="2" y="60"/>
                    <a:pt x="4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8" y="60"/>
                    <a:pt x="60" y="58"/>
                    <a:pt x="60" y="55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0" y="2"/>
                    <a:pt x="58" y="0"/>
                    <a:pt x="55" y="0"/>
                  </a:cubicBezTo>
                  <a:close/>
                  <a:moveTo>
                    <a:pt x="50" y="50"/>
                  </a:moveTo>
                  <a:cubicBezTo>
                    <a:pt x="9" y="50"/>
                    <a:pt x="9" y="50"/>
                    <a:pt x="9" y="50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50" y="9"/>
                    <a:pt x="50" y="9"/>
                    <a:pt x="50" y="9"/>
                  </a:cubicBezTo>
                  <a:lnTo>
                    <a:pt x="50" y="50"/>
                  </a:lnTo>
                  <a:close/>
                </a:path>
              </a:pathLst>
            </a:custGeom>
            <a:grpFill/>
            <a:ln w="3175">
              <a:solidFill>
                <a:schemeClr val="tx1"/>
              </a:solidFill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sz="1463" dirty="0">
                <a:solidFill>
                  <a:srgbClr val="5C5C5C"/>
                </a:solidFill>
              </a:endParaRPr>
            </a:p>
          </p:txBody>
        </p:sp>
        <p:sp>
          <p:nvSpPr>
            <p:cNvPr id="75" name="Freeform 62">
              <a:extLst>
                <a:ext uri="{FF2B5EF4-FFF2-40B4-BE49-F238E27FC236}">
                  <a16:creationId xmlns:a16="http://schemas.microsoft.com/office/drawing/2014/main" id="{E3485621-0ACA-4CC3-8924-F14DED07BF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14450" y="6981825"/>
              <a:ext cx="147637" cy="147638"/>
            </a:xfrm>
            <a:custGeom>
              <a:avLst/>
              <a:gdLst>
                <a:gd name="T0" fmla="*/ 55 w 60"/>
                <a:gd name="T1" fmla="*/ 0 h 60"/>
                <a:gd name="T2" fmla="*/ 4 w 60"/>
                <a:gd name="T3" fmla="*/ 0 h 60"/>
                <a:gd name="T4" fmla="*/ 0 w 60"/>
                <a:gd name="T5" fmla="*/ 5 h 60"/>
                <a:gd name="T6" fmla="*/ 0 w 60"/>
                <a:gd name="T7" fmla="*/ 55 h 60"/>
                <a:gd name="T8" fmla="*/ 4 w 60"/>
                <a:gd name="T9" fmla="*/ 60 h 60"/>
                <a:gd name="T10" fmla="*/ 55 w 60"/>
                <a:gd name="T11" fmla="*/ 60 h 60"/>
                <a:gd name="T12" fmla="*/ 60 w 60"/>
                <a:gd name="T13" fmla="*/ 55 h 60"/>
                <a:gd name="T14" fmla="*/ 60 w 60"/>
                <a:gd name="T15" fmla="*/ 5 h 60"/>
                <a:gd name="T16" fmla="*/ 55 w 60"/>
                <a:gd name="T17" fmla="*/ 0 h 60"/>
                <a:gd name="T18" fmla="*/ 50 w 60"/>
                <a:gd name="T19" fmla="*/ 50 h 60"/>
                <a:gd name="T20" fmla="*/ 9 w 60"/>
                <a:gd name="T21" fmla="*/ 50 h 60"/>
                <a:gd name="T22" fmla="*/ 9 w 60"/>
                <a:gd name="T23" fmla="*/ 9 h 60"/>
                <a:gd name="T24" fmla="*/ 50 w 60"/>
                <a:gd name="T25" fmla="*/ 9 h 60"/>
                <a:gd name="T26" fmla="*/ 50 w 60"/>
                <a:gd name="T27" fmla="*/ 5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" h="60">
                  <a:moveTo>
                    <a:pt x="5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8"/>
                    <a:pt x="2" y="60"/>
                    <a:pt x="4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8" y="60"/>
                    <a:pt x="60" y="58"/>
                    <a:pt x="60" y="55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0" y="2"/>
                    <a:pt x="58" y="0"/>
                    <a:pt x="55" y="0"/>
                  </a:cubicBezTo>
                  <a:close/>
                  <a:moveTo>
                    <a:pt x="50" y="50"/>
                  </a:moveTo>
                  <a:cubicBezTo>
                    <a:pt x="9" y="50"/>
                    <a:pt x="9" y="50"/>
                    <a:pt x="9" y="50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50" y="9"/>
                    <a:pt x="50" y="9"/>
                    <a:pt x="50" y="9"/>
                  </a:cubicBezTo>
                  <a:lnTo>
                    <a:pt x="50" y="50"/>
                  </a:lnTo>
                  <a:close/>
                </a:path>
              </a:pathLst>
            </a:custGeom>
            <a:grpFill/>
            <a:ln w="3175">
              <a:solidFill>
                <a:schemeClr val="tx1"/>
              </a:solidFill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sz="1463" dirty="0">
                <a:solidFill>
                  <a:srgbClr val="5C5C5C"/>
                </a:solidFill>
              </a:endParaRPr>
            </a:p>
          </p:txBody>
        </p:sp>
        <p:sp>
          <p:nvSpPr>
            <p:cNvPr id="76" name="Freeform 63">
              <a:extLst>
                <a:ext uri="{FF2B5EF4-FFF2-40B4-BE49-F238E27FC236}">
                  <a16:creationId xmlns:a16="http://schemas.microsoft.com/office/drawing/2014/main" id="{537286C0-8370-4FD2-AE3B-7B3F20989A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1275" y="6561138"/>
              <a:ext cx="182562" cy="158750"/>
            </a:xfrm>
            <a:custGeom>
              <a:avLst/>
              <a:gdLst>
                <a:gd name="T0" fmla="*/ 65 w 74"/>
                <a:gd name="T1" fmla="*/ 2 h 65"/>
                <a:gd name="T2" fmla="*/ 23 w 74"/>
                <a:gd name="T3" fmla="*/ 53 h 65"/>
                <a:gd name="T4" fmla="*/ 9 w 74"/>
                <a:gd name="T5" fmla="*/ 38 h 65"/>
                <a:gd name="T6" fmla="*/ 2 w 74"/>
                <a:gd name="T7" fmla="*/ 37 h 65"/>
                <a:gd name="T8" fmla="*/ 2 w 74"/>
                <a:gd name="T9" fmla="*/ 44 h 65"/>
                <a:gd name="T10" fmla="*/ 19 w 74"/>
                <a:gd name="T11" fmla="*/ 64 h 65"/>
                <a:gd name="T12" fmla="*/ 23 w 74"/>
                <a:gd name="T13" fmla="*/ 65 h 65"/>
                <a:gd name="T14" fmla="*/ 23 w 74"/>
                <a:gd name="T15" fmla="*/ 65 h 65"/>
                <a:gd name="T16" fmla="*/ 27 w 74"/>
                <a:gd name="T17" fmla="*/ 64 h 65"/>
                <a:gd name="T18" fmla="*/ 72 w 74"/>
                <a:gd name="T19" fmla="*/ 8 h 65"/>
                <a:gd name="T20" fmla="*/ 72 w 74"/>
                <a:gd name="T21" fmla="*/ 1 h 65"/>
                <a:gd name="T22" fmla="*/ 65 w 74"/>
                <a:gd name="T23" fmla="*/ 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4" h="65">
                  <a:moveTo>
                    <a:pt x="65" y="2"/>
                  </a:moveTo>
                  <a:cubicBezTo>
                    <a:pt x="23" y="53"/>
                    <a:pt x="23" y="53"/>
                    <a:pt x="23" y="53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7" y="36"/>
                    <a:pt x="4" y="36"/>
                    <a:pt x="2" y="37"/>
                  </a:cubicBezTo>
                  <a:cubicBezTo>
                    <a:pt x="0" y="39"/>
                    <a:pt x="0" y="42"/>
                    <a:pt x="2" y="4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20" y="65"/>
                    <a:pt x="22" y="65"/>
                    <a:pt x="23" y="65"/>
                  </a:cubicBezTo>
                  <a:cubicBezTo>
                    <a:pt x="23" y="65"/>
                    <a:pt x="23" y="65"/>
                    <a:pt x="23" y="65"/>
                  </a:cubicBezTo>
                  <a:cubicBezTo>
                    <a:pt x="25" y="65"/>
                    <a:pt x="26" y="65"/>
                    <a:pt x="27" y="64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4" y="6"/>
                    <a:pt x="74" y="3"/>
                    <a:pt x="72" y="1"/>
                  </a:cubicBezTo>
                  <a:cubicBezTo>
                    <a:pt x="70" y="0"/>
                    <a:pt x="67" y="0"/>
                    <a:pt x="65" y="2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sz="1463" dirty="0">
                <a:solidFill>
                  <a:srgbClr val="5C5C5C"/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14CE526-04A7-42B9-98A3-4A2025E99BBD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2464846" y="4013345"/>
            <a:ext cx="318774" cy="391275"/>
            <a:chOff x="1270000" y="2903538"/>
            <a:chExt cx="439738" cy="539750"/>
          </a:xfrm>
          <a:solidFill>
            <a:schemeClr val="tx1"/>
          </a:solidFill>
        </p:grpSpPr>
        <p:sp>
          <p:nvSpPr>
            <p:cNvPr id="65" name="Freeform 18">
              <a:extLst>
                <a:ext uri="{FF2B5EF4-FFF2-40B4-BE49-F238E27FC236}">
                  <a16:creationId xmlns:a16="http://schemas.microsoft.com/office/drawing/2014/main" id="{08D38768-A78C-44A5-B44C-F8F35298D0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70000" y="2903538"/>
              <a:ext cx="439738" cy="273050"/>
            </a:xfrm>
            <a:custGeom>
              <a:avLst/>
              <a:gdLst>
                <a:gd name="T0" fmla="*/ 195 w 200"/>
                <a:gd name="T1" fmla="*/ 19 h 124"/>
                <a:gd name="T2" fmla="*/ 116 w 200"/>
                <a:gd name="T3" fmla="*/ 19 h 124"/>
                <a:gd name="T4" fmla="*/ 116 w 200"/>
                <a:gd name="T5" fmla="*/ 4 h 124"/>
                <a:gd name="T6" fmla="*/ 111 w 200"/>
                <a:gd name="T7" fmla="*/ 0 h 124"/>
                <a:gd name="T8" fmla="*/ 106 w 200"/>
                <a:gd name="T9" fmla="*/ 4 h 124"/>
                <a:gd name="T10" fmla="*/ 106 w 200"/>
                <a:gd name="T11" fmla="*/ 19 h 124"/>
                <a:gd name="T12" fmla="*/ 45 w 200"/>
                <a:gd name="T13" fmla="*/ 19 h 124"/>
                <a:gd name="T14" fmla="*/ 41 w 200"/>
                <a:gd name="T15" fmla="*/ 21 h 124"/>
                <a:gd name="T16" fmla="*/ 2 w 200"/>
                <a:gd name="T17" fmla="*/ 69 h 124"/>
                <a:gd name="T18" fmla="*/ 2 w 200"/>
                <a:gd name="T19" fmla="*/ 75 h 124"/>
                <a:gd name="T20" fmla="*/ 41 w 200"/>
                <a:gd name="T21" fmla="*/ 122 h 124"/>
                <a:gd name="T22" fmla="*/ 45 w 200"/>
                <a:gd name="T23" fmla="*/ 124 h 124"/>
                <a:gd name="T24" fmla="*/ 195 w 200"/>
                <a:gd name="T25" fmla="*/ 124 h 124"/>
                <a:gd name="T26" fmla="*/ 200 w 200"/>
                <a:gd name="T27" fmla="*/ 119 h 124"/>
                <a:gd name="T28" fmla="*/ 200 w 200"/>
                <a:gd name="T29" fmla="*/ 24 h 124"/>
                <a:gd name="T30" fmla="*/ 195 w 200"/>
                <a:gd name="T31" fmla="*/ 19 h 124"/>
                <a:gd name="T32" fmla="*/ 190 w 200"/>
                <a:gd name="T33" fmla="*/ 114 h 124"/>
                <a:gd name="T34" fmla="*/ 48 w 200"/>
                <a:gd name="T35" fmla="*/ 114 h 124"/>
                <a:gd name="T36" fmla="*/ 12 w 200"/>
                <a:gd name="T37" fmla="*/ 72 h 124"/>
                <a:gd name="T38" fmla="*/ 48 w 200"/>
                <a:gd name="T39" fmla="*/ 29 h 124"/>
                <a:gd name="T40" fmla="*/ 190 w 200"/>
                <a:gd name="T41" fmla="*/ 29 h 124"/>
                <a:gd name="T42" fmla="*/ 190 w 200"/>
                <a:gd name="T43" fmla="*/ 11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124">
                  <a:moveTo>
                    <a:pt x="195" y="19"/>
                  </a:moveTo>
                  <a:cubicBezTo>
                    <a:pt x="116" y="19"/>
                    <a:pt x="116" y="19"/>
                    <a:pt x="116" y="19"/>
                  </a:cubicBezTo>
                  <a:cubicBezTo>
                    <a:pt x="116" y="4"/>
                    <a:pt x="116" y="4"/>
                    <a:pt x="116" y="4"/>
                  </a:cubicBezTo>
                  <a:cubicBezTo>
                    <a:pt x="116" y="2"/>
                    <a:pt x="114" y="0"/>
                    <a:pt x="111" y="0"/>
                  </a:cubicBezTo>
                  <a:cubicBezTo>
                    <a:pt x="108" y="0"/>
                    <a:pt x="106" y="2"/>
                    <a:pt x="106" y="4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44" y="19"/>
                    <a:pt x="42" y="19"/>
                    <a:pt x="41" y="21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0" y="71"/>
                    <a:pt x="0" y="73"/>
                    <a:pt x="2" y="75"/>
                  </a:cubicBezTo>
                  <a:cubicBezTo>
                    <a:pt x="41" y="122"/>
                    <a:pt x="41" y="122"/>
                    <a:pt x="41" y="122"/>
                  </a:cubicBezTo>
                  <a:cubicBezTo>
                    <a:pt x="42" y="124"/>
                    <a:pt x="44" y="124"/>
                    <a:pt x="45" y="124"/>
                  </a:cubicBezTo>
                  <a:cubicBezTo>
                    <a:pt x="195" y="124"/>
                    <a:pt x="195" y="124"/>
                    <a:pt x="195" y="124"/>
                  </a:cubicBezTo>
                  <a:cubicBezTo>
                    <a:pt x="198" y="124"/>
                    <a:pt x="200" y="122"/>
                    <a:pt x="200" y="119"/>
                  </a:cubicBezTo>
                  <a:cubicBezTo>
                    <a:pt x="200" y="24"/>
                    <a:pt x="200" y="24"/>
                    <a:pt x="200" y="24"/>
                  </a:cubicBezTo>
                  <a:cubicBezTo>
                    <a:pt x="200" y="21"/>
                    <a:pt x="198" y="19"/>
                    <a:pt x="195" y="19"/>
                  </a:cubicBezTo>
                  <a:close/>
                  <a:moveTo>
                    <a:pt x="190" y="114"/>
                  </a:moveTo>
                  <a:cubicBezTo>
                    <a:pt x="48" y="114"/>
                    <a:pt x="48" y="114"/>
                    <a:pt x="48" y="114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190" y="29"/>
                    <a:pt x="190" y="29"/>
                    <a:pt x="190" y="29"/>
                  </a:cubicBezTo>
                  <a:lnTo>
                    <a:pt x="190" y="114"/>
                  </a:lnTo>
                  <a:close/>
                </a:path>
              </a:pathLst>
            </a:custGeom>
            <a:grpFill/>
            <a:ln w="3175">
              <a:solidFill>
                <a:schemeClr val="tx1"/>
              </a:solidFill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sz="1463" dirty="0">
                <a:solidFill>
                  <a:srgbClr val="5C5C5C"/>
                </a:solidFill>
              </a:endParaRPr>
            </a:p>
          </p:txBody>
        </p:sp>
        <p:sp>
          <p:nvSpPr>
            <p:cNvPr id="66" name="Freeform 19">
              <a:extLst>
                <a:ext uri="{FF2B5EF4-FFF2-40B4-BE49-F238E27FC236}">
                  <a16:creationId xmlns:a16="http://schemas.microsoft.com/office/drawing/2014/main" id="{86C6AE1C-53E6-4D13-94A6-82CB549146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3363" y="3203575"/>
              <a:ext cx="20638" cy="239713"/>
            </a:xfrm>
            <a:custGeom>
              <a:avLst/>
              <a:gdLst>
                <a:gd name="T0" fmla="*/ 5 w 10"/>
                <a:gd name="T1" fmla="*/ 0 h 109"/>
                <a:gd name="T2" fmla="*/ 0 w 10"/>
                <a:gd name="T3" fmla="*/ 5 h 109"/>
                <a:gd name="T4" fmla="*/ 0 w 10"/>
                <a:gd name="T5" fmla="*/ 104 h 109"/>
                <a:gd name="T6" fmla="*/ 5 w 10"/>
                <a:gd name="T7" fmla="*/ 109 h 109"/>
                <a:gd name="T8" fmla="*/ 10 w 10"/>
                <a:gd name="T9" fmla="*/ 104 h 109"/>
                <a:gd name="T10" fmla="*/ 10 w 10"/>
                <a:gd name="T11" fmla="*/ 5 h 109"/>
                <a:gd name="T12" fmla="*/ 5 w 10"/>
                <a:gd name="T13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09">
                  <a:moveTo>
                    <a:pt x="5" y="0"/>
                  </a:moveTo>
                  <a:cubicBezTo>
                    <a:pt x="2" y="0"/>
                    <a:pt x="0" y="2"/>
                    <a:pt x="0" y="5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07"/>
                    <a:pt x="2" y="109"/>
                    <a:pt x="5" y="109"/>
                  </a:cubicBezTo>
                  <a:cubicBezTo>
                    <a:pt x="8" y="109"/>
                    <a:pt x="10" y="107"/>
                    <a:pt x="10" y="104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2"/>
                    <a:pt x="8" y="0"/>
                    <a:pt x="5" y="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sz="1463" dirty="0">
                <a:solidFill>
                  <a:srgbClr val="5C5C5C"/>
                </a:solidFill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39F2BAEF-2117-45C6-8571-97250A322C9C}"/>
              </a:ext>
            </a:extLst>
          </p:cNvPr>
          <p:cNvSpPr txBox="1"/>
          <p:nvPr/>
        </p:nvSpPr>
        <p:spPr>
          <a:xfrm>
            <a:off x="2984939" y="3947372"/>
            <a:ext cx="7479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An informational framework to guide Sri Lankan food producers and processors in navigating the complexity of the US </a:t>
            </a:r>
            <a:r>
              <a:rPr lang="en-US" sz="1400" dirty="0" err="1"/>
              <a:t>agro</a:t>
            </a:r>
            <a:r>
              <a:rPr lang="en-US" sz="1400" dirty="0"/>
              <a:t>-food market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B9F10A-2826-4DE2-B105-A2952B05701B}"/>
              </a:ext>
            </a:extLst>
          </p:cNvPr>
          <p:cNvSpPr txBox="1"/>
          <p:nvPr/>
        </p:nvSpPr>
        <p:spPr>
          <a:xfrm>
            <a:off x="2984939" y="2547223"/>
            <a:ext cx="7479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Targeted summary of market trends, segments, and factors for select products relevant to Sri Lanka</a:t>
            </a:r>
          </a:p>
        </p:txBody>
      </p:sp>
      <p:sp>
        <p:nvSpPr>
          <p:cNvPr id="54" name="Freeform 425">
            <a:extLst>
              <a:ext uri="{FF2B5EF4-FFF2-40B4-BE49-F238E27FC236}">
                <a16:creationId xmlns:a16="http://schemas.microsoft.com/office/drawing/2014/main" id="{33F22697-4304-4911-ACD2-211DC5204F1C}"/>
              </a:ext>
            </a:extLst>
          </p:cNvPr>
          <p:cNvSpPr>
            <a:spLocks noEditPoints="1"/>
          </p:cNvSpPr>
          <p:nvPr/>
        </p:nvSpPr>
        <p:spPr bwMode="auto">
          <a:xfrm>
            <a:off x="2436535" y="1978613"/>
            <a:ext cx="375397" cy="352985"/>
          </a:xfrm>
          <a:custGeom>
            <a:avLst/>
            <a:gdLst>
              <a:gd name="T0" fmla="*/ 302 w 303"/>
              <a:gd name="T1" fmla="*/ 91 h 285"/>
              <a:gd name="T2" fmla="*/ 279 w 303"/>
              <a:gd name="T3" fmla="*/ 8 h 285"/>
              <a:gd name="T4" fmla="*/ 274 w 303"/>
              <a:gd name="T5" fmla="*/ 2 h 285"/>
              <a:gd name="T6" fmla="*/ 266 w 303"/>
              <a:gd name="T7" fmla="*/ 1 h 285"/>
              <a:gd name="T8" fmla="*/ 225 w 303"/>
              <a:gd name="T9" fmla="*/ 12 h 285"/>
              <a:gd name="T10" fmla="*/ 218 w 303"/>
              <a:gd name="T11" fmla="*/ 25 h 285"/>
              <a:gd name="T12" fmla="*/ 135 w 303"/>
              <a:gd name="T13" fmla="*/ 48 h 285"/>
              <a:gd name="T14" fmla="*/ 128 w 303"/>
              <a:gd name="T15" fmla="*/ 57 h 285"/>
              <a:gd name="T16" fmla="*/ 24 w 303"/>
              <a:gd name="T17" fmla="*/ 85 h 285"/>
              <a:gd name="T18" fmla="*/ 22 w 303"/>
              <a:gd name="T19" fmla="*/ 78 h 285"/>
              <a:gd name="T20" fmla="*/ 9 w 303"/>
              <a:gd name="T21" fmla="*/ 71 h 285"/>
              <a:gd name="T22" fmla="*/ 2 w 303"/>
              <a:gd name="T23" fmla="*/ 84 h 285"/>
              <a:gd name="T24" fmla="*/ 24 w 303"/>
              <a:gd name="T25" fmla="*/ 166 h 285"/>
              <a:gd name="T26" fmla="*/ 34 w 303"/>
              <a:gd name="T27" fmla="*/ 174 h 285"/>
              <a:gd name="T28" fmla="*/ 37 w 303"/>
              <a:gd name="T29" fmla="*/ 174 h 285"/>
              <a:gd name="T30" fmla="*/ 45 w 303"/>
              <a:gd name="T31" fmla="*/ 161 h 285"/>
              <a:gd name="T32" fmla="*/ 43 w 303"/>
              <a:gd name="T33" fmla="*/ 154 h 285"/>
              <a:gd name="T34" fmla="*/ 43 w 303"/>
              <a:gd name="T35" fmla="*/ 154 h 285"/>
              <a:gd name="T36" fmla="*/ 139 w 303"/>
              <a:gd name="T37" fmla="*/ 128 h 285"/>
              <a:gd name="T38" fmla="*/ 88 w 303"/>
              <a:gd name="T39" fmla="*/ 270 h 285"/>
              <a:gd name="T40" fmla="*/ 95 w 303"/>
              <a:gd name="T41" fmla="*/ 284 h 285"/>
              <a:gd name="T42" fmla="*/ 98 w 303"/>
              <a:gd name="T43" fmla="*/ 285 h 285"/>
              <a:gd name="T44" fmla="*/ 108 w 303"/>
              <a:gd name="T45" fmla="*/ 278 h 285"/>
              <a:gd name="T46" fmla="*/ 141 w 303"/>
              <a:gd name="T47" fmla="*/ 186 h 285"/>
              <a:gd name="T48" fmla="*/ 141 w 303"/>
              <a:gd name="T49" fmla="*/ 274 h 285"/>
              <a:gd name="T50" fmla="*/ 152 w 303"/>
              <a:gd name="T51" fmla="*/ 285 h 285"/>
              <a:gd name="T52" fmla="*/ 162 w 303"/>
              <a:gd name="T53" fmla="*/ 274 h 285"/>
              <a:gd name="T54" fmla="*/ 162 w 303"/>
              <a:gd name="T55" fmla="*/ 186 h 285"/>
              <a:gd name="T56" fmla="*/ 195 w 303"/>
              <a:gd name="T57" fmla="*/ 278 h 285"/>
              <a:gd name="T58" fmla="*/ 205 w 303"/>
              <a:gd name="T59" fmla="*/ 285 h 285"/>
              <a:gd name="T60" fmla="*/ 209 w 303"/>
              <a:gd name="T61" fmla="*/ 284 h 285"/>
              <a:gd name="T62" fmla="*/ 215 w 303"/>
              <a:gd name="T63" fmla="*/ 270 h 285"/>
              <a:gd name="T64" fmla="*/ 164 w 303"/>
              <a:gd name="T65" fmla="*/ 128 h 285"/>
              <a:gd name="T66" fmla="*/ 240 w 303"/>
              <a:gd name="T67" fmla="*/ 107 h 285"/>
              <a:gd name="T68" fmla="*/ 240 w 303"/>
              <a:gd name="T69" fmla="*/ 107 h 285"/>
              <a:gd name="T70" fmla="*/ 250 w 303"/>
              <a:gd name="T71" fmla="*/ 115 h 285"/>
              <a:gd name="T72" fmla="*/ 253 w 303"/>
              <a:gd name="T73" fmla="*/ 115 h 285"/>
              <a:gd name="T74" fmla="*/ 294 w 303"/>
              <a:gd name="T75" fmla="*/ 104 h 285"/>
              <a:gd name="T76" fmla="*/ 301 w 303"/>
              <a:gd name="T77" fmla="*/ 99 h 285"/>
              <a:gd name="T78" fmla="*/ 302 w 303"/>
              <a:gd name="T79" fmla="*/ 91 h 285"/>
              <a:gd name="T80" fmla="*/ 40 w 303"/>
              <a:gd name="T81" fmla="*/ 103 h 285"/>
              <a:gd name="T82" fmla="*/ 132 w 303"/>
              <a:gd name="T83" fmla="*/ 78 h 285"/>
              <a:gd name="T84" fmla="*/ 140 w 303"/>
              <a:gd name="T85" fmla="*/ 105 h 285"/>
              <a:gd name="T86" fmla="*/ 47 w 303"/>
              <a:gd name="T87" fmla="*/ 131 h 285"/>
              <a:gd name="T88" fmla="*/ 40 w 303"/>
              <a:gd name="T89" fmla="*/ 103 h 285"/>
              <a:gd name="T90" fmla="*/ 162 w 303"/>
              <a:gd name="T91" fmla="*/ 106 h 285"/>
              <a:gd name="T92" fmla="*/ 151 w 303"/>
              <a:gd name="T93" fmla="*/ 65 h 285"/>
              <a:gd name="T94" fmla="*/ 223 w 303"/>
              <a:gd name="T95" fmla="*/ 46 h 285"/>
              <a:gd name="T96" fmla="*/ 229 w 303"/>
              <a:gd name="T97" fmla="*/ 66 h 285"/>
              <a:gd name="T98" fmla="*/ 234 w 303"/>
              <a:gd name="T99" fmla="*/ 87 h 285"/>
              <a:gd name="T100" fmla="*/ 162 w 303"/>
              <a:gd name="T101" fmla="*/ 106 h 285"/>
              <a:gd name="T102" fmla="*/ 258 w 303"/>
              <a:gd name="T103" fmla="*/ 91 h 285"/>
              <a:gd name="T104" fmla="*/ 241 w 303"/>
              <a:gd name="T105" fmla="*/ 30 h 285"/>
              <a:gd name="T106" fmla="*/ 262 w 303"/>
              <a:gd name="T107" fmla="*/ 24 h 285"/>
              <a:gd name="T108" fmla="*/ 278 w 303"/>
              <a:gd name="T109" fmla="*/ 86 h 285"/>
              <a:gd name="T110" fmla="*/ 258 w 303"/>
              <a:gd name="T111" fmla="*/ 91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03" h="285">
                <a:moveTo>
                  <a:pt x="302" y="91"/>
                </a:moveTo>
                <a:cubicBezTo>
                  <a:pt x="279" y="8"/>
                  <a:pt x="279" y="8"/>
                  <a:pt x="279" y="8"/>
                </a:cubicBezTo>
                <a:cubicBezTo>
                  <a:pt x="279" y="5"/>
                  <a:pt x="277" y="3"/>
                  <a:pt x="274" y="2"/>
                </a:cubicBezTo>
                <a:cubicBezTo>
                  <a:pt x="272" y="0"/>
                  <a:pt x="269" y="0"/>
                  <a:pt x="266" y="1"/>
                </a:cubicBezTo>
                <a:cubicBezTo>
                  <a:pt x="225" y="12"/>
                  <a:pt x="225" y="12"/>
                  <a:pt x="225" y="12"/>
                </a:cubicBezTo>
                <a:cubicBezTo>
                  <a:pt x="219" y="14"/>
                  <a:pt x="216" y="19"/>
                  <a:pt x="218" y="25"/>
                </a:cubicBezTo>
                <a:cubicBezTo>
                  <a:pt x="135" y="48"/>
                  <a:pt x="135" y="48"/>
                  <a:pt x="135" y="48"/>
                </a:cubicBezTo>
                <a:cubicBezTo>
                  <a:pt x="131" y="49"/>
                  <a:pt x="128" y="53"/>
                  <a:pt x="128" y="57"/>
                </a:cubicBezTo>
                <a:cubicBezTo>
                  <a:pt x="24" y="85"/>
                  <a:pt x="24" y="85"/>
                  <a:pt x="24" y="85"/>
                </a:cubicBezTo>
                <a:cubicBezTo>
                  <a:pt x="22" y="78"/>
                  <a:pt x="22" y="78"/>
                  <a:pt x="22" y="78"/>
                </a:cubicBezTo>
                <a:cubicBezTo>
                  <a:pt x="21" y="73"/>
                  <a:pt x="15" y="69"/>
                  <a:pt x="9" y="71"/>
                </a:cubicBezTo>
                <a:cubicBezTo>
                  <a:pt x="3" y="73"/>
                  <a:pt x="0" y="78"/>
                  <a:pt x="2" y="84"/>
                </a:cubicBezTo>
                <a:cubicBezTo>
                  <a:pt x="24" y="166"/>
                  <a:pt x="24" y="166"/>
                  <a:pt x="24" y="166"/>
                </a:cubicBezTo>
                <a:cubicBezTo>
                  <a:pt x="25" y="171"/>
                  <a:pt x="30" y="174"/>
                  <a:pt x="34" y="174"/>
                </a:cubicBezTo>
                <a:cubicBezTo>
                  <a:pt x="35" y="174"/>
                  <a:pt x="36" y="174"/>
                  <a:pt x="37" y="174"/>
                </a:cubicBezTo>
                <a:cubicBezTo>
                  <a:pt x="43" y="172"/>
                  <a:pt x="46" y="167"/>
                  <a:pt x="45" y="161"/>
                </a:cubicBezTo>
                <a:cubicBezTo>
                  <a:pt x="43" y="154"/>
                  <a:pt x="43" y="154"/>
                  <a:pt x="43" y="154"/>
                </a:cubicBezTo>
                <a:cubicBezTo>
                  <a:pt x="43" y="154"/>
                  <a:pt x="43" y="154"/>
                  <a:pt x="43" y="154"/>
                </a:cubicBezTo>
                <a:cubicBezTo>
                  <a:pt x="139" y="128"/>
                  <a:pt x="139" y="128"/>
                  <a:pt x="139" y="128"/>
                </a:cubicBezTo>
                <a:cubicBezTo>
                  <a:pt x="88" y="270"/>
                  <a:pt x="88" y="270"/>
                  <a:pt x="88" y="270"/>
                </a:cubicBezTo>
                <a:cubicBezTo>
                  <a:pt x="86" y="276"/>
                  <a:pt x="89" y="282"/>
                  <a:pt x="95" y="284"/>
                </a:cubicBezTo>
                <a:cubicBezTo>
                  <a:pt x="96" y="284"/>
                  <a:pt x="97" y="285"/>
                  <a:pt x="98" y="285"/>
                </a:cubicBezTo>
                <a:cubicBezTo>
                  <a:pt x="103" y="285"/>
                  <a:pt x="107" y="282"/>
                  <a:pt x="108" y="278"/>
                </a:cubicBezTo>
                <a:cubicBezTo>
                  <a:pt x="141" y="186"/>
                  <a:pt x="141" y="186"/>
                  <a:pt x="141" y="186"/>
                </a:cubicBezTo>
                <a:cubicBezTo>
                  <a:pt x="141" y="274"/>
                  <a:pt x="141" y="274"/>
                  <a:pt x="141" y="274"/>
                </a:cubicBezTo>
                <a:cubicBezTo>
                  <a:pt x="141" y="280"/>
                  <a:pt x="146" y="285"/>
                  <a:pt x="152" y="285"/>
                </a:cubicBezTo>
                <a:cubicBezTo>
                  <a:pt x="158" y="285"/>
                  <a:pt x="162" y="280"/>
                  <a:pt x="162" y="274"/>
                </a:cubicBezTo>
                <a:cubicBezTo>
                  <a:pt x="162" y="186"/>
                  <a:pt x="162" y="186"/>
                  <a:pt x="162" y="186"/>
                </a:cubicBezTo>
                <a:cubicBezTo>
                  <a:pt x="195" y="278"/>
                  <a:pt x="195" y="278"/>
                  <a:pt x="195" y="278"/>
                </a:cubicBezTo>
                <a:cubicBezTo>
                  <a:pt x="197" y="282"/>
                  <a:pt x="201" y="285"/>
                  <a:pt x="205" y="285"/>
                </a:cubicBezTo>
                <a:cubicBezTo>
                  <a:pt x="206" y="285"/>
                  <a:pt x="207" y="284"/>
                  <a:pt x="209" y="284"/>
                </a:cubicBezTo>
                <a:cubicBezTo>
                  <a:pt x="214" y="282"/>
                  <a:pt x="217" y="276"/>
                  <a:pt x="215" y="270"/>
                </a:cubicBezTo>
                <a:cubicBezTo>
                  <a:pt x="164" y="128"/>
                  <a:pt x="164" y="128"/>
                  <a:pt x="164" y="128"/>
                </a:cubicBezTo>
                <a:cubicBezTo>
                  <a:pt x="240" y="107"/>
                  <a:pt x="240" y="107"/>
                  <a:pt x="240" y="107"/>
                </a:cubicBezTo>
                <a:cubicBezTo>
                  <a:pt x="240" y="107"/>
                  <a:pt x="240" y="107"/>
                  <a:pt x="240" y="107"/>
                </a:cubicBezTo>
                <a:cubicBezTo>
                  <a:pt x="241" y="112"/>
                  <a:pt x="246" y="115"/>
                  <a:pt x="250" y="115"/>
                </a:cubicBezTo>
                <a:cubicBezTo>
                  <a:pt x="251" y="115"/>
                  <a:pt x="252" y="115"/>
                  <a:pt x="253" y="115"/>
                </a:cubicBezTo>
                <a:cubicBezTo>
                  <a:pt x="294" y="104"/>
                  <a:pt x="294" y="104"/>
                  <a:pt x="294" y="104"/>
                </a:cubicBezTo>
                <a:cubicBezTo>
                  <a:pt x="297" y="103"/>
                  <a:pt x="299" y="101"/>
                  <a:pt x="301" y="99"/>
                </a:cubicBezTo>
                <a:cubicBezTo>
                  <a:pt x="302" y="96"/>
                  <a:pt x="303" y="93"/>
                  <a:pt x="302" y="91"/>
                </a:cubicBezTo>
                <a:close/>
                <a:moveTo>
                  <a:pt x="40" y="103"/>
                </a:moveTo>
                <a:cubicBezTo>
                  <a:pt x="132" y="78"/>
                  <a:pt x="132" y="78"/>
                  <a:pt x="132" y="78"/>
                </a:cubicBezTo>
                <a:cubicBezTo>
                  <a:pt x="140" y="105"/>
                  <a:pt x="140" y="105"/>
                  <a:pt x="140" y="105"/>
                </a:cubicBezTo>
                <a:cubicBezTo>
                  <a:pt x="47" y="131"/>
                  <a:pt x="47" y="131"/>
                  <a:pt x="47" y="131"/>
                </a:cubicBezTo>
                <a:lnTo>
                  <a:pt x="40" y="103"/>
                </a:lnTo>
                <a:close/>
                <a:moveTo>
                  <a:pt x="162" y="106"/>
                </a:moveTo>
                <a:cubicBezTo>
                  <a:pt x="151" y="65"/>
                  <a:pt x="151" y="65"/>
                  <a:pt x="151" y="65"/>
                </a:cubicBezTo>
                <a:cubicBezTo>
                  <a:pt x="223" y="46"/>
                  <a:pt x="223" y="46"/>
                  <a:pt x="223" y="46"/>
                </a:cubicBezTo>
                <a:cubicBezTo>
                  <a:pt x="229" y="66"/>
                  <a:pt x="229" y="66"/>
                  <a:pt x="229" y="66"/>
                </a:cubicBezTo>
                <a:cubicBezTo>
                  <a:pt x="234" y="87"/>
                  <a:pt x="234" y="87"/>
                  <a:pt x="234" y="87"/>
                </a:cubicBezTo>
                <a:lnTo>
                  <a:pt x="162" y="106"/>
                </a:lnTo>
                <a:close/>
                <a:moveTo>
                  <a:pt x="258" y="91"/>
                </a:moveTo>
                <a:cubicBezTo>
                  <a:pt x="241" y="30"/>
                  <a:pt x="241" y="30"/>
                  <a:pt x="241" y="30"/>
                </a:cubicBezTo>
                <a:cubicBezTo>
                  <a:pt x="262" y="24"/>
                  <a:pt x="262" y="24"/>
                  <a:pt x="262" y="24"/>
                </a:cubicBezTo>
                <a:cubicBezTo>
                  <a:pt x="278" y="86"/>
                  <a:pt x="278" y="86"/>
                  <a:pt x="278" y="86"/>
                </a:cubicBezTo>
                <a:lnTo>
                  <a:pt x="258" y="9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00" dirty="0"/>
          </a:p>
        </p:txBody>
      </p:sp>
      <p:grpSp>
        <p:nvGrpSpPr>
          <p:cNvPr id="77" name="General_Border_97">
            <a:extLst>
              <a:ext uri="{FF2B5EF4-FFF2-40B4-BE49-F238E27FC236}">
                <a16:creationId xmlns:a16="http://schemas.microsoft.com/office/drawing/2014/main" id="{0E118302-B801-4A56-A24F-F76B70420CD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505985" y="5715681"/>
            <a:ext cx="236496" cy="396642"/>
            <a:chOff x="6673" y="2008"/>
            <a:chExt cx="127" cy="213"/>
          </a:xfrm>
          <a:solidFill>
            <a:schemeClr val="tx1"/>
          </a:solidFill>
        </p:grpSpPr>
        <p:sp>
          <p:nvSpPr>
            <p:cNvPr id="83" name="Freeform 489">
              <a:extLst>
                <a:ext uri="{FF2B5EF4-FFF2-40B4-BE49-F238E27FC236}">
                  <a16:creationId xmlns:a16="http://schemas.microsoft.com/office/drawing/2014/main" id="{8611D1F1-C741-4469-A5E3-6DBAA9489DD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15" y="2178"/>
              <a:ext cx="43" cy="43"/>
            </a:xfrm>
            <a:custGeom>
              <a:avLst/>
              <a:gdLst>
                <a:gd name="T0" fmla="*/ 32 w 64"/>
                <a:gd name="T1" fmla="*/ 64 h 64"/>
                <a:gd name="T2" fmla="*/ 0 w 64"/>
                <a:gd name="T3" fmla="*/ 32 h 64"/>
                <a:gd name="T4" fmla="*/ 32 w 64"/>
                <a:gd name="T5" fmla="*/ 0 h 64"/>
                <a:gd name="T6" fmla="*/ 64 w 64"/>
                <a:gd name="T7" fmla="*/ 32 h 64"/>
                <a:gd name="T8" fmla="*/ 32 w 64"/>
                <a:gd name="T9" fmla="*/ 64 h 64"/>
                <a:gd name="T10" fmla="*/ 32 w 64"/>
                <a:gd name="T11" fmla="*/ 21 h 64"/>
                <a:gd name="T12" fmla="*/ 21 w 64"/>
                <a:gd name="T13" fmla="*/ 32 h 64"/>
                <a:gd name="T14" fmla="*/ 32 w 64"/>
                <a:gd name="T15" fmla="*/ 42 h 64"/>
                <a:gd name="T16" fmla="*/ 42 w 64"/>
                <a:gd name="T17" fmla="*/ 32 h 64"/>
                <a:gd name="T18" fmla="*/ 32 w 64"/>
                <a:gd name="T19" fmla="*/ 2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64"/>
                  </a:moveTo>
                  <a:cubicBezTo>
                    <a:pt x="14" y="64"/>
                    <a:pt x="0" y="49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cubicBezTo>
                    <a:pt x="64" y="49"/>
                    <a:pt x="49" y="64"/>
                    <a:pt x="32" y="64"/>
                  </a:cubicBezTo>
                  <a:close/>
                  <a:moveTo>
                    <a:pt x="32" y="21"/>
                  </a:moveTo>
                  <a:cubicBezTo>
                    <a:pt x="26" y="21"/>
                    <a:pt x="21" y="26"/>
                    <a:pt x="21" y="32"/>
                  </a:cubicBezTo>
                  <a:cubicBezTo>
                    <a:pt x="21" y="38"/>
                    <a:pt x="26" y="42"/>
                    <a:pt x="32" y="42"/>
                  </a:cubicBezTo>
                  <a:cubicBezTo>
                    <a:pt x="38" y="42"/>
                    <a:pt x="42" y="38"/>
                    <a:pt x="42" y="32"/>
                  </a:cubicBezTo>
                  <a:cubicBezTo>
                    <a:pt x="42" y="26"/>
                    <a:pt x="38" y="21"/>
                    <a:pt x="32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/>
            </a:p>
          </p:txBody>
        </p:sp>
        <p:sp>
          <p:nvSpPr>
            <p:cNvPr id="84" name="Freeform 490">
              <a:extLst>
                <a:ext uri="{FF2B5EF4-FFF2-40B4-BE49-F238E27FC236}">
                  <a16:creationId xmlns:a16="http://schemas.microsoft.com/office/drawing/2014/main" id="{F0D9C1DE-3D34-4FD8-B639-281874315A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73" y="2008"/>
              <a:ext cx="127" cy="156"/>
            </a:xfrm>
            <a:custGeom>
              <a:avLst/>
              <a:gdLst>
                <a:gd name="T0" fmla="*/ 116 w 191"/>
                <a:gd name="T1" fmla="*/ 234 h 234"/>
                <a:gd name="T2" fmla="*/ 73 w 191"/>
                <a:gd name="T3" fmla="*/ 234 h 234"/>
                <a:gd name="T4" fmla="*/ 63 w 191"/>
                <a:gd name="T5" fmla="*/ 224 h 234"/>
                <a:gd name="T6" fmla="*/ 63 w 191"/>
                <a:gd name="T7" fmla="*/ 138 h 234"/>
                <a:gd name="T8" fmla="*/ 66 w 191"/>
                <a:gd name="T9" fmla="*/ 131 h 234"/>
                <a:gd name="T10" fmla="*/ 73 w 191"/>
                <a:gd name="T11" fmla="*/ 128 h 234"/>
                <a:gd name="T12" fmla="*/ 95 w 191"/>
                <a:gd name="T13" fmla="*/ 128 h 234"/>
                <a:gd name="T14" fmla="*/ 127 w 191"/>
                <a:gd name="T15" fmla="*/ 96 h 234"/>
                <a:gd name="T16" fmla="*/ 95 w 191"/>
                <a:gd name="T17" fmla="*/ 64 h 234"/>
                <a:gd name="T18" fmla="*/ 63 w 191"/>
                <a:gd name="T19" fmla="*/ 90 h 234"/>
                <a:gd name="T20" fmla="*/ 53 w 191"/>
                <a:gd name="T21" fmla="*/ 99 h 234"/>
                <a:gd name="T22" fmla="*/ 10 w 191"/>
                <a:gd name="T23" fmla="*/ 96 h 234"/>
                <a:gd name="T24" fmla="*/ 0 w 191"/>
                <a:gd name="T25" fmla="*/ 85 h 234"/>
                <a:gd name="T26" fmla="*/ 0 w 191"/>
                <a:gd name="T27" fmla="*/ 80 h 234"/>
                <a:gd name="T28" fmla="*/ 95 w 191"/>
                <a:gd name="T29" fmla="*/ 0 h 234"/>
                <a:gd name="T30" fmla="*/ 191 w 191"/>
                <a:gd name="T31" fmla="*/ 96 h 234"/>
                <a:gd name="T32" fmla="*/ 127 w 191"/>
                <a:gd name="T33" fmla="*/ 186 h 234"/>
                <a:gd name="T34" fmla="*/ 127 w 191"/>
                <a:gd name="T35" fmla="*/ 224 h 234"/>
                <a:gd name="T36" fmla="*/ 116 w 191"/>
                <a:gd name="T37" fmla="*/ 234 h 234"/>
                <a:gd name="T38" fmla="*/ 84 w 191"/>
                <a:gd name="T39" fmla="*/ 213 h 234"/>
                <a:gd name="T40" fmla="*/ 105 w 191"/>
                <a:gd name="T41" fmla="*/ 213 h 234"/>
                <a:gd name="T42" fmla="*/ 105 w 191"/>
                <a:gd name="T43" fmla="*/ 178 h 234"/>
                <a:gd name="T44" fmla="*/ 113 w 191"/>
                <a:gd name="T45" fmla="*/ 168 h 234"/>
                <a:gd name="T46" fmla="*/ 169 w 191"/>
                <a:gd name="T47" fmla="*/ 96 h 234"/>
                <a:gd name="T48" fmla="*/ 95 w 191"/>
                <a:gd name="T49" fmla="*/ 21 h 234"/>
                <a:gd name="T50" fmla="*/ 23 w 191"/>
                <a:gd name="T51" fmla="*/ 75 h 234"/>
                <a:gd name="T52" fmla="*/ 45 w 191"/>
                <a:gd name="T53" fmla="*/ 77 h 234"/>
                <a:gd name="T54" fmla="*/ 95 w 191"/>
                <a:gd name="T55" fmla="*/ 42 h 234"/>
                <a:gd name="T56" fmla="*/ 148 w 191"/>
                <a:gd name="T57" fmla="*/ 96 h 234"/>
                <a:gd name="T58" fmla="*/ 95 w 191"/>
                <a:gd name="T59" fmla="*/ 149 h 234"/>
                <a:gd name="T60" fmla="*/ 84 w 191"/>
                <a:gd name="T61" fmla="*/ 149 h 234"/>
                <a:gd name="T62" fmla="*/ 84 w 191"/>
                <a:gd name="T63" fmla="*/ 213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1" h="234">
                  <a:moveTo>
                    <a:pt x="116" y="234"/>
                  </a:moveTo>
                  <a:cubicBezTo>
                    <a:pt x="73" y="234"/>
                    <a:pt x="73" y="234"/>
                    <a:pt x="73" y="234"/>
                  </a:cubicBezTo>
                  <a:cubicBezTo>
                    <a:pt x="67" y="234"/>
                    <a:pt x="63" y="230"/>
                    <a:pt x="63" y="224"/>
                  </a:cubicBezTo>
                  <a:cubicBezTo>
                    <a:pt x="63" y="138"/>
                    <a:pt x="63" y="138"/>
                    <a:pt x="63" y="138"/>
                  </a:cubicBezTo>
                  <a:cubicBezTo>
                    <a:pt x="63" y="136"/>
                    <a:pt x="64" y="133"/>
                    <a:pt x="66" y="131"/>
                  </a:cubicBezTo>
                  <a:cubicBezTo>
                    <a:pt x="68" y="129"/>
                    <a:pt x="70" y="128"/>
                    <a:pt x="73" y="128"/>
                  </a:cubicBezTo>
                  <a:cubicBezTo>
                    <a:pt x="95" y="128"/>
                    <a:pt x="95" y="128"/>
                    <a:pt x="95" y="128"/>
                  </a:cubicBezTo>
                  <a:cubicBezTo>
                    <a:pt x="111" y="128"/>
                    <a:pt x="127" y="112"/>
                    <a:pt x="127" y="96"/>
                  </a:cubicBezTo>
                  <a:cubicBezTo>
                    <a:pt x="127" y="78"/>
                    <a:pt x="112" y="64"/>
                    <a:pt x="95" y="64"/>
                  </a:cubicBezTo>
                  <a:cubicBezTo>
                    <a:pt x="79" y="64"/>
                    <a:pt x="66" y="75"/>
                    <a:pt x="63" y="90"/>
                  </a:cubicBezTo>
                  <a:cubicBezTo>
                    <a:pt x="62" y="95"/>
                    <a:pt x="58" y="99"/>
                    <a:pt x="53" y="99"/>
                  </a:cubicBezTo>
                  <a:cubicBezTo>
                    <a:pt x="10" y="96"/>
                    <a:pt x="10" y="96"/>
                    <a:pt x="10" y="96"/>
                  </a:cubicBezTo>
                  <a:cubicBezTo>
                    <a:pt x="4" y="95"/>
                    <a:pt x="0" y="91"/>
                    <a:pt x="0" y="85"/>
                  </a:cubicBezTo>
                  <a:cubicBezTo>
                    <a:pt x="0" y="85"/>
                    <a:pt x="0" y="82"/>
                    <a:pt x="0" y="80"/>
                  </a:cubicBezTo>
                  <a:cubicBezTo>
                    <a:pt x="8" y="33"/>
                    <a:pt x="47" y="0"/>
                    <a:pt x="95" y="0"/>
                  </a:cubicBezTo>
                  <a:cubicBezTo>
                    <a:pt x="148" y="0"/>
                    <a:pt x="191" y="43"/>
                    <a:pt x="191" y="96"/>
                  </a:cubicBezTo>
                  <a:cubicBezTo>
                    <a:pt x="191" y="137"/>
                    <a:pt x="165" y="173"/>
                    <a:pt x="127" y="186"/>
                  </a:cubicBezTo>
                  <a:cubicBezTo>
                    <a:pt x="127" y="224"/>
                    <a:pt x="127" y="224"/>
                    <a:pt x="127" y="224"/>
                  </a:cubicBezTo>
                  <a:cubicBezTo>
                    <a:pt x="127" y="230"/>
                    <a:pt x="122" y="234"/>
                    <a:pt x="116" y="234"/>
                  </a:cubicBezTo>
                  <a:close/>
                  <a:moveTo>
                    <a:pt x="84" y="213"/>
                  </a:moveTo>
                  <a:cubicBezTo>
                    <a:pt x="105" y="213"/>
                    <a:pt x="105" y="213"/>
                    <a:pt x="105" y="213"/>
                  </a:cubicBezTo>
                  <a:cubicBezTo>
                    <a:pt x="105" y="178"/>
                    <a:pt x="105" y="178"/>
                    <a:pt x="105" y="178"/>
                  </a:cubicBezTo>
                  <a:cubicBezTo>
                    <a:pt x="105" y="173"/>
                    <a:pt x="109" y="169"/>
                    <a:pt x="113" y="168"/>
                  </a:cubicBezTo>
                  <a:cubicBezTo>
                    <a:pt x="146" y="159"/>
                    <a:pt x="169" y="130"/>
                    <a:pt x="169" y="96"/>
                  </a:cubicBezTo>
                  <a:cubicBezTo>
                    <a:pt x="169" y="54"/>
                    <a:pt x="136" y="21"/>
                    <a:pt x="95" y="21"/>
                  </a:cubicBezTo>
                  <a:cubicBezTo>
                    <a:pt x="61" y="21"/>
                    <a:pt x="32" y="43"/>
                    <a:pt x="23" y="75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52" y="56"/>
                    <a:pt x="72" y="42"/>
                    <a:pt x="95" y="42"/>
                  </a:cubicBezTo>
                  <a:cubicBezTo>
                    <a:pt x="124" y="42"/>
                    <a:pt x="148" y="66"/>
                    <a:pt x="148" y="96"/>
                  </a:cubicBezTo>
                  <a:cubicBezTo>
                    <a:pt x="148" y="125"/>
                    <a:pt x="124" y="149"/>
                    <a:pt x="95" y="149"/>
                  </a:cubicBezTo>
                  <a:cubicBezTo>
                    <a:pt x="84" y="149"/>
                    <a:pt x="84" y="149"/>
                    <a:pt x="84" y="149"/>
                  </a:cubicBezTo>
                  <a:lnTo>
                    <a:pt x="84" y="2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/>
            </a:p>
          </p:txBody>
        </p:sp>
      </p:grpSp>
      <p:sp>
        <p:nvSpPr>
          <p:cNvPr id="86" name="Freeform 433">
            <a:extLst>
              <a:ext uri="{FF2B5EF4-FFF2-40B4-BE49-F238E27FC236}">
                <a16:creationId xmlns:a16="http://schemas.microsoft.com/office/drawing/2014/main" id="{7B3B9A48-3633-43C8-89E9-4CBA66B37253}"/>
              </a:ext>
            </a:extLst>
          </p:cNvPr>
          <p:cNvSpPr>
            <a:spLocks noEditPoints="1"/>
          </p:cNvSpPr>
          <p:nvPr/>
        </p:nvSpPr>
        <p:spPr bwMode="auto">
          <a:xfrm>
            <a:off x="2426263" y="2610512"/>
            <a:ext cx="395941" cy="396642"/>
          </a:xfrm>
          <a:custGeom>
            <a:avLst/>
            <a:gdLst>
              <a:gd name="T0" fmla="*/ 309 w 320"/>
              <a:gd name="T1" fmla="*/ 149 h 320"/>
              <a:gd name="T2" fmla="*/ 287 w 320"/>
              <a:gd name="T3" fmla="*/ 149 h 320"/>
              <a:gd name="T4" fmla="*/ 170 w 320"/>
              <a:gd name="T5" fmla="*/ 32 h 320"/>
              <a:gd name="T6" fmla="*/ 170 w 320"/>
              <a:gd name="T7" fmla="*/ 10 h 320"/>
              <a:gd name="T8" fmla="*/ 160 w 320"/>
              <a:gd name="T9" fmla="*/ 0 h 320"/>
              <a:gd name="T10" fmla="*/ 149 w 320"/>
              <a:gd name="T11" fmla="*/ 10 h 320"/>
              <a:gd name="T12" fmla="*/ 149 w 320"/>
              <a:gd name="T13" fmla="*/ 32 h 320"/>
              <a:gd name="T14" fmla="*/ 32 w 320"/>
              <a:gd name="T15" fmla="*/ 149 h 320"/>
              <a:gd name="T16" fmla="*/ 10 w 320"/>
              <a:gd name="T17" fmla="*/ 149 h 320"/>
              <a:gd name="T18" fmla="*/ 0 w 320"/>
              <a:gd name="T19" fmla="*/ 160 h 320"/>
              <a:gd name="T20" fmla="*/ 10 w 320"/>
              <a:gd name="T21" fmla="*/ 170 h 320"/>
              <a:gd name="T22" fmla="*/ 32 w 320"/>
              <a:gd name="T23" fmla="*/ 170 h 320"/>
              <a:gd name="T24" fmla="*/ 149 w 320"/>
              <a:gd name="T25" fmla="*/ 287 h 320"/>
              <a:gd name="T26" fmla="*/ 149 w 320"/>
              <a:gd name="T27" fmla="*/ 309 h 320"/>
              <a:gd name="T28" fmla="*/ 160 w 320"/>
              <a:gd name="T29" fmla="*/ 320 h 320"/>
              <a:gd name="T30" fmla="*/ 170 w 320"/>
              <a:gd name="T31" fmla="*/ 309 h 320"/>
              <a:gd name="T32" fmla="*/ 170 w 320"/>
              <a:gd name="T33" fmla="*/ 287 h 320"/>
              <a:gd name="T34" fmla="*/ 287 w 320"/>
              <a:gd name="T35" fmla="*/ 170 h 320"/>
              <a:gd name="T36" fmla="*/ 309 w 320"/>
              <a:gd name="T37" fmla="*/ 170 h 320"/>
              <a:gd name="T38" fmla="*/ 320 w 320"/>
              <a:gd name="T39" fmla="*/ 160 h 320"/>
              <a:gd name="T40" fmla="*/ 309 w 320"/>
              <a:gd name="T41" fmla="*/ 149 h 320"/>
              <a:gd name="T42" fmla="*/ 266 w 320"/>
              <a:gd name="T43" fmla="*/ 149 h 320"/>
              <a:gd name="T44" fmla="*/ 233 w 320"/>
              <a:gd name="T45" fmla="*/ 149 h 320"/>
              <a:gd name="T46" fmla="*/ 170 w 320"/>
              <a:gd name="T47" fmla="*/ 86 h 320"/>
              <a:gd name="T48" fmla="*/ 170 w 320"/>
              <a:gd name="T49" fmla="*/ 54 h 320"/>
              <a:gd name="T50" fmla="*/ 266 w 320"/>
              <a:gd name="T51" fmla="*/ 149 h 320"/>
              <a:gd name="T52" fmla="*/ 149 w 320"/>
              <a:gd name="T53" fmla="*/ 149 h 320"/>
              <a:gd name="T54" fmla="*/ 107 w 320"/>
              <a:gd name="T55" fmla="*/ 149 h 320"/>
              <a:gd name="T56" fmla="*/ 149 w 320"/>
              <a:gd name="T57" fmla="*/ 107 h 320"/>
              <a:gd name="T58" fmla="*/ 149 w 320"/>
              <a:gd name="T59" fmla="*/ 149 h 320"/>
              <a:gd name="T60" fmla="*/ 149 w 320"/>
              <a:gd name="T61" fmla="*/ 170 h 320"/>
              <a:gd name="T62" fmla="*/ 149 w 320"/>
              <a:gd name="T63" fmla="*/ 212 h 320"/>
              <a:gd name="T64" fmla="*/ 107 w 320"/>
              <a:gd name="T65" fmla="*/ 170 h 320"/>
              <a:gd name="T66" fmla="*/ 149 w 320"/>
              <a:gd name="T67" fmla="*/ 170 h 320"/>
              <a:gd name="T68" fmla="*/ 170 w 320"/>
              <a:gd name="T69" fmla="*/ 170 h 320"/>
              <a:gd name="T70" fmla="*/ 212 w 320"/>
              <a:gd name="T71" fmla="*/ 170 h 320"/>
              <a:gd name="T72" fmla="*/ 170 w 320"/>
              <a:gd name="T73" fmla="*/ 212 h 320"/>
              <a:gd name="T74" fmla="*/ 170 w 320"/>
              <a:gd name="T75" fmla="*/ 170 h 320"/>
              <a:gd name="T76" fmla="*/ 170 w 320"/>
              <a:gd name="T77" fmla="*/ 149 h 320"/>
              <a:gd name="T78" fmla="*/ 170 w 320"/>
              <a:gd name="T79" fmla="*/ 107 h 320"/>
              <a:gd name="T80" fmla="*/ 212 w 320"/>
              <a:gd name="T81" fmla="*/ 149 h 320"/>
              <a:gd name="T82" fmla="*/ 170 w 320"/>
              <a:gd name="T83" fmla="*/ 149 h 320"/>
              <a:gd name="T84" fmla="*/ 149 w 320"/>
              <a:gd name="T85" fmla="*/ 54 h 320"/>
              <a:gd name="T86" fmla="*/ 149 w 320"/>
              <a:gd name="T87" fmla="*/ 86 h 320"/>
              <a:gd name="T88" fmla="*/ 86 w 320"/>
              <a:gd name="T89" fmla="*/ 149 h 320"/>
              <a:gd name="T90" fmla="*/ 54 w 320"/>
              <a:gd name="T91" fmla="*/ 149 h 320"/>
              <a:gd name="T92" fmla="*/ 149 w 320"/>
              <a:gd name="T93" fmla="*/ 54 h 320"/>
              <a:gd name="T94" fmla="*/ 54 w 320"/>
              <a:gd name="T95" fmla="*/ 170 h 320"/>
              <a:gd name="T96" fmla="*/ 86 w 320"/>
              <a:gd name="T97" fmla="*/ 170 h 320"/>
              <a:gd name="T98" fmla="*/ 149 w 320"/>
              <a:gd name="T99" fmla="*/ 233 h 320"/>
              <a:gd name="T100" fmla="*/ 149 w 320"/>
              <a:gd name="T101" fmla="*/ 266 h 320"/>
              <a:gd name="T102" fmla="*/ 54 w 320"/>
              <a:gd name="T103" fmla="*/ 170 h 320"/>
              <a:gd name="T104" fmla="*/ 170 w 320"/>
              <a:gd name="T105" fmla="*/ 266 h 320"/>
              <a:gd name="T106" fmla="*/ 170 w 320"/>
              <a:gd name="T107" fmla="*/ 233 h 320"/>
              <a:gd name="T108" fmla="*/ 233 w 320"/>
              <a:gd name="T109" fmla="*/ 170 h 320"/>
              <a:gd name="T110" fmla="*/ 266 w 320"/>
              <a:gd name="T111" fmla="*/ 170 h 320"/>
              <a:gd name="T112" fmla="*/ 170 w 320"/>
              <a:gd name="T113" fmla="*/ 266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20" h="320">
                <a:moveTo>
                  <a:pt x="309" y="149"/>
                </a:moveTo>
                <a:cubicBezTo>
                  <a:pt x="287" y="149"/>
                  <a:pt x="287" y="149"/>
                  <a:pt x="287" y="149"/>
                </a:cubicBezTo>
                <a:cubicBezTo>
                  <a:pt x="282" y="87"/>
                  <a:pt x="232" y="37"/>
                  <a:pt x="170" y="32"/>
                </a:cubicBezTo>
                <a:cubicBezTo>
                  <a:pt x="170" y="10"/>
                  <a:pt x="170" y="10"/>
                  <a:pt x="170" y="10"/>
                </a:cubicBezTo>
                <a:cubicBezTo>
                  <a:pt x="170" y="4"/>
                  <a:pt x="166" y="0"/>
                  <a:pt x="160" y="0"/>
                </a:cubicBezTo>
                <a:cubicBezTo>
                  <a:pt x="154" y="0"/>
                  <a:pt x="149" y="4"/>
                  <a:pt x="149" y="10"/>
                </a:cubicBezTo>
                <a:cubicBezTo>
                  <a:pt x="149" y="32"/>
                  <a:pt x="149" y="32"/>
                  <a:pt x="149" y="32"/>
                </a:cubicBezTo>
                <a:cubicBezTo>
                  <a:pt x="87" y="37"/>
                  <a:pt x="37" y="87"/>
                  <a:pt x="32" y="149"/>
                </a:cubicBezTo>
                <a:cubicBezTo>
                  <a:pt x="10" y="149"/>
                  <a:pt x="10" y="149"/>
                  <a:pt x="10" y="149"/>
                </a:cubicBezTo>
                <a:cubicBezTo>
                  <a:pt x="4" y="149"/>
                  <a:pt x="0" y="154"/>
                  <a:pt x="0" y="160"/>
                </a:cubicBezTo>
                <a:cubicBezTo>
                  <a:pt x="0" y="166"/>
                  <a:pt x="4" y="170"/>
                  <a:pt x="10" y="170"/>
                </a:cubicBezTo>
                <a:cubicBezTo>
                  <a:pt x="32" y="170"/>
                  <a:pt x="32" y="170"/>
                  <a:pt x="32" y="170"/>
                </a:cubicBezTo>
                <a:cubicBezTo>
                  <a:pt x="37" y="232"/>
                  <a:pt x="87" y="282"/>
                  <a:pt x="149" y="287"/>
                </a:cubicBezTo>
                <a:cubicBezTo>
                  <a:pt x="149" y="309"/>
                  <a:pt x="149" y="309"/>
                  <a:pt x="149" y="309"/>
                </a:cubicBezTo>
                <a:cubicBezTo>
                  <a:pt x="149" y="315"/>
                  <a:pt x="154" y="320"/>
                  <a:pt x="160" y="320"/>
                </a:cubicBezTo>
                <a:cubicBezTo>
                  <a:pt x="166" y="320"/>
                  <a:pt x="170" y="315"/>
                  <a:pt x="170" y="309"/>
                </a:cubicBezTo>
                <a:cubicBezTo>
                  <a:pt x="170" y="287"/>
                  <a:pt x="170" y="287"/>
                  <a:pt x="170" y="287"/>
                </a:cubicBezTo>
                <a:cubicBezTo>
                  <a:pt x="232" y="282"/>
                  <a:pt x="282" y="232"/>
                  <a:pt x="287" y="170"/>
                </a:cubicBezTo>
                <a:cubicBezTo>
                  <a:pt x="309" y="170"/>
                  <a:pt x="309" y="170"/>
                  <a:pt x="309" y="170"/>
                </a:cubicBezTo>
                <a:cubicBezTo>
                  <a:pt x="315" y="170"/>
                  <a:pt x="320" y="166"/>
                  <a:pt x="320" y="160"/>
                </a:cubicBezTo>
                <a:cubicBezTo>
                  <a:pt x="320" y="154"/>
                  <a:pt x="315" y="149"/>
                  <a:pt x="309" y="149"/>
                </a:cubicBezTo>
                <a:close/>
                <a:moveTo>
                  <a:pt x="266" y="149"/>
                </a:moveTo>
                <a:cubicBezTo>
                  <a:pt x="233" y="149"/>
                  <a:pt x="233" y="149"/>
                  <a:pt x="233" y="149"/>
                </a:cubicBezTo>
                <a:cubicBezTo>
                  <a:pt x="229" y="116"/>
                  <a:pt x="203" y="91"/>
                  <a:pt x="170" y="86"/>
                </a:cubicBezTo>
                <a:cubicBezTo>
                  <a:pt x="170" y="54"/>
                  <a:pt x="170" y="54"/>
                  <a:pt x="170" y="54"/>
                </a:cubicBezTo>
                <a:cubicBezTo>
                  <a:pt x="221" y="59"/>
                  <a:pt x="261" y="99"/>
                  <a:pt x="266" y="149"/>
                </a:cubicBezTo>
                <a:close/>
                <a:moveTo>
                  <a:pt x="149" y="149"/>
                </a:moveTo>
                <a:cubicBezTo>
                  <a:pt x="107" y="149"/>
                  <a:pt x="107" y="149"/>
                  <a:pt x="107" y="149"/>
                </a:cubicBezTo>
                <a:cubicBezTo>
                  <a:pt x="112" y="128"/>
                  <a:pt x="128" y="112"/>
                  <a:pt x="149" y="107"/>
                </a:cubicBezTo>
                <a:lnTo>
                  <a:pt x="149" y="149"/>
                </a:lnTo>
                <a:close/>
                <a:moveTo>
                  <a:pt x="149" y="170"/>
                </a:moveTo>
                <a:cubicBezTo>
                  <a:pt x="149" y="212"/>
                  <a:pt x="149" y="212"/>
                  <a:pt x="149" y="212"/>
                </a:cubicBezTo>
                <a:cubicBezTo>
                  <a:pt x="128" y="208"/>
                  <a:pt x="112" y="191"/>
                  <a:pt x="107" y="170"/>
                </a:cubicBezTo>
                <a:lnTo>
                  <a:pt x="149" y="170"/>
                </a:lnTo>
                <a:close/>
                <a:moveTo>
                  <a:pt x="170" y="170"/>
                </a:moveTo>
                <a:cubicBezTo>
                  <a:pt x="212" y="170"/>
                  <a:pt x="212" y="170"/>
                  <a:pt x="212" y="170"/>
                </a:cubicBezTo>
                <a:cubicBezTo>
                  <a:pt x="208" y="191"/>
                  <a:pt x="191" y="208"/>
                  <a:pt x="170" y="212"/>
                </a:cubicBezTo>
                <a:lnTo>
                  <a:pt x="170" y="170"/>
                </a:lnTo>
                <a:close/>
                <a:moveTo>
                  <a:pt x="170" y="149"/>
                </a:moveTo>
                <a:cubicBezTo>
                  <a:pt x="170" y="107"/>
                  <a:pt x="170" y="107"/>
                  <a:pt x="170" y="107"/>
                </a:cubicBezTo>
                <a:cubicBezTo>
                  <a:pt x="191" y="112"/>
                  <a:pt x="208" y="128"/>
                  <a:pt x="212" y="149"/>
                </a:cubicBezTo>
                <a:lnTo>
                  <a:pt x="170" y="149"/>
                </a:lnTo>
                <a:close/>
                <a:moveTo>
                  <a:pt x="149" y="54"/>
                </a:moveTo>
                <a:cubicBezTo>
                  <a:pt x="149" y="86"/>
                  <a:pt x="149" y="86"/>
                  <a:pt x="149" y="86"/>
                </a:cubicBezTo>
                <a:cubicBezTo>
                  <a:pt x="116" y="91"/>
                  <a:pt x="91" y="116"/>
                  <a:pt x="86" y="149"/>
                </a:cubicBezTo>
                <a:cubicBezTo>
                  <a:pt x="54" y="149"/>
                  <a:pt x="54" y="149"/>
                  <a:pt x="54" y="149"/>
                </a:cubicBezTo>
                <a:cubicBezTo>
                  <a:pt x="59" y="99"/>
                  <a:pt x="99" y="59"/>
                  <a:pt x="149" y="54"/>
                </a:cubicBezTo>
                <a:close/>
                <a:moveTo>
                  <a:pt x="54" y="170"/>
                </a:moveTo>
                <a:cubicBezTo>
                  <a:pt x="86" y="170"/>
                  <a:pt x="86" y="170"/>
                  <a:pt x="86" y="170"/>
                </a:cubicBezTo>
                <a:cubicBezTo>
                  <a:pt x="91" y="203"/>
                  <a:pt x="116" y="229"/>
                  <a:pt x="149" y="233"/>
                </a:cubicBezTo>
                <a:cubicBezTo>
                  <a:pt x="149" y="266"/>
                  <a:pt x="149" y="266"/>
                  <a:pt x="149" y="266"/>
                </a:cubicBezTo>
                <a:cubicBezTo>
                  <a:pt x="99" y="261"/>
                  <a:pt x="59" y="221"/>
                  <a:pt x="54" y="170"/>
                </a:cubicBezTo>
                <a:close/>
                <a:moveTo>
                  <a:pt x="170" y="266"/>
                </a:moveTo>
                <a:cubicBezTo>
                  <a:pt x="170" y="233"/>
                  <a:pt x="170" y="233"/>
                  <a:pt x="170" y="233"/>
                </a:cubicBezTo>
                <a:cubicBezTo>
                  <a:pt x="203" y="229"/>
                  <a:pt x="229" y="203"/>
                  <a:pt x="233" y="170"/>
                </a:cubicBezTo>
                <a:cubicBezTo>
                  <a:pt x="266" y="170"/>
                  <a:pt x="266" y="170"/>
                  <a:pt x="266" y="170"/>
                </a:cubicBezTo>
                <a:cubicBezTo>
                  <a:pt x="261" y="221"/>
                  <a:pt x="221" y="261"/>
                  <a:pt x="170" y="26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00" dirty="0"/>
          </a:p>
        </p:txBody>
      </p:sp>
      <p:sp>
        <p:nvSpPr>
          <p:cNvPr id="88" name="Slide Number Placeholder 2">
            <a:extLst>
              <a:ext uri="{FF2B5EF4-FFF2-40B4-BE49-F238E27FC236}">
                <a16:creationId xmlns:a16="http://schemas.microsoft.com/office/drawing/2014/main" id="{6A43C475-5F00-43A0-AF08-2E89867B106E}"/>
              </a:ext>
            </a:extLst>
          </p:cNvPr>
          <p:cNvSpPr txBox="1">
            <a:spLocks/>
          </p:cNvSpPr>
          <p:nvPr/>
        </p:nvSpPr>
        <p:spPr>
          <a:xfrm>
            <a:off x="9781190" y="6511179"/>
            <a:ext cx="23114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2782948-4DBE-204D-AB9E-B65E067054AE}" type="slidenum">
              <a:rPr lang="en-US" sz="1000"/>
              <a:pPr algn="r"/>
              <a:t>5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735175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7BD1A750-EC92-4424-BB4A-A1F71B508E64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44290" y="644228"/>
          <a:ext cx="1290" cy="12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think-cell Slide" r:id="rId6" imgW="415" imgH="416" progId="TCLayout.ActiveDocument.1">
                  <p:embed/>
                </p:oleObj>
              </mc:Choice>
              <mc:Fallback>
                <p:oleObj name="think-cell Slide" r:id="rId6" imgW="415" imgH="416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7BD1A750-EC92-4424-BB4A-A1F71B508E6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44290" y="644228"/>
                        <a:ext cx="1290" cy="12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235EC722-73CC-41E9-98EC-3559EC683E1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143000" y="642938"/>
            <a:ext cx="128984" cy="1289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en-US" sz="2925" dirty="0">
              <a:latin typeface="Chronicle Display Black" pitchFamily="50" charset="0"/>
              <a:sym typeface="Chronicle Display Black" pitchFamily="50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906BE-C169-42EB-BD0B-07F433ABD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Challenges and Objectives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299FC2-BD3C-4824-9F68-5817F5A487B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95324" y="494842"/>
            <a:ext cx="3200400" cy="203200"/>
          </a:xfrm>
        </p:spPr>
        <p:txBody>
          <a:bodyPr/>
          <a:lstStyle/>
          <a:p>
            <a:r>
              <a:rPr lang="en-US" dirty="0">
                <a:latin typeface="+mn-lt"/>
              </a:rPr>
              <a:t>Introduction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85F55A1-532A-43B3-8B91-5E2375A568B6}"/>
              </a:ext>
            </a:extLst>
          </p:cNvPr>
          <p:cNvSpPr/>
          <p:nvPr/>
        </p:nvSpPr>
        <p:spPr>
          <a:xfrm>
            <a:off x="1187669" y="1734207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 defTabSz="742950">
              <a:spcBef>
                <a:spcPts val="488"/>
              </a:spcBef>
              <a:spcAft>
                <a:spcPts val="488"/>
              </a:spcAft>
              <a:buSzPct val="100000"/>
              <a:defRPr/>
            </a:pPr>
            <a:r>
              <a:rPr lang="en-US" b="1" dirty="0">
                <a:solidFill>
                  <a:srgbClr val="000000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Challenges</a:t>
            </a:r>
            <a:endParaRPr lang="en-US" sz="1400" b="1" dirty="0">
              <a:solidFill>
                <a:srgbClr val="000000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2479170-7271-4368-9AE5-D53F39F37BB7}"/>
              </a:ext>
            </a:extLst>
          </p:cNvPr>
          <p:cNvSpPr/>
          <p:nvPr/>
        </p:nvSpPr>
        <p:spPr>
          <a:xfrm>
            <a:off x="6904022" y="1734207"/>
            <a:ext cx="1667285" cy="4458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 defTabSz="742950">
              <a:spcBef>
                <a:spcPts val="488"/>
              </a:spcBef>
              <a:spcAft>
                <a:spcPts val="488"/>
              </a:spcAft>
              <a:buSzPct val="100000"/>
              <a:defRPr/>
            </a:pPr>
            <a:r>
              <a:rPr lang="en-US" b="1" dirty="0">
                <a:solidFill>
                  <a:srgbClr val="000000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Objectives</a:t>
            </a:r>
            <a:endParaRPr lang="en-US" sz="1400" b="1" dirty="0">
              <a:solidFill>
                <a:srgbClr val="000000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42E25F6-0756-45ED-9632-8E48B43CAFD8}"/>
              </a:ext>
            </a:extLst>
          </p:cNvPr>
          <p:cNvCxnSpPr/>
          <p:nvPr/>
        </p:nvCxnSpPr>
        <p:spPr>
          <a:xfrm>
            <a:off x="1187669" y="2154796"/>
            <a:ext cx="3465513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3640B85-1A71-445E-8DEF-E483B3F6A0CC}"/>
              </a:ext>
            </a:extLst>
          </p:cNvPr>
          <p:cNvCxnSpPr/>
          <p:nvPr/>
        </p:nvCxnSpPr>
        <p:spPr>
          <a:xfrm>
            <a:off x="6904022" y="2154796"/>
            <a:ext cx="3465513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Content Placeholder 10">
            <a:extLst>
              <a:ext uri="{FF2B5EF4-FFF2-40B4-BE49-F238E27FC236}">
                <a16:creationId xmlns:a16="http://schemas.microsoft.com/office/drawing/2014/main" id="{E14971A4-5FB1-4459-B58A-9A94ED2A8AF5}"/>
              </a:ext>
            </a:extLst>
          </p:cNvPr>
          <p:cNvSpPr txBox="1">
            <a:spLocks/>
          </p:cNvSpPr>
          <p:nvPr/>
        </p:nvSpPr>
        <p:spPr>
          <a:xfrm>
            <a:off x="1187669" y="2337852"/>
            <a:ext cx="4243083" cy="3825204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Support </a:t>
            </a:r>
            <a:r>
              <a:rPr lang="en-US" sz="1600" dirty="0" err="1"/>
              <a:t>agro</a:t>
            </a:r>
            <a:r>
              <a:rPr lang="en-US" sz="1600" dirty="0"/>
              <a:t>-foods to become a more prominent export sector for Sri Lanka</a:t>
            </a:r>
          </a:p>
          <a:p>
            <a:r>
              <a:rPr lang="en-US" sz="1600" dirty="0">
                <a:latin typeface="Arial"/>
                <a:cs typeface="Arial"/>
              </a:rPr>
              <a:t>Gain access to market information and market intelligence</a:t>
            </a:r>
            <a:endParaRPr lang="en-US" sz="1600" dirty="0"/>
          </a:p>
          <a:p>
            <a:r>
              <a:rPr lang="en-US" sz="1600" dirty="0">
                <a:latin typeface="Arial"/>
                <a:cs typeface="Arial"/>
              </a:rPr>
              <a:t>Adapt as needed to technology and supply chain enhancements</a:t>
            </a:r>
            <a:endParaRPr lang="en-US" sz="1600" dirty="0"/>
          </a:p>
          <a:p>
            <a:r>
              <a:rPr lang="en-US" sz="1600" dirty="0">
                <a:latin typeface="Arial"/>
                <a:cs typeface="Arial"/>
              </a:rPr>
              <a:t>Ensure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600" dirty="0">
                <a:latin typeface="Arial"/>
                <a:cs typeface="Arial"/>
              </a:rPr>
              <a:t>quality control and food safety compliance with accepted global standards </a:t>
            </a:r>
            <a:endParaRPr lang="en-US" sz="1600" dirty="0"/>
          </a:p>
        </p:txBody>
      </p:sp>
      <p:sp>
        <p:nvSpPr>
          <p:cNvPr id="52" name="Content Placeholder 11">
            <a:extLst>
              <a:ext uri="{FF2B5EF4-FFF2-40B4-BE49-F238E27FC236}">
                <a16:creationId xmlns:a16="http://schemas.microsoft.com/office/drawing/2014/main" id="{AE368A0C-D24C-4B60-AB23-92794859CDAC}"/>
              </a:ext>
            </a:extLst>
          </p:cNvPr>
          <p:cNvSpPr txBox="1">
            <a:spLocks/>
          </p:cNvSpPr>
          <p:nvPr/>
        </p:nvSpPr>
        <p:spPr>
          <a:xfrm>
            <a:off x="6904022" y="2337852"/>
            <a:ext cx="4243084" cy="372363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Understand the US market for </a:t>
            </a:r>
            <a:r>
              <a:rPr lang="en-US" sz="1600" dirty="0" err="1"/>
              <a:t>agro</a:t>
            </a:r>
            <a:r>
              <a:rPr lang="en-US" sz="1600" dirty="0"/>
              <a:t>-foods</a:t>
            </a:r>
          </a:p>
          <a:p>
            <a:r>
              <a:rPr lang="en-US" sz="1600" dirty="0"/>
              <a:t>Describe recent market trends, consumer preferences and segments for various foods/commodities</a:t>
            </a:r>
          </a:p>
          <a:p>
            <a:r>
              <a:rPr lang="en-US" sz="1600" dirty="0"/>
              <a:t>Explore the most relevant buyers and competitors in the US</a:t>
            </a:r>
          </a:p>
          <a:p>
            <a:r>
              <a:rPr lang="en-US" sz="1600" dirty="0"/>
              <a:t>Know how to find the resources for trade regulations, customs, and standards for exporting</a:t>
            </a:r>
          </a:p>
        </p:txBody>
      </p:sp>
      <p:sp>
        <p:nvSpPr>
          <p:cNvPr id="53" name="Slide Number Placeholder 2">
            <a:extLst>
              <a:ext uri="{FF2B5EF4-FFF2-40B4-BE49-F238E27FC236}">
                <a16:creationId xmlns:a16="http://schemas.microsoft.com/office/drawing/2014/main" id="{5050220D-2E50-476A-B549-910D3A76774A}"/>
              </a:ext>
            </a:extLst>
          </p:cNvPr>
          <p:cNvSpPr txBox="1">
            <a:spLocks/>
          </p:cNvSpPr>
          <p:nvPr/>
        </p:nvSpPr>
        <p:spPr>
          <a:xfrm>
            <a:off x="9781190" y="6511179"/>
            <a:ext cx="23114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2782948-4DBE-204D-AB9E-B65E067054AE}" type="slidenum">
              <a:rPr lang="en-US" sz="1000"/>
              <a:pPr algn="r"/>
              <a:t>6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655995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264166" cy="6857999"/>
          </a:xfr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914400" y="3674158"/>
            <a:ext cx="4389120" cy="3543071"/>
          </a:xfrm>
        </p:spPr>
        <p:txBody>
          <a:bodyPr anchor="t"/>
          <a:lstStyle/>
          <a:p>
            <a:r>
              <a:rPr lang="en-US" dirty="0"/>
              <a:t>Market Overview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35D7C35-B22B-482E-9165-B14911939F6C}"/>
              </a:ext>
            </a:extLst>
          </p:cNvPr>
          <p:cNvGrpSpPr/>
          <p:nvPr/>
        </p:nvGrpSpPr>
        <p:grpSpPr>
          <a:xfrm>
            <a:off x="6573895" y="1051159"/>
            <a:ext cx="5137968" cy="5078907"/>
            <a:chOff x="6437261" y="1660759"/>
            <a:chExt cx="5137968" cy="5078907"/>
          </a:xfrm>
        </p:grpSpPr>
        <p:pic>
          <p:nvPicPr>
            <p:cNvPr id="9" name="Picture 8" descr="Shape&#10;&#10;Description automatically generated">
              <a:extLst>
                <a:ext uri="{FF2B5EF4-FFF2-40B4-BE49-F238E27FC236}">
                  <a16:creationId xmlns:a16="http://schemas.microsoft.com/office/drawing/2014/main" id="{DA5812BF-ED9C-41D6-BC33-734089D914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437261" y="1660759"/>
              <a:ext cx="5137968" cy="5078907"/>
            </a:xfrm>
            <a:prstGeom prst="ellipse">
              <a:avLst/>
            </a:prstGeom>
          </p:spPr>
        </p:pic>
        <p:pic>
          <p:nvPicPr>
            <p:cNvPr id="10" name="Picture 9" descr="A picture containing indoor, fruit, vegetable, arranged&#10;&#10;Description automatically generated">
              <a:extLst>
                <a:ext uri="{FF2B5EF4-FFF2-40B4-BE49-F238E27FC236}">
                  <a16:creationId xmlns:a16="http://schemas.microsoft.com/office/drawing/2014/main" id="{7E2730EC-D322-4EF5-AE61-AAC1657F0C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824351" y="2924106"/>
              <a:ext cx="2565583" cy="2605054"/>
            </a:xfrm>
            <a:prstGeom prst="ellipse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E2EB28B-61F7-432A-9A62-7909082F4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09989" y="3457281"/>
              <a:ext cx="1420024" cy="142094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BE97FB7-382D-4874-9608-0A12AD12D1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5558" t="1333" r="24631" b="-1333"/>
            <a:stretch/>
          </p:blipFill>
          <p:spPr>
            <a:xfrm>
              <a:off x="9001099" y="4051749"/>
              <a:ext cx="237805" cy="232008"/>
            </a:xfrm>
            <a:prstGeom prst="flowChartConnector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</p:grp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F2DA6088-9425-4003-A5A5-CF8D75B1A5B4}"/>
              </a:ext>
            </a:extLst>
          </p:cNvPr>
          <p:cNvSpPr txBox="1">
            <a:spLocks/>
          </p:cNvSpPr>
          <p:nvPr/>
        </p:nvSpPr>
        <p:spPr>
          <a:xfrm>
            <a:off x="9781190" y="6511179"/>
            <a:ext cx="23114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2782948-4DBE-204D-AB9E-B65E067054AE}" type="slidenum">
              <a:rPr lang="en-US" sz="1000"/>
              <a:pPr algn="r"/>
              <a:t>7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819901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925" spc="-61" dirty="0">
                <a:latin typeface="+mn-lt"/>
              </a:rPr>
              <a:t>Marketscape of Food Imports to the US</a:t>
            </a:r>
          </a:p>
        </p:txBody>
      </p:sp>
      <p:sp>
        <p:nvSpPr>
          <p:cNvPr id="57" name="Text Placeholder 7"/>
          <p:cNvSpPr txBox="1">
            <a:spLocks/>
          </p:cNvSpPr>
          <p:nvPr/>
        </p:nvSpPr>
        <p:spPr>
          <a:xfrm>
            <a:off x="707897" y="1690709"/>
            <a:ext cx="2047222" cy="89623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5"/>
              </a:buClr>
              <a:buSzPct val="75000"/>
              <a:buFont typeface="Wingdings" charset="2"/>
              <a:buChar char="§"/>
              <a:defRPr sz="2000" kern="1200">
                <a:solidFill>
                  <a:srgbClr val="3F3F3F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Wingdings" charset="2"/>
              <a:buChar char="§"/>
              <a:defRPr sz="1800" kern="1200">
                <a:solidFill>
                  <a:srgbClr val="3F3F3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Wingdings" charset="2"/>
              <a:buChar char="§"/>
              <a:defRPr sz="1600" kern="1200">
                <a:solidFill>
                  <a:srgbClr val="3F3F3F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Wingdings" charset="2"/>
              <a:buChar char="§"/>
              <a:defRPr sz="1400" kern="1200">
                <a:solidFill>
                  <a:srgbClr val="3F3F3F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Wingdings" charset="2"/>
              <a:buChar char="§"/>
              <a:defRPr sz="1400" kern="1200">
                <a:solidFill>
                  <a:srgbClr val="3F3F3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ea typeface="Chronicle Display Black" charset="0"/>
                <a:cs typeface="Chronicle Display Black" charset="0"/>
              </a:rPr>
              <a:t>Statistics</a:t>
            </a:r>
          </a:p>
        </p:txBody>
      </p:sp>
      <p:sp>
        <p:nvSpPr>
          <p:cNvPr id="59" name="Text Placeholder 9"/>
          <p:cNvSpPr txBox="1">
            <a:spLocks/>
          </p:cNvSpPr>
          <p:nvPr/>
        </p:nvSpPr>
        <p:spPr>
          <a:xfrm>
            <a:off x="3627717" y="1690709"/>
            <a:ext cx="1970846" cy="896232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5"/>
              </a:buClr>
              <a:buSzPct val="75000"/>
              <a:buFont typeface="Wingdings" charset="2"/>
              <a:buChar char="§"/>
              <a:defRPr sz="2000" kern="1200">
                <a:solidFill>
                  <a:srgbClr val="3F3F3F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Wingdings" charset="2"/>
              <a:buChar char="§"/>
              <a:defRPr sz="1800" kern="1200">
                <a:solidFill>
                  <a:srgbClr val="3F3F3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Wingdings" charset="2"/>
              <a:buChar char="§"/>
              <a:defRPr sz="1600" kern="1200">
                <a:solidFill>
                  <a:srgbClr val="3F3F3F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Wingdings" charset="2"/>
              <a:buChar char="§"/>
              <a:defRPr sz="1400" kern="1200">
                <a:solidFill>
                  <a:srgbClr val="3F3F3F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Wingdings" charset="2"/>
              <a:buChar char="§"/>
              <a:defRPr sz="1400" kern="1200">
                <a:solidFill>
                  <a:srgbClr val="3F3F3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ea typeface="Chronicle Display Black" charset="0"/>
                <a:cs typeface="Chronicle Display Black" charset="0"/>
              </a:rPr>
              <a:t>US consumers expect</a:t>
            </a:r>
          </a:p>
        </p:txBody>
      </p:sp>
      <p:sp>
        <p:nvSpPr>
          <p:cNvPr id="63" name="Text Placeholder 11"/>
          <p:cNvSpPr txBox="1">
            <a:spLocks/>
          </p:cNvSpPr>
          <p:nvPr/>
        </p:nvSpPr>
        <p:spPr>
          <a:xfrm>
            <a:off x="5939411" y="1690709"/>
            <a:ext cx="2065672" cy="905898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5"/>
              </a:buClr>
              <a:buSzPct val="75000"/>
              <a:buFont typeface="Wingdings" charset="2"/>
              <a:buChar char="§"/>
              <a:defRPr sz="2000" kern="1200">
                <a:solidFill>
                  <a:srgbClr val="3F3F3F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Wingdings" charset="2"/>
              <a:buChar char="§"/>
              <a:defRPr sz="1800" kern="1200">
                <a:solidFill>
                  <a:srgbClr val="3F3F3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Wingdings" charset="2"/>
              <a:buChar char="§"/>
              <a:defRPr sz="1600" kern="1200">
                <a:solidFill>
                  <a:srgbClr val="3F3F3F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Wingdings" charset="2"/>
              <a:buChar char="§"/>
              <a:defRPr sz="1400" kern="1200">
                <a:solidFill>
                  <a:srgbClr val="3F3F3F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Wingdings" charset="2"/>
              <a:buChar char="§"/>
              <a:defRPr sz="1400" kern="1200">
                <a:solidFill>
                  <a:srgbClr val="3F3F3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ea typeface="Chronicle Display Black" charset="0"/>
                <a:cs typeface="Chronicle Display Black" charset="0"/>
              </a:rPr>
              <a:t>Impact</a:t>
            </a:r>
          </a:p>
        </p:txBody>
      </p:sp>
      <p:sp>
        <p:nvSpPr>
          <p:cNvPr id="65" name="Text Placeholder 13"/>
          <p:cNvSpPr txBox="1">
            <a:spLocks/>
          </p:cNvSpPr>
          <p:nvPr/>
        </p:nvSpPr>
        <p:spPr>
          <a:xfrm>
            <a:off x="9089685" y="1690709"/>
            <a:ext cx="1843923" cy="896232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5"/>
              </a:buClr>
              <a:buSzPct val="75000"/>
              <a:buFont typeface="Wingdings" charset="2"/>
              <a:buChar char="§"/>
              <a:defRPr sz="2000" kern="1200">
                <a:solidFill>
                  <a:srgbClr val="3F3F3F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Wingdings" charset="2"/>
              <a:buChar char="§"/>
              <a:defRPr sz="1800" kern="1200">
                <a:solidFill>
                  <a:srgbClr val="3F3F3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Wingdings" charset="2"/>
              <a:buChar char="§"/>
              <a:defRPr sz="1600" kern="1200">
                <a:solidFill>
                  <a:srgbClr val="3F3F3F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Wingdings" charset="2"/>
              <a:buChar char="§"/>
              <a:defRPr sz="1400" kern="1200">
                <a:solidFill>
                  <a:srgbClr val="3F3F3F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Wingdings" charset="2"/>
              <a:buChar char="§"/>
              <a:defRPr sz="1400" kern="1200">
                <a:solidFill>
                  <a:srgbClr val="3F3F3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ea typeface="Chronicle Display Black" charset="0"/>
                <a:cs typeface="Chronicle Display Black" charset="0"/>
              </a:rPr>
              <a:t>Leading to...</a:t>
            </a:r>
          </a:p>
        </p:txBody>
      </p:sp>
      <p:sp>
        <p:nvSpPr>
          <p:cNvPr id="66" name="Text Placeholder 14"/>
          <p:cNvSpPr txBox="1">
            <a:spLocks/>
          </p:cNvSpPr>
          <p:nvPr/>
        </p:nvSpPr>
        <p:spPr>
          <a:xfrm>
            <a:off x="824819" y="2870467"/>
            <a:ext cx="2207139" cy="199132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5"/>
              </a:buClr>
              <a:buSzPct val="75000"/>
              <a:buFont typeface="Wingdings" charset="2"/>
              <a:buChar char="§"/>
              <a:defRPr sz="2000" kern="1200">
                <a:solidFill>
                  <a:srgbClr val="3F3F3F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Wingdings" charset="2"/>
              <a:buChar char="§"/>
              <a:defRPr sz="1800" kern="1200">
                <a:solidFill>
                  <a:srgbClr val="3F3F3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Wingdings" charset="2"/>
              <a:buChar char="§"/>
              <a:defRPr sz="1600" kern="1200">
                <a:solidFill>
                  <a:srgbClr val="3F3F3F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Wingdings" charset="2"/>
              <a:buChar char="§"/>
              <a:defRPr sz="1400" kern="1200">
                <a:solidFill>
                  <a:srgbClr val="3F3F3F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Wingdings" charset="2"/>
              <a:buChar char="§"/>
              <a:defRPr sz="1400" kern="1200">
                <a:solidFill>
                  <a:srgbClr val="3F3F3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-137160">
              <a:lnSpc>
                <a:spcPct val="130000"/>
              </a:lnSpc>
              <a:buFont typeface="Arial" panose="020B0604020202020204" pitchFamily="34" charset="0"/>
              <a:buChar char="•"/>
              <a:tabLst>
                <a:tab pos="182880" algn="l"/>
              </a:tabLst>
            </a:pPr>
            <a:r>
              <a:rPr lang="en-US" sz="1200" dirty="0">
                <a:solidFill>
                  <a:srgbClr val="000000"/>
                </a:solidFill>
                <a:cs typeface="Open Sans"/>
              </a:rPr>
              <a:t>15% of its overall food supply (~$141B)</a:t>
            </a:r>
          </a:p>
          <a:p>
            <a:pPr marL="137160" indent="-137160">
              <a:lnSpc>
                <a:spcPct val="130000"/>
              </a:lnSpc>
              <a:buFont typeface="Arial" panose="020B0604020202020204" pitchFamily="34" charset="0"/>
              <a:buChar char="•"/>
              <a:tabLst>
                <a:tab pos="182880" algn="l"/>
              </a:tabLst>
            </a:pPr>
            <a:r>
              <a:rPr lang="en-US" sz="1200" dirty="0">
                <a:solidFill>
                  <a:srgbClr val="000000"/>
                </a:solidFill>
                <a:cs typeface="Open Sans"/>
              </a:rPr>
              <a:t>From more than 200 countries or territories </a:t>
            </a:r>
          </a:p>
          <a:p>
            <a:pPr marL="137160" indent="-137160">
              <a:lnSpc>
                <a:spcPct val="130000"/>
              </a:lnSpc>
              <a:buFont typeface="Arial" panose="020B0604020202020204" pitchFamily="34" charset="0"/>
              <a:buChar char="•"/>
              <a:tabLst>
                <a:tab pos="182880" algn="l"/>
              </a:tabLst>
            </a:pPr>
            <a:r>
              <a:rPr lang="en-US" sz="1200" dirty="0">
                <a:solidFill>
                  <a:srgbClr val="000000"/>
                </a:solidFill>
                <a:cs typeface="Open Sans"/>
              </a:rPr>
              <a:t>From approximately 125,000 exporting food facilities and farms</a:t>
            </a:r>
          </a:p>
          <a:p>
            <a:pPr marL="137160" indent="-137160">
              <a:lnSpc>
                <a:spcPct val="130000"/>
              </a:lnSpc>
              <a:buFont typeface="Arial" panose="020B0604020202020204" pitchFamily="34" charset="0"/>
              <a:buChar char="•"/>
              <a:tabLst>
                <a:tab pos="182880" algn="l"/>
              </a:tabLst>
            </a:pPr>
            <a:r>
              <a:rPr lang="en-US" sz="1200" dirty="0">
                <a:solidFill>
                  <a:srgbClr val="000000"/>
                </a:solidFill>
                <a:cs typeface="Open Sans"/>
              </a:rPr>
              <a:t>Resulting in 15 million shipments of imported food in 2021</a:t>
            </a:r>
          </a:p>
        </p:txBody>
      </p:sp>
      <p:sp>
        <p:nvSpPr>
          <p:cNvPr id="70" name="Text Placeholder 15"/>
          <p:cNvSpPr txBox="1">
            <a:spLocks/>
          </p:cNvSpPr>
          <p:nvPr/>
        </p:nvSpPr>
        <p:spPr>
          <a:xfrm>
            <a:off x="3627717" y="2844172"/>
            <a:ext cx="2107024" cy="1991322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137160" indent="-137160">
              <a:lnSpc>
                <a:spcPct val="130000"/>
              </a:lnSpc>
              <a:spcBef>
                <a:spcPts val="1000"/>
              </a:spcBef>
              <a:buClr>
                <a:schemeClr val="accent5"/>
              </a:buClr>
              <a:buSzPct val="75000"/>
              <a:buFont typeface="Arial" panose="020B0604020202020204" pitchFamily="34" charset="0"/>
              <a:buChar char="•"/>
              <a:tabLst>
                <a:tab pos="182880" algn="l"/>
              </a:tabLst>
              <a:defRPr sz="1200">
                <a:solidFill>
                  <a:srgbClr val="000000"/>
                </a:solidFill>
                <a:cs typeface="Open Sans"/>
              </a:defRPr>
            </a:lvl1pPr>
            <a:lvl2pPr marL="685800" indent="-228600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Wingdings" charset="2"/>
              <a:buChar char="§"/>
              <a:defRPr>
                <a:solidFill>
                  <a:srgbClr val="3F3F3F"/>
                </a:solidFill>
              </a:defRPr>
            </a:lvl2pPr>
            <a:lvl3pPr marL="1143000" indent="-228600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Wingdings" charset="2"/>
              <a:buChar char="§"/>
              <a:defRPr sz="1600">
                <a:solidFill>
                  <a:srgbClr val="3F3F3F"/>
                </a:solidFill>
              </a:defRPr>
            </a:lvl3pPr>
            <a:lvl4pPr marL="1600200" indent="-228600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Wingdings" charset="2"/>
              <a:buChar char="§"/>
              <a:defRPr sz="1400">
                <a:solidFill>
                  <a:srgbClr val="3F3F3F"/>
                </a:solidFill>
              </a:defRPr>
            </a:lvl4pPr>
            <a:lvl5pPr marL="2057400" indent="-228600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Wingdings" charset="2"/>
              <a:buChar char="§"/>
              <a:defRPr sz="1400">
                <a:solidFill>
                  <a:srgbClr val="3F3F3F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Variety</a:t>
            </a:r>
          </a:p>
          <a:p>
            <a:r>
              <a:rPr lang="en-US" dirty="0"/>
              <a:t>Food Safety</a:t>
            </a:r>
          </a:p>
          <a:p>
            <a:r>
              <a:rPr lang="en-US" dirty="0"/>
              <a:t>Quality</a:t>
            </a:r>
          </a:p>
          <a:p>
            <a:r>
              <a:rPr lang="en-US" dirty="0"/>
              <a:t>Convenience</a:t>
            </a:r>
          </a:p>
          <a:p>
            <a:r>
              <a:rPr lang="en-US" dirty="0"/>
              <a:t>Availability</a:t>
            </a:r>
          </a:p>
          <a:p>
            <a:r>
              <a:rPr lang="en-US" dirty="0"/>
              <a:t>Affordability</a:t>
            </a:r>
          </a:p>
          <a:p>
            <a:endParaRPr lang="en-US" dirty="0"/>
          </a:p>
        </p:txBody>
      </p:sp>
      <p:sp>
        <p:nvSpPr>
          <p:cNvPr id="72" name="Text Placeholder 16"/>
          <p:cNvSpPr txBox="1">
            <a:spLocks/>
          </p:cNvSpPr>
          <p:nvPr/>
        </p:nvSpPr>
        <p:spPr>
          <a:xfrm>
            <a:off x="5939411" y="2844172"/>
            <a:ext cx="2646734" cy="1991323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defPPr>
              <a:defRPr lang="en-US"/>
            </a:defPPr>
            <a:lvl1pPr marL="137160" indent="-137160">
              <a:lnSpc>
                <a:spcPct val="130000"/>
              </a:lnSpc>
              <a:spcBef>
                <a:spcPts val="1000"/>
              </a:spcBef>
              <a:buClr>
                <a:schemeClr val="accent5"/>
              </a:buClr>
              <a:buSzPct val="75000"/>
              <a:buFont typeface="Arial" panose="020B0604020202020204" pitchFamily="34" charset="0"/>
              <a:buChar char="•"/>
              <a:tabLst>
                <a:tab pos="182880" algn="l"/>
              </a:tabLst>
              <a:defRPr sz="1200">
                <a:solidFill>
                  <a:srgbClr val="000000"/>
                </a:solidFill>
                <a:cs typeface="Open Sans"/>
              </a:defRPr>
            </a:lvl1pPr>
            <a:lvl2pPr marL="685800" indent="-228600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Wingdings" charset="2"/>
              <a:buChar char="§"/>
              <a:defRPr>
                <a:solidFill>
                  <a:srgbClr val="3F3F3F"/>
                </a:solidFill>
              </a:defRPr>
            </a:lvl2pPr>
            <a:lvl3pPr marL="1143000" indent="-228600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Wingdings" charset="2"/>
              <a:buChar char="§"/>
              <a:defRPr sz="1600">
                <a:solidFill>
                  <a:srgbClr val="3F3F3F"/>
                </a:solidFill>
              </a:defRPr>
            </a:lvl3pPr>
            <a:lvl4pPr marL="1600200" indent="-228600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Wingdings" charset="2"/>
              <a:buChar char="§"/>
              <a:defRPr sz="1400">
                <a:solidFill>
                  <a:srgbClr val="3F3F3F"/>
                </a:solidFill>
              </a:defRPr>
            </a:lvl4pPr>
            <a:lvl5pPr marL="2057400" indent="-228600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Wingdings" charset="2"/>
              <a:buChar char="§"/>
              <a:defRPr sz="1400">
                <a:solidFill>
                  <a:srgbClr val="3F3F3F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>
                <a:solidFill>
                  <a:schemeClr val="tx1"/>
                </a:solidFill>
              </a:rPr>
              <a:t>Increased volume </a:t>
            </a:r>
            <a:r>
              <a:rPr lang="en-US" dirty="0"/>
              <a:t>of imported foods</a:t>
            </a:r>
          </a:p>
          <a:p>
            <a:r>
              <a:rPr lang="en-US" dirty="0"/>
              <a:t>Increased globalization of the food supply</a:t>
            </a:r>
          </a:p>
          <a:p>
            <a:r>
              <a:rPr lang="en-US" dirty="0"/>
              <a:t>Potential for increase in economic fraud and intentional adulteration</a:t>
            </a:r>
          </a:p>
          <a:p>
            <a:r>
              <a:rPr lang="en-US" dirty="0"/>
              <a:t>Many different international food safety standards and regulatory capacities</a:t>
            </a:r>
          </a:p>
          <a:p>
            <a:r>
              <a:rPr lang="en-US" dirty="0"/>
              <a:t>Potential for new hazards or known hazards in different foods</a:t>
            </a:r>
          </a:p>
        </p:txBody>
      </p:sp>
      <p:sp>
        <p:nvSpPr>
          <p:cNvPr id="73" name="Text Placeholder 17"/>
          <p:cNvSpPr txBox="1">
            <a:spLocks/>
          </p:cNvSpPr>
          <p:nvPr/>
        </p:nvSpPr>
        <p:spPr>
          <a:xfrm>
            <a:off x="9175023" y="2844173"/>
            <a:ext cx="2316763" cy="1991322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137160" indent="-137160">
              <a:lnSpc>
                <a:spcPct val="130000"/>
              </a:lnSpc>
              <a:spcBef>
                <a:spcPts val="1000"/>
              </a:spcBef>
              <a:buClr>
                <a:schemeClr val="accent5"/>
              </a:buClr>
              <a:buSzPct val="75000"/>
              <a:buFont typeface="Arial" panose="020B0604020202020204" pitchFamily="34" charset="0"/>
              <a:buChar char="•"/>
              <a:tabLst>
                <a:tab pos="182880" algn="l"/>
              </a:tabLst>
              <a:defRPr sz="1200">
                <a:solidFill>
                  <a:srgbClr val="000000"/>
                </a:solidFill>
                <a:cs typeface="Open Sans"/>
              </a:defRPr>
            </a:lvl1pPr>
            <a:lvl2pPr marL="685800" indent="-228600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Wingdings" charset="2"/>
              <a:buChar char="§"/>
              <a:defRPr>
                <a:solidFill>
                  <a:srgbClr val="3F3F3F"/>
                </a:solidFill>
              </a:defRPr>
            </a:lvl2pPr>
            <a:lvl3pPr marL="1143000" indent="-228600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Wingdings" charset="2"/>
              <a:buChar char="§"/>
              <a:defRPr sz="1600">
                <a:solidFill>
                  <a:srgbClr val="3F3F3F"/>
                </a:solidFill>
              </a:defRPr>
            </a:lvl3pPr>
            <a:lvl4pPr marL="1600200" indent="-228600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Wingdings" charset="2"/>
              <a:buChar char="§"/>
              <a:defRPr sz="1400">
                <a:solidFill>
                  <a:srgbClr val="3F3F3F"/>
                </a:solidFill>
              </a:defRPr>
            </a:lvl4pPr>
            <a:lvl5pPr marL="2057400" indent="-228600">
              <a:lnSpc>
                <a:spcPct val="100000"/>
              </a:lnSpc>
              <a:spcBef>
                <a:spcPts val="500"/>
              </a:spcBef>
              <a:buClr>
                <a:schemeClr val="accent5"/>
              </a:buClr>
              <a:buSzPct val="75000"/>
              <a:buFont typeface="Wingdings" charset="2"/>
              <a:buChar char="§"/>
              <a:defRPr sz="1400">
                <a:solidFill>
                  <a:srgbClr val="3F3F3F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More complex food chains</a:t>
            </a:r>
          </a:p>
          <a:p>
            <a:r>
              <a:rPr lang="en-US" dirty="0"/>
              <a:t>Technological advances </a:t>
            </a:r>
          </a:p>
          <a:p>
            <a:r>
              <a:rPr lang="en-US" dirty="0"/>
              <a:t>Varying business models</a:t>
            </a:r>
          </a:p>
          <a:p>
            <a:r>
              <a:rPr lang="en-US" dirty="0"/>
              <a:t>Increased specialization</a:t>
            </a:r>
          </a:p>
          <a:p>
            <a:r>
              <a:rPr lang="en-US" dirty="0"/>
              <a:t>Increased collaboration</a:t>
            </a:r>
          </a:p>
        </p:txBody>
      </p:sp>
      <p:sp>
        <p:nvSpPr>
          <p:cNvPr id="38" name="Chevron 37"/>
          <p:cNvSpPr/>
          <p:nvPr/>
        </p:nvSpPr>
        <p:spPr>
          <a:xfrm>
            <a:off x="3137335" y="1844412"/>
            <a:ext cx="301653" cy="605692"/>
          </a:xfrm>
          <a:prstGeom prst="chevron">
            <a:avLst>
              <a:gd name="adj" fmla="val 7267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Chevron 42"/>
          <p:cNvSpPr/>
          <p:nvPr/>
        </p:nvSpPr>
        <p:spPr>
          <a:xfrm>
            <a:off x="5523968" y="1844413"/>
            <a:ext cx="301653" cy="605692"/>
          </a:xfrm>
          <a:prstGeom prst="chevron">
            <a:avLst>
              <a:gd name="adj" fmla="val 7267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4" name="Chevron 43"/>
          <p:cNvSpPr/>
          <p:nvPr/>
        </p:nvSpPr>
        <p:spPr>
          <a:xfrm>
            <a:off x="8659314" y="1844412"/>
            <a:ext cx="301653" cy="605692"/>
          </a:xfrm>
          <a:prstGeom prst="chevron">
            <a:avLst>
              <a:gd name="adj" fmla="val 72670"/>
            </a:avLst>
          </a:prstGeom>
          <a:solidFill>
            <a:schemeClr val="accent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3258095" y="2709408"/>
            <a:ext cx="0" cy="2514785"/>
          </a:xfrm>
          <a:prstGeom prst="line">
            <a:avLst/>
          </a:prstGeom>
          <a:ln w="12700" cmpd="sng">
            <a:solidFill>
              <a:schemeClr val="accent5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5636472" y="2709408"/>
            <a:ext cx="0" cy="2514785"/>
          </a:xfrm>
          <a:prstGeom prst="line">
            <a:avLst/>
          </a:prstGeom>
          <a:ln w="12700" cmpd="sng">
            <a:solidFill>
              <a:schemeClr val="accent5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8821048" y="2709408"/>
            <a:ext cx="0" cy="2514785"/>
          </a:xfrm>
          <a:prstGeom prst="line">
            <a:avLst/>
          </a:prstGeom>
          <a:ln w="12700" cmpd="sng">
            <a:solidFill>
              <a:schemeClr val="accent5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158F486-0376-44E0-B565-99B1382FA92F}"/>
              </a:ext>
            </a:extLst>
          </p:cNvPr>
          <p:cNvSpPr txBox="1"/>
          <p:nvPr/>
        </p:nvSpPr>
        <p:spPr>
          <a:xfrm>
            <a:off x="966950" y="6327536"/>
            <a:ext cx="22911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Source: </a:t>
            </a:r>
            <a:r>
              <a:rPr lang="en-US" sz="900" u="sng" dirty="0">
                <a:hlinkClick r:id="rId3"/>
              </a:rPr>
              <a:t>USDA ERS - U.S. Food Imports</a:t>
            </a:r>
            <a:endParaRPr lang="en-US" sz="900" u="sng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4426822-2CCC-4A70-A8C5-D4968354EA44}"/>
              </a:ext>
            </a:extLst>
          </p:cNvPr>
          <p:cNvSpPr/>
          <p:nvPr/>
        </p:nvSpPr>
        <p:spPr>
          <a:xfrm>
            <a:off x="707897" y="2521212"/>
            <a:ext cx="2114681" cy="3074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tabLst>
                <a:tab pos="182880" algn="l"/>
              </a:tabLst>
            </a:pPr>
            <a:r>
              <a:rPr lang="en-US" sz="1200" dirty="0">
                <a:solidFill>
                  <a:srgbClr val="000000"/>
                </a:solidFill>
                <a:cs typeface="Open Sans"/>
              </a:rPr>
              <a:t>The United States imports…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3E790159-D7A9-4D5C-9A97-9B8A1862D86A}"/>
              </a:ext>
            </a:extLst>
          </p:cNvPr>
          <p:cNvSpPr txBox="1">
            <a:spLocks/>
          </p:cNvSpPr>
          <p:nvPr/>
        </p:nvSpPr>
        <p:spPr>
          <a:xfrm>
            <a:off x="914972" y="466344"/>
            <a:ext cx="3355849" cy="203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731" b="1" kern="0" cap="all" spc="203" baseline="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Nexa Black" charset="0"/>
                <a:cs typeface="Nexa Black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+mj-lt"/>
              </a:rPr>
              <a:t>MARKET OVERVIEW</a:t>
            </a:r>
          </a:p>
        </p:txBody>
      </p:sp>
      <p:sp>
        <p:nvSpPr>
          <p:cNvPr id="24" name="Slide Number Placeholder 2">
            <a:extLst>
              <a:ext uri="{FF2B5EF4-FFF2-40B4-BE49-F238E27FC236}">
                <a16:creationId xmlns:a16="http://schemas.microsoft.com/office/drawing/2014/main" id="{58BC2F65-401E-4B7B-916A-7928A201BBAC}"/>
              </a:ext>
            </a:extLst>
          </p:cNvPr>
          <p:cNvSpPr txBox="1">
            <a:spLocks/>
          </p:cNvSpPr>
          <p:nvPr/>
        </p:nvSpPr>
        <p:spPr>
          <a:xfrm>
            <a:off x="9781190" y="6511179"/>
            <a:ext cx="23114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2782948-4DBE-204D-AB9E-B65E067054AE}" type="slidenum">
              <a:rPr lang="en-US" sz="1000"/>
              <a:pPr algn="r"/>
              <a:t>8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910780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925" spc="-61" dirty="0">
                <a:latin typeface="+mn-lt"/>
              </a:rPr>
              <a:t>US </a:t>
            </a:r>
            <a:r>
              <a:rPr lang="en-US" sz="2925" spc="-61" dirty="0" err="1">
                <a:latin typeface="+mn-lt"/>
              </a:rPr>
              <a:t>Agro</a:t>
            </a:r>
            <a:r>
              <a:rPr lang="en-US" sz="2925" spc="-61" dirty="0">
                <a:latin typeface="+mn-lt"/>
              </a:rPr>
              <a:t>-food Market Overview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3E790159-D7A9-4D5C-9A97-9B8A1862D86A}"/>
              </a:ext>
            </a:extLst>
          </p:cNvPr>
          <p:cNvSpPr txBox="1">
            <a:spLocks/>
          </p:cNvSpPr>
          <p:nvPr/>
        </p:nvSpPr>
        <p:spPr>
          <a:xfrm>
            <a:off x="914972" y="466344"/>
            <a:ext cx="3355849" cy="203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731" b="1" kern="0" cap="all" spc="203" baseline="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Nexa Black" charset="0"/>
                <a:cs typeface="Nexa Black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+mj-lt"/>
              </a:rPr>
              <a:t>MARKET OVERVIEW</a:t>
            </a:r>
          </a:p>
        </p:txBody>
      </p:sp>
      <p:sp>
        <p:nvSpPr>
          <p:cNvPr id="24" name="Slide Number Placeholder 2">
            <a:extLst>
              <a:ext uri="{FF2B5EF4-FFF2-40B4-BE49-F238E27FC236}">
                <a16:creationId xmlns:a16="http://schemas.microsoft.com/office/drawing/2014/main" id="{58BC2F65-401E-4B7B-916A-7928A201BBAC}"/>
              </a:ext>
            </a:extLst>
          </p:cNvPr>
          <p:cNvSpPr txBox="1">
            <a:spLocks/>
          </p:cNvSpPr>
          <p:nvPr/>
        </p:nvSpPr>
        <p:spPr>
          <a:xfrm>
            <a:off x="9781190" y="6511179"/>
            <a:ext cx="23114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2782948-4DBE-204D-AB9E-B65E067054AE}" type="slidenum">
              <a:rPr lang="en-US" sz="1000"/>
              <a:pPr algn="r"/>
              <a:t>9</a:t>
            </a:fld>
            <a:endParaRPr lang="en-US" sz="1000" dirty="0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154C418-427F-4F08-97C3-CA62B916FCE4}"/>
              </a:ext>
            </a:extLst>
          </p:cNvPr>
          <p:cNvGrpSpPr/>
          <p:nvPr/>
        </p:nvGrpSpPr>
        <p:grpSpPr>
          <a:xfrm>
            <a:off x="882778" y="1762631"/>
            <a:ext cx="2785730" cy="4136075"/>
            <a:chOff x="882778" y="1869507"/>
            <a:chExt cx="2785730" cy="4136075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9D3C26B-D2E0-4B23-81D2-FC80BAB5BBAB}"/>
                </a:ext>
              </a:extLst>
            </p:cNvPr>
            <p:cNvSpPr txBox="1"/>
            <p:nvPr/>
          </p:nvSpPr>
          <p:spPr>
            <a:xfrm>
              <a:off x="882778" y="1869507"/>
              <a:ext cx="237744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cap="all" spc="300" dirty="0">
                  <a:solidFill>
                    <a:prstClr val="black"/>
                  </a:solidFill>
                  <a:latin typeface="+mj-lt"/>
                </a:rPr>
                <a:t>Market Size &amp; Growth</a:t>
              </a:r>
              <a:endParaRPr kumimoji="0" lang="en-US" sz="1800" b="1" i="0" u="none" strike="noStrike" kern="1200" cap="all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F9C6AEBD-2808-4C27-B683-42B7EEB146D4}"/>
                </a:ext>
              </a:extLst>
            </p:cNvPr>
            <p:cNvCxnSpPr/>
            <p:nvPr/>
          </p:nvCxnSpPr>
          <p:spPr>
            <a:xfrm>
              <a:off x="882778" y="2539707"/>
              <a:ext cx="278573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1486B1C-AFC0-47D5-9CFB-D58666B6F948}"/>
                </a:ext>
              </a:extLst>
            </p:cNvPr>
            <p:cNvSpPr txBox="1"/>
            <p:nvPr/>
          </p:nvSpPr>
          <p:spPr>
            <a:xfrm>
              <a:off x="882778" y="2836316"/>
              <a:ext cx="2785730" cy="3169266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/>
            <a:p>
              <a:pPr marL="171450" lvl="0" indent="-171450" fontAlgn="b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SzPct val="100000"/>
                <a:buFont typeface="Arial" panose="020B0604020202020204" pitchFamily="34" charset="0"/>
                <a:buChar char="•"/>
                <a:defRPr/>
              </a:pPr>
              <a:r>
                <a:rPr lang="en-US" sz="1200" dirty="0">
                  <a:solidFill>
                    <a:prstClr val="black"/>
                  </a:solidFill>
                  <a:latin typeface="+mj-lt"/>
                  <a:cs typeface="Calibri"/>
                </a:rPr>
                <a:t>$1.69T food spending in 2020</a:t>
              </a:r>
            </a:p>
            <a:p>
              <a:pPr marL="628650" lvl="1" indent="-171450" fontAlgn="b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SzPct val="100000"/>
                <a:buFont typeface="Arial" panose="020B0604020202020204" pitchFamily="34" charset="0"/>
                <a:buChar char="•"/>
                <a:defRPr/>
              </a:pPr>
              <a:r>
                <a:rPr lang="en-US" sz="1200" dirty="0">
                  <a:solidFill>
                    <a:prstClr val="black"/>
                  </a:solidFill>
                  <a:latin typeface="+mj-lt"/>
                  <a:cs typeface="Calibri"/>
                </a:rPr>
                <a:t>84% by U.S. consumers, 9% businesses, and 7% government entities (2020)</a:t>
              </a:r>
            </a:p>
            <a:p>
              <a:pPr marL="628650" lvl="1" indent="-171450" fontAlgn="b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SzPct val="100000"/>
                <a:buFont typeface="Arial" panose="020B0604020202020204" pitchFamily="34" charset="0"/>
                <a:buChar char="•"/>
                <a:defRPr/>
              </a:pPr>
              <a:r>
                <a:rPr lang="en-US" sz="1200" dirty="0">
                  <a:solidFill>
                    <a:prstClr val="black"/>
                  </a:solidFill>
                  <a:latin typeface="+mj-lt"/>
                  <a:cs typeface="Calibri"/>
                </a:rPr>
                <a:t>$876.8B (52%) in food-at-home (2020)</a:t>
              </a:r>
            </a:p>
            <a:p>
              <a:pPr marL="628650" lvl="1" indent="-171450" fontAlgn="b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SzPct val="100000"/>
                <a:buFont typeface="Arial" panose="020B0604020202020204" pitchFamily="34" charset="0"/>
                <a:buChar char="•"/>
                <a:defRPr/>
              </a:pPr>
              <a:r>
                <a:rPr lang="en-US" sz="1200" dirty="0">
                  <a:solidFill>
                    <a:prstClr val="black"/>
                  </a:solidFill>
                  <a:latin typeface="+mj-lt"/>
                  <a:cs typeface="Calibri"/>
                </a:rPr>
                <a:t>$813.4B (48%) in food-away-from-home (2020)</a:t>
              </a:r>
            </a:p>
            <a:p>
              <a:pPr marL="171450" indent="-171450" fontAlgn="b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SzPct val="100000"/>
                <a:buFont typeface="Arial" panose="020B0604020202020204" pitchFamily="34" charset="0"/>
                <a:buChar char="•"/>
                <a:defRPr/>
              </a:pPr>
              <a:r>
                <a:rPr lang="en-US" sz="1200" dirty="0">
                  <a:solidFill>
                    <a:prstClr val="black"/>
                  </a:solidFill>
                  <a:latin typeface="+mj-lt"/>
                  <a:cs typeface="Calibri"/>
                </a:rPr>
                <a:t>3.1% estimated YoY growth</a:t>
              </a:r>
            </a:p>
            <a:p>
              <a:pPr marL="171450" indent="-171450" fontAlgn="b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SzPct val="100000"/>
                <a:buFont typeface="Arial" panose="020B0604020202020204" pitchFamily="34" charset="0"/>
                <a:buChar char="•"/>
                <a:defRPr/>
              </a:pPr>
              <a:r>
                <a:rPr lang="en-US" sz="1200" dirty="0">
                  <a:solidFill>
                    <a:prstClr val="black"/>
                  </a:solidFill>
                  <a:latin typeface="+mj-lt"/>
                  <a:cs typeface="Calibri"/>
                </a:rPr>
                <a:t>24.3% of domestic value accrues to food producers and processors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08D6585-A29E-4AC2-A2B1-DA484F73D5CB}"/>
              </a:ext>
            </a:extLst>
          </p:cNvPr>
          <p:cNvGrpSpPr/>
          <p:nvPr/>
        </p:nvGrpSpPr>
        <p:grpSpPr>
          <a:xfrm>
            <a:off x="4548132" y="1762631"/>
            <a:ext cx="2959662" cy="4059963"/>
            <a:chOff x="4416807" y="1869507"/>
            <a:chExt cx="2959662" cy="405996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61EB0D4-83FB-47D5-A8B5-D6F3AD1353B5}"/>
                </a:ext>
              </a:extLst>
            </p:cNvPr>
            <p:cNvSpPr txBox="1"/>
            <p:nvPr/>
          </p:nvSpPr>
          <p:spPr>
            <a:xfrm>
              <a:off x="4416807" y="1869507"/>
              <a:ext cx="2959662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lvl="0">
                <a:defRPr/>
              </a:pPr>
              <a:r>
                <a:rPr lang="en-US" b="1" cap="all" spc="300" dirty="0">
                  <a:solidFill>
                    <a:prstClr val="black"/>
                  </a:solidFill>
                  <a:latin typeface="+mj-lt"/>
                </a:rPr>
                <a:t>Segments &amp; Competition</a:t>
              </a:r>
            </a:p>
          </p:txBody>
        </p: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F9D2ECAC-FCD7-43E8-937A-EEAE06725599}"/>
                </a:ext>
              </a:extLst>
            </p:cNvPr>
            <p:cNvCxnSpPr/>
            <p:nvPr/>
          </p:nvCxnSpPr>
          <p:spPr>
            <a:xfrm>
              <a:off x="4416807" y="2539707"/>
              <a:ext cx="278573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742A4EF-3397-4B51-91AE-CA55DE3CB751}"/>
                </a:ext>
              </a:extLst>
            </p:cNvPr>
            <p:cNvSpPr txBox="1"/>
            <p:nvPr/>
          </p:nvSpPr>
          <p:spPr>
            <a:xfrm>
              <a:off x="4416807" y="2836316"/>
              <a:ext cx="2785730" cy="3093154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en-US"/>
              </a:defPPr>
              <a:lvl1pPr marR="0" lvl="0" indent="0" fontAlgn="b">
                <a:lnSpc>
                  <a:spcPct val="120000"/>
                </a:lnSpc>
                <a:spcBef>
                  <a:spcPts val="600"/>
                </a:spcBef>
                <a:spcAft>
                  <a:spcPts val="0"/>
                </a:spcAft>
                <a:buClrTx/>
                <a:buSzPct val="100000"/>
                <a:buFontTx/>
                <a:buNone/>
                <a:tabLst/>
                <a:defRPr sz="1100" b="1">
                  <a:solidFill>
                    <a:prstClr val="black"/>
                  </a:solidFill>
                  <a:cs typeface="Calibri"/>
                </a:defRPr>
              </a:lvl1pPr>
            </a:lstStyle>
            <a:p>
              <a:pPr marL="285750" indent="-285750" fontAlgn="auto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solidFill>
                    <a:prstClr val="black"/>
                  </a:solidFill>
                  <a:latin typeface="+mj-lt"/>
                  <a:cs typeface="Calibri"/>
                </a:rPr>
                <a:t>$141B in agricultural imports (2020)</a:t>
              </a:r>
            </a:p>
            <a:p>
              <a:pPr marL="742950" lvl="1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00" b="0" dirty="0">
                  <a:latin typeface="+mj-lt"/>
                </a:rPr>
                <a:t>68</a:t>
              </a:r>
              <a:r>
                <a:rPr lang="en-US" sz="1200" b="0" dirty="0">
                  <a:solidFill>
                    <a:prstClr val="black"/>
                  </a:solidFill>
                  <a:latin typeface="+mj-lt"/>
                  <a:cs typeface="Calibri"/>
                </a:rPr>
                <a:t>% are horticultural or tropical products</a:t>
              </a:r>
            </a:p>
            <a:p>
              <a:pPr marL="742950" lvl="1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black"/>
                  </a:solidFill>
                  <a:latin typeface="+mj-lt"/>
                  <a:cs typeface="Calibri"/>
                </a:rPr>
                <a:t>97% are consumer-oriented products, of which:</a:t>
              </a:r>
            </a:p>
            <a:p>
              <a:pPr marL="1200150" lvl="2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black"/>
                  </a:solidFill>
                  <a:latin typeface="+mj-lt"/>
                  <a:cs typeface="Calibri"/>
                </a:rPr>
                <a:t>$78B processed</a:t>
              </a:r>
            </a:p>
            <a:p>
              <a:pPr marL="1200150" lvl="2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black"/>
                  </a:solidFill>
                  <a:latin typeface="+mj-lt"/>
                  <a:cs typeface="Calibri"/>
                </a:rPr>
                <a:t>$14B in semi-processed</a:t>
              </a:r>
            </a:p>
            <a:p>
              <a:pPr marL="1200150" lvl="2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black"/>
                  </a:solidFill>
                  <a:latin typeface="+mj-lt"/>
                  <a:cs typeface="Calibri"/>
                </a:rPr>
                <a:t>$36B raw</a:t>
              </a:r>
            </a:p>
            <a:p>
              <a:pPr marL="285750" lvl="0" indent="-285750" fontAlgn="auto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latin typeface="+mj-lt"/>
                  <a:cs typeface="+mn-cs"/>
                </a:rPr>
                <a:t>Largest ag. exporters to the US:</a:t>
              </a:r>
            </a:p>
            <a:p>
              <a:pPr marL="914400" lvl="1" indent="-4572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200" b="0" dirty="0">
                  <a:latin typeface="+mj-lt"/>
                  <a:cs typeface="+mn-cs"/>
                </a:rPr>
                <a:t>Canada - $22.2B (</a:t>
              </a:r>
              <a:r>
                <a:rPr lang="en-US" sz="1200" dirty="0">
                  <a:latin typeface="+mj-lt"/>
                </a:rPr>
                <a:t>201</a:t>
              </a:r>
              <a:r>
                <a:rPr lang="en-US" sz="1200" b="0" dirty="0">
                  <a:latin typeface="+mj-lt"/>
                  <a:cs typeface="+mn-cs"/>
                </a:rPr>
                <a:t>5)</a:t>
              </a:r>
            </a:p>
            <a:p>
              <a:pPr marL="914400" lvl="1" indent="-4572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200" b="0" dirty="0">
                  <a:latin typeface="+mj-lt"/>
                  <a:cs typeface="+mn-cs"/>
                </a:rPr>
                <a:t>Mexico - $19.3B (</a:t>
              </a:r>
              <a:r>
                <a:rPr lang="en-US" sz="1200" dirty="0">
                  <a:latin typeface="+mj-lt"/>
                </a:rPr>
                <a:t>201</a:t>
              </a:r>
              <a:r>
                <a:rPr lang="en-US" sz="1200" b="0" dirty="0">
                  <a:latin typeface="+mj-lt"/>
                  <a:cs typeface="+mn-cs"/>
                </a:rPr>
                <a:t>5)</a:t>
              </a:r>
            </a:p>
            <a:p>
              <a:pPr marL="914400" lvl="1" indent="-457200">
                <a:spcAft>
                  <a:spcPts val="600"/>
                </a:spcAft>
                <a:buFont typeface="+mj-lt"/>
                <a:buAutoNum type="arabicPeriod"/>
              </a:pPr>
              <a:r>
                <a:rPr lang="en-US" sz="1200" b="0" dirty="0">
                  <a:latin typeface="+mj-lt"/>
                  <a:cs typeface="+mn-cs"/>
                </a:rPr>
                <a:t>EU - $18.9B (2015)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880EAC17-670F-47C2-8B84-9C62B98E4069}"/>
              </a:ext>
            </a:extLst>
          </p:cNvPr>
          <p:cNvGrpSpPr/>
          <p:nvPr/>
        </p:nvGrpSpPr>
        <p:grpSpPr>
          <a:xfrm>
            <a:off x="8387418" y="1762631"/>
            <a:ext cx="3240290" cy="4121519"/>
            <a:chOff x="8387418" y="1869507"/>
            <a:chExt cx="3240290" cy="4121519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6E78D6A-514B-49B8-B4BD-4B7CFF71E68D}"/>
                </a:ext>
              </a:extLst>
            </p:cNvPr>
            <p:cNvSpPr txBox="1"/>
            <p:nvPr/>
          </p:nvSpPr>
          <p:spPr>
            <a:xfrm>
              <a:off x="8387418" y="1869507"/>
              <a:ext cx="324029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>
              <a:defPPr>
                <a:defRPr lang="en-US"/>
              </a:defPPr>
              <a:lvl1pPr marR="0" lvl="0" indent="0"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1" cap="all" spc="300"/>
              </a:lvl1pPr>
            </a:lstStyle>
            <a:p>
              <a:pPr lvl="0">
                <a:defRPr/>
              </a:pPr>
              <a:r>
                <a:rPr lang="en-US" dirty="0">
                  <a:solidFill>
                    <a:prstClr val="black"/>
                  </a:solidFill>
                  <a:latin typeface="+mj-lt"/>
                </a:rPr>
                <a:t>Trends &amp; Opportunities</a:t>
              </a:r>
            </a:p>
          </p:txBody>
        </p: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5910DF9B-5D38-4098-A5DF-830589BD8311}"/>
                </a:ext>
              </a:extLst>
            </p:cNvPr>
            <p:cNvCxnSpPr/>
            <p:nvPr/>
          </p:nvCxnSpPr>
          <p:spPr>
            <a:xfrm>
              <a:off x="8387418" y="2539707"/>
              <a:ext cx="278573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FCDF658-785A-48DB-BB4C-94C95FC6E38F}"/>
                </a:ext>
              </a:extLst>
            </p:cNvPr>
            <p:cNvSpPr txBox="1"/>
            <p:nvPr/>
          </p:nvSpPr>
          <p:spPr>
            <a:xfrm>
              <a:off x="8387418" y="2836316"/>
              <a:ext cx="2785730" cy="3154710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en-US"/>
              </a:defPPr>
              <a:lvl1pPr marR="0" lvl="0" indent="0" fontAlgn="b">
                <a:lnSpc>
                  <a:spcPct val="120000"/>
                </a:lnSpc>
                <a:spcBef>
                  <a:spcPts val="600"/>
                </a:spcBef>
                <a:spcAft>
                  <a:spcPts val="0"/>
                </a:spcAft>
                <a:buClrTx/>
                <a:buSzPct val="100000"/>
                <a:buFontTx/>
                <a:buNone/>
                <a:tabLst/>
                <a:defRPr sz="1100" b="1">
                  <a:solidFill>
                    <a:prstClr val="black"/>
                  </a:solidFill>
                  <a:cs typeface="Calibri"/>
                </a:defRPr>
              </a:lvl1pPr>
            </a:lstStyle>
            <a:p>
              <a:pPr lvl="0" fontAlgn="auto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SzTx/>
              </a:pPr>
              <a:r>
                <a:rPr lang="en-US" sz="1200" dirty="0">
                  <a:cs typeface="+mn-cs"/>
                </a:rPr>
                <a:t>Trends</a:t>
              </a:r>
              <a:endParaRPr lang="en-US" sz="1200" b="0" dirty="0">
                <a:latin typeface="+mj-lt"/>
                <a:cs typeface="+mn-cs"/>
              </a:endParaRPr>
            </a:p>
            <a:p>
              <a:pPr marL="285750" lvl="0" indent="-285750" fontAlgn="auto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latin typeface="+mj-lt"/>
                  <a:cs typeface="+mn-cs"/>
                </a:rPr>
                <a:t>10.1% decline in disposable income spent on total food from 9.6% in 2019 to 8.6% in 2020</a:t>
              </a:r>
            </a:p>
            <a:p>
              <a:pPr marL="285750" lvl="0" indent="-285750" fontAlgn="auto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latin typeface="+mj-lt"/>
                  <a:cs typeface="+mn-cs"/>
                </a:rPr>
                <a:t>More consumers may be buying more food and cooking more at home than they did before the pandemic</a:t>
              </a:r>
            </a:p>
            <a:p>
              <a:pPr marL="285750" lvl="0" indent="-285750" fontAlgn="auto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latin typeface="+mj-lt"/>
                  <a:cs typeface="+mn-cs"/>
                </a:rPr>
                <a:t>Accelerated growing demand for fresh, healthy, additive-free food with traceable origins</a:t>
              </a:r>
            </a:p>
            <a:p>
              <a:pPr lvl="0" fontAlgn="auto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SzTx/>
              </a:pPr>
              <a:r>
                <a:rPr lang="en-US" sz="1200" dirty="0">
                  <a:cs typeface="+mn-cs"/>
                </a:rPr>
                <a:t>Opportunities</a:t>
              </a:r>
              <a:endParaRPr lang="en-US" sz="1200" b="0" dirty="0">
                <a:latin typeface="+mj-lt"/>
                <a:cs typeface="+mn-cs"/>
              </a:endParaRPr>
            </a:p>
            <a:p>
              <a:pPr marL="285750" lvl="0" indent="-285750" fontAlgn="auto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latin typeface="+mj-lt"/>
                  <a:cs typeface="+mn-cs"/>
                </a:rPr>
                <a:t>Record-level food import values in Q3 of FY 2021 due to pent-up demand from pandemic shutdowns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0EF069D5-348F-4063-B966-426E15F3BD8F}"/>
              </a:ext>
            </a:extLst>
          </p:cNvPr>
          <p:cNvSpPr txBox="1"/>
          <p:nvPr/>
        </p:nvSpPr>
        <p:spPr>
          <a:xfrm>
            <a:off x="966950" y="6327536"/>
            <a:ext cx="22911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Source: </a:t>
            </a:r>
            <a:r>
              <a:rPr lang="en-US" sz="900" u="sng" dirty="0">
                <a:hlinkClick r:id="rId3"/>
              </a:rPr>
              <a:t>USDA ERS - U.S. Food Imports</a:t>
            </a:r>
            <a:endParaRPr lang="en-US" sz="900" u="sng" dirty="0"/>
          </a:p>
        </p:txBody>
      </p:sp>
    </p:spTree>
    <p:extLst>
      <p:ext uri="{BB962C8B-B14F-4D97-AF65-F5344CB8AC3E}">
        <p14:creationId xmlns:p14="http://schemas.microsoft.com/office/powerpoint/2010/main" val="31857279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C9105F0-5A8E-4F3B-BBD3-F8D19D040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sz="2925" spc="-61" dirty="0">
                <a:latin typeface="+mj-lt"/>
              </a:rPr>
              <a:t>Tea Products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F6268D-66E0-49D7-A567-1B5C6B611F8D}"/>
              </a:ext>
            </a:extLst>
          </p:cNvPr>
          <p:cNvSpPr txBox="1">
            <a:spLocks/>
          </p:cNvSpPr>
          <p:nvPr/>
        </p:nvSpPr>
        <p:spPr>
          <a:xfrm>
            <a:off x="914972" y="466344"/>
            <a:ext cx="3355849" cy="203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731" b="1" kern="0" cap="all" spc="203" baseline="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Nexa Black" charset="0"/>
                <a:cs typeface="Nexa Black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+mj-lt"/>
              </a:rPr>
              <a:t>MARKET overview</a:t>
            </a:r>
          </a:p>
        </p:txBody>
      </p: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2626DEB7-1881-4D69-9FA7-65281B0B6EA4}"/>
              </a:ext>
            </a:extLst>
          </p:cNvPr>
          <p:cNvSpPr txBox="1">
            <a:spLocks/>
          </p:cNvSpPr>
          <p:nvPr/>
        </p:nvSpPr>
        <p:spPr>
          <a:xfrm>
            <a:off x="9781190" y="6511179"/>
            <a:ext cx="23114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2782948-4DBE-204D-AB9E-B65E067054AE}" type="slidenum">
              <a:rPr lang="en-US" sz="1000"/>
              <a:pPr algn="r"/>
              <a:t>10</a:t>
            </a:fld>
            <a:endParaRPr lang="en-US" sz="10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A743B7B-1FEC-4DBC-8E30-D7B107CDC943}"/>
              </a:ext>
            </a:extLst>
          </p:cNvPr>
          <p:cNvGrpSpPr/>
          <p:nvPr/>
        </p:nvGrpSpPr>
        <p:grpSpPr>
          <a:xfrm>
            <a:off x="882778" y="1487475"/>
            <a:ext cx="2785730" cy="2247109"/>
            <a:chOff x="882778" y="1487475"/>
            <a:chExt cx="2785730" cy="224710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0D1E7D8-6824-4422-AEBD-CF11A03E97FD}"/>
                </a:ext>
              </a:extLst>
            </p:cNvPr>
            <p:cNvSpPr txBox="1"/>
            <p:nvPr/>
          </p:nvSpPr>
          <p:spPr>
            <a:xfrm>
              <a:off x="882778" y="1487475"/>
              <a:ext cx="237744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all" spc="3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Market size &amp; growth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F493AB5-261D-4691-A343-8EF7793880DC}"/>
                </a:ext>
              </a:extLst>
            </p:cNvPr>
            <p:cNvCxnSpPr/>
            <p:nvPr/>
          </p:nvCxnSpPr>
          <p:spPr>
            <a:xfrm>
              <a:off x="882778" y="2157675"/>
              <a:ext cx="278573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DB9A3AD-0B5A-45F1-9704-13B1994F837C}"/>
                </a:ext>
              </a:extLst>
            </p:cNvPr>
            <p:cNvSpPr txBox="1"/>
            <p:nvPr/>
          </p:nvSpPr>
          <p:spPr>
            <a:xfrm>
              <a:off x="882778" y="2288034"/>
              <a:ext cx="2785730" cy="1446550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/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+mj-lt"/>
                </a:rPr>
                <a:t>$2.8B (2020) to $3.6B (2026) at 4.8% compound annual growth rate (CAGR)</a:t>
              </a:r>
            </a:p>
            <a:p>
              <a:pPr marL="285750" lvl="0" indent="-285750" fontAlgn="auto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SzTx/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+mj-lt"/>
                </a:rPr>
                <a:t>$473.8M (2020) imported</a:t>
              </a:r>
            </a:p>
            <a:p>
              <a:pPr marL="285750" lvl="0" indent="-285750" fontAlgn="auto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SzTx/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+mj-lt"/>
                </a:rPr>
                <a:t>Black Tea is largest segment (56%), while Green Tea is fastest growing segment (8.8% CAGR)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E565348-7B86-490C-8C24-2BC0563AD0F5}"/>
              </a:ext>
            </a:extLst>
          </p:cNvPr>
          <p:cNvGrpSpPr/>
          <p:nvPr/>
        </p:nvGrpSpPr>
        <p:grpSpPr>
          <a:xfrm>
            <a:off x="4548131" y="1487475"/>
            <a:ext cx="2959663" cy="2202011"/>
            <a:chOff x="4548131" y="1487475"/>
            <a:chExt cx="2959663" cy="220201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9C6C13F-17D6-45AD-A38B-4CF2A0E6CD7D}"/>
                </a:ext>
              </a:extLst>
            </p:cNvPr>
            <p:cNvSpPr txBox="1"/>
            <p:nvPr/>
          </p:nvSpPr>
          <p:spPr>
            <a:xfrm>
              <a:off x="4548132" y="1487475"/>
              <a:ext cx="2959662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lvl="0">
                <a:defRPr/>
              </a:pPr>
              <a:r>
                <a:rPr lang="en-US" b="1" cap="all" spc="300" dirty="0">
                  <a:solidFill>
                    <a:prstClr val="black"/>
                  </a:solidFill>
                  <a:latin typeface="+mj-lt"/>
                </a:rPr>
                <a:t>Segments &amp; Competition   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D818AD9-46A0-4068-B1AB-2657E6F7C2C3}"/>
                </a:ext>
              </a:extLst>
            </p:cNvPr>
            <p:cNvCxnSpPr/>
            <p:nvPr/>
          </p:nvCxnSpPr>
          <p:spPr>
            <a:xfrm>
              <a:off x="4548132" y="2157675"/>
              <a:ext cx="278573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D520FB0-AA3B-4063-AA28-ACBB5F4F9DF8}"/>
                </a:ext>
              </a:extLst>
            </p:cNvPr>
            <p:cNvSpPr txBox="1"/>
            <p:nvPr/>
          </p:nvSpPr>
          <p:spPr>
            <a:xfrm>
              <a:off x="4548131" y="2288034"/>
              <a:ext cx="2860587" cy="1401452"/>
            </a:xfrm>
            <a:prstGeom prst="rect">
              <a:avLst/>
            </a:prstGeom>
            <a:noFill/>
          </p:spPr>
          <p:txBody>
            <a:bodyPr vert="horz" wrap="square" lIns="0" tIns="0" rIns="0" bIns="0" numCol="1" rtlCol="0">
              <a:noAutofit/>
            </a:bodyPr>
            <a:lstStyle>
              <a:defPPr>
                <a:defRPr lang="en-US"/>
              </a:defPPr>
              <a:lvl1pPr marR="0" lvl="0" indent="0" fontAlgn="b">
                <a:lnSpc>
                  <a:spcPct val="120000"/>
                </a:lnSpc>
                <a:spcBef>
                  <a:spcPts val="600"/>
                </a:spcBef>
                <a:spcAft>
                  <a:spcPts val="0"/>
                </a:spcAft>
                <a:buClrTx/>
                <a:buSzPct val="100000"/>
                <a:buFontTx/>
                <a:buNone/>
                <a:tabLst/>
                <a:defRPr sz="1100" b="1">
                  <a:solidFill>
                    <a:prstClr val="black"/>
                  </a:solidFill>
                  <a:cs typeface="Calibri"/>
                </a:defRPr>
              </a:lvl1pPr>
            </a:lstStyle>
            <a:p>
              <a:pPr marL="285750" indent="-285750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00" b="0" dirty="0">
                  <a:solidFill>
                    <a:schemeClr val="tx1"/>
                  </a:solidFill>
                  <a:latin typeface="+mj-lt"/>
                  <a:cs typeface="+mn-cs"/>
                </a:rPr>
                <a:t>85% consumed cold or iced</a:t>
              </a:r>
            </a:p>
            <a:p>
              <a:pPr marL="285750" indent="-285750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00" b="0" dirty="0">
                  <a:solidFill>
                    <a:schemeClr val="tx1"/>
                  </a:solidFill>
                  <a:latin typeface="+mj-lt"/>
                  <a:cs typeface="+mn-cs"/>
                </a:rPr>
                <a:t>Market is highly fragmented with top  companies controlling 39% market share (Unilever, RC Bigelow, Traditional Medicinals, Yogi Tea, and Private Label)</a:t>
              </a:r>
            </a:p>
            <a:p>
              <a:pPr marL="285750" indent="-285750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</a:rPr>
                <a:t>Top US import partners: Argentina, Canada, China, India, Vietnam, and Sri Lanka</a:t>
              </a:r>
              <a:endParaRPr lang="en-US" sz="1200" b="0" dirty="0">
                <a:solidFill>
                  <a:prstClr val="black"/>
                </a:solidFill>
                <a:latin typeface="+mj-lt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BE73795-55BA-4E5D-BBEA-E0978B0BB7A8}"/>
              </a:ext>
            </a:extLst>
          </p:cNvPr>
          <p:cNvGrpSpPr/>
          <p:nvPr/>
        </p:nvGrpSpPr>
        <p:grpSpPr>
          <a:xfrm>
            <a:off x="8210778" y="1487475"/>
            <a:ext cx="2785730" cy="3585937"/>
            <a:chOff x="8210778" y="1487475"/>
            <a:chExt cx="2785730" cy="358593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BEB111B-61E7-4A47-AAF3-6CACEF6E24B2}"/>
                </a:ext>
              </a:extLst>
            </p:cNvPr>
            <p:cNvSpPr txBox="1"/>
            <p:nvPr/>
          </p:nvSpPr>
          <p:spPr>
            <a:xfrm>
              <a:off x="8210778" y="1487475"/>
              <a:ext cx="278573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>
              <a:defPPr>
                <a:defRPr lang="en-US"/>
              </a:defPPr>
              <a:lvl1pPr marR="0" lvl="0" indent="0"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1" cap="all" spc="300"/>
              </a:lvl1pPr>
            </a:lstStyle>
            <a:p>
              <a:pPr lvl="0">
                <a:defRPr/>
              </a:pPr>
              <a:r>
                <a:rPr lang="en-US" dirty="0">
                  <a:solidFill>
                    <a:prstClr val="black"/>
                  </a:solidFill>
                  <a:latin typeface="+mj-lt"/>
                </a:rPr>
                <a:t>Trends &amp; Opportunities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E5F791B-61D5-444B-B4A5-0B4B96392775}"/>
                </a:ext>
              </a:extLst>
            </p:cNvPr>
            <p:cNvCxnSpPr/>
            <p:nvPr/>
          </p:nvCxnSpPr>
          <p:spPr>
            <a:xfrm>
              <a:off x="8210778" y="2157675"/>
              <a:ext cx="278573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C8FC562-073E-4685-9529-8709197DF90C}"/>
                </a:ext>
              </a:extLst>
            </p:cNvPr>
            <p:cNvSpPr txBox="1"/>
            <p:nvPr/>
          </p:nvSpPr>
          <p:spPr>
            <a:xfrm>
              <a:off x="8210778" y="2288034"/>
              <a:ext cx="2785730" cy="2785378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en-US"/>
              </a:defPPr>
              <a:lvl1pPr marR="0" lvl="0" indent="0" fontAlgn="b">
                <a:lnSpc>
                  <a:spcPct val="120000"/>
                </a:lnSpc>
                <a:spcBef>
                  <a:spcPts val="600"/>
                </a:spcBef>
                <a:spcAft>
                  <a:spcPts val="0"/>
                </a:spcAft>
                <a:buClrTx/>
                <a:buSzPct val="100000"/>
                <a:buFontTx/>
                <a:buNone/>
                <a:tabLst/>
                <a:defRPr sz="1100" b="1">
                  <a:solidFill>
                    <a:prstClr val="black"/>
                  </a:solidFill>
                  <a:cs typeface="Calibri"/>
                </a:defRPr>
              </a:lvl1pPr>
            </a:lstStyle>
            <a:p>
              <a:pPr lvl="0" fontAlgn="auto">
                <a:lnSpc>
                  <a:spcPct val="100000"/>
                </a:lnSpc>
                <a:buSzTx/>
              </a:pPr>
              <a:r>
                <a:rPr lang="en-US" sz="1200" dirty="0">
                  <a:cs typeface="+mn-cs"/>
                </a:rPr>
                <a:t>Trends</a:t>
              </a:r>
            </a:p>
            <a:p>
              <a:pPr marL="285750" indent="-285750" fontAlgn="auto">
                <a:lnSpc>
                  <a:spcPct val="100000"/>
                </a:lnSpc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</a:rPr>
                <a:t>Significant on-trade volume decline due to COVID-19 in 2020</a:t>
              </a:r>
            </a:p>
            <a:p>
              <a:pPr marL="285750" indent="-285750" fontAlgn="auto">
                <a:lnSpc>
                  <a:spcPct val="100000"/>
                </a:lnSpc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</a:rPr>
                <a:t>Shift in consumer preferences from soda to healthier alternatives of caffeinated beverages like tea and coffee</a:t>
              </a:r>
            </a:p>
            <a:p>
              <a:pPr lvl="0" fontAlgn="auto">
                <a:lnSpc>
                  <a:spcPct val="100000"/>
                </a:lnSpc>
                <a:buSzTx/>
              </a:pPr>
              <a:r>
                <a:rPr lang="en-US" sz="1200" dirty="0">
                  <a:cs typeface="+mn-cs"/>
                </a:rPr>
                <a:t>Opportunities</a:t>
              </a:r>
            </a:p>
            <a:p>
              <a:pPr marL="285750" lvl="0" indent="-285750" fontAlgn="auto">
                <a:lnSpc>
                  <a:spcPct val="100000"/>
                </a:lnSpc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</a:rPr>
                <a:t>Expand product portfolio to different types of organic tea, blended leaves products, green tea, and fruit tea</a:t>
              </a:r>
            </a:p>
            <a:p>
              <a:pPr marL="285750" lvl="0" indent="-285750" fontAlgn="auto">
                <a:lnSpc>
                  <a:spcPct val="100000"/>
                </a:lnSpc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</a:rPr>
                <a:t>Rise in awareness of health benefits of tea</a:t>
              </a:r>
            </a:p>
          </p:txBody>
        </p:sp>
      </p:grpSp>
      <p:graphicFrame>
        <p:nvGraphicFramePr>
          <p:cNvPr id="32" name="Chart 31">
            <a:extLst>
              <a:ext uri="{FF2B5EF4-FFF2-40B4-BE49-F238E27FC236}">
                <a16:creationId xmlns:a16="http://schemas.microsoft.com/office/drawing/2014/main" id="{28EA03A6-C443-4728-B722-8C53770141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53629032"/>
              </p:ext>
            </p:extLst>
          </p:nvPr>
        </p:nvGraphicFramePr>
        <p:xfrm>
          <a:off x="319665" y="4060276"/>
          <a:ext cx="3894128" cy="28459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B99727B2-C23C-4476-9FE1-18B13212E8AD}"/>
              </a:ext>
            </a:extLst>
          </p:cNvPr>
          <p:cNvSpPr txBox="1"/>
          <p:nvPr/>
        </p:nvSpPr>
        <p:spPr>
          <a:xfrm>
            <a:off x="8145033" y="6322044"/>
            <a:ext cx="320876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Source: Allied Market Research. Global Tea Market</a:t>
            </a:r>
          </a:p>
          <a:p>
            <a:r>
              <a:rPr lang="en-US" sz="900" dirty="0"/>
              <a:t>Opportunity Analysis and Industry Forecast, 2019-2026; </a:t>
            </a:r>
            <a:r>
              <a:rPr lang="en-US" sz="900" dirty="0">
                <a:hlinkClick r:id="rId4"/>
              </a:rPr>
              <a:t>U.S. tea market - statistics &amp; facts</a:t>
            </a:r>
            <a:endParaRPr lang="en-US" sz="900" dirty="0"/>
          </a:p>
        </p:txBody>
      </p:sp>
      <p:graphicFrame>
        <p:nvGraphicFramePr>
          <p:cNvPr id="35" name="Chart 34">
            <a:extLst>
              <a:ext uri="{FF2B5EF4-FFF2-40B4-BE49-F238E27FC236}">
                <a16:creationId xmlns:a16="http://schemas.microsoft.com/office/drawing/2014/main" id="{AC3DF10C-9AAE-4690-A923-DDB88181C1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3021205"/>
              </p:ext>
            </p:extLst>
          </p:nvPr>
        </p:nvGraphicFramePr>
        <p:xfrm>
          <a:off x="4612383" y="4100825"/>
          <a:ext cx="2657227" cy="2355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6" name="TextBox 35">
            <a:extLst>
              <a:ext uri="{FF2B5EF4-FFF2-40B4-BE49-F238E27FC236}">
                <a16:creationId xmlns:a16="http://schemas.microsoft.com/office/drawing/2014/main" id="{E9E2702B-F83E-487F-85AB-8DD4E204AD17}"/>
              </a:ext>
            </a:extLst>
          </p:cNvPr>
          <p:cNvSpPr txBox="1"/>
          <p:nvPr/>
        </p:nvSpPr>
        <p:spPr>
          <a:xfrm rot="16200000">
            <a:off x="-17365" y="5074945"/>
            <a:ext cx="783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Billions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187B192-5AF5-4159-83E1-EFAA00DAAC3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26662" t="17452" r="10893" b="17454"/>
          <a:stretch/>
        </p:blipFill>
        <p:spPr>
          <a:xfrm>
            <a:off x="10939491" y="111688"/>
            <a:ext cx="1070307" cy="1115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4498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 descr="Spices with spoons">
            <a:extLst>
              <a:ext uri="{FF2B5EF4-FFF2-40B4-BE49-F238E27FC236}">
                <a16:creationId xmlns:a16="http://schemas.microsoft.com/office/drawing/2014/main" id="{77620E75-0863-4DEC-BF60-E67730A78F06}"/>
              </a:ext>
            </a:extLst>
          </p:cNvPr>
          <p:cNvSpPr/>
          <p:nvPr/>
        </p:nvSpPr>
        <p:spPr>
          <a:xfrm>
            <a:off x="10996508" y="264843"/>
            <a:ext cx="847102" cy="907621"/>
          </a:xfrm>
          <a:prstGeom prst="rect">
            <a:avLst/>
          </a:prstGeom>
          <a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312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C9105F0-5A8E-4F3B-BBD3-F8D19D040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sz="2925" spc="-61" dirty="0">
                <a:latin typeface="+mj-lt"/>
              </a:rPr>
              <a:t>Spices, Sauces, and Condiments Products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F6268D-66E0-49D7-A567-1B5C6B611F8D}"/>
              </a:ext>
            </a:extLst>
          </p:cNvPr>
          <p:cNvSpPr txBox="1">
            <a:spLocks/>
          </p:cNvSpPr>
          <p:nvPr/>
        </p:nvSpPr>
        <p:spPr>
          <a:xfrm>
            <a:off x="914972" y="466344"/>
            <a:ext cx="3355849" cy="203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731" b="1" kern="0" cap="all" spc="203" baseline="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Nexa Black" charset="0"/>
                <a:cs typeface="Nexa Black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+mj-lt"/>
              </a:rPr>
              <a:t>MARKET overview</a:t>
            </a:r>
          </a:p>
        </p:txBody>
      </p: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2626DEB7-1881-4D69-9FA7-65281B0B6EA4}"/>
              </a:ext>
            </a:extLst>
          </p:cNvPr>
          <p:cNvSpPr txBox="1">
            <a:spLocks/>
          </p:cNvSpPr>
          <p:nvPr/>
        </p:nvSpPr>
        <p:spPr>
          <a:xfrm>
            <a:off x="9781190" y="6511179"/>
            <a:ext cx="23114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2782948-4DBE-204D-AB9E-B65E067054AE}" type="slidenum">
              <a:rPr lang="en-US" sz="1000"/>
              <a:pPr algn="r"/>
              <a:t>11</a:t>
            </a:fld>
            <a:endParaRPr lang="en-US" sz="10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A743B7B-1FEC-4DBC-8E30-D7B107CDC943}"/>
              </a:ext>
            </a:extLst>
          </p:cNvPr>
          <p:cNvGrpSpPr/>
          <p:nvPr/>
        </p:nvGrpSpPr>
        <p:grpSpPr>
          <a:xfrm>
            <a:off x="882778" y="1487475"/>
            <a:ext cx="2785730" cy="2431775"/>
            <a:chOff x="882778" y="1487475"/>
            <a:chExt cx="2785730" cy="2431775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0D1E7D8-6824-4422-AEBD-CF11A03E97FD}"/>
                </a:ext>
              </a:extLst>
            </p:cNvPr>
            <p:cNvSpPr txBox="1"/>
            <p:nvPr/>
          </p:nvSpPr>
          <p:spPr>
            <a:xfrm>
              <a:off x="882778" y="1487475"/>
              <a:ext cx="237744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all" spc="3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Market size &amp; growth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F493AB5-261D-4691-A343-8EF7793880DC}"/>
                </a:ext>
              </a:extLst>
            </p:cNvPr>
            <p:cNvCxnSpPr/>
            <p:nvPr/>
          </p:nvCxnSpPr>
          <p:spPr>
            <a:xfrm>
              <a:off x="882778" y="2157675"/>
              <a:ext cx="278573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DB9A3AD-0B5A-45F1-9704-13B1994F837C}"/>
                </a:ext>
              </a:extLst>
            </p:cNvPr>
            <p:cNvSpPr txBox="1"/>
            <p:nvPr/>
          </p:nvSpPr>
          <p:spPr>
            <a:xfrm>
              <a:off x="882778" y="2288034"/>
              <a:ext cx="2785730" cy="1631216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/>
            <a:p>
              <a:pPr marL="285750" lvl="0" indent="-285750" fontAlgn="auto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SzTx/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+mj-lt"/>
                </a:rPr>
                <a:t>$27.5B (2020) to $33B (2024) at 4.5% CAGR</a:t>
              </a:r>
            </a:p>
            <a:p>
              <a:pPr marL="285750" lvl="0" indent="-285750" fontAlgn="auto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SzTx/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+mj-lt"/>
                </a:rPr>
                <a:t>Herbs and Spices have the highest CAGR of 6.74%</a:t>
              </a:r>
            </a:p>
            <a:p>
              <a:pPr marL="285750" lvl="0" indent="-285750" fontAlgn="auto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SzTx/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+mj-lt"/>
                </a:rPr>
                <a:t>Other includes stock cubes, gravy granules and liquid stocks, fonds, sweet pickles, pastes and purees, chutneys, and relishes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E565348-7B86-490C-8C24-2BC0563AD0F5}"/>
              </a:ext>
            </a:extLst>
          </p:cNvPr>
          <p:cNvGrpSpPr/>
          <p:nvPr/>
        </p:nvGrpSpPr>
        <p:grpSpPr>
          <a:xfrm>
            <a:off x="4548131" y="1487475"/>
            <a:ext cx="2959663" cy="2202011"/>
            <a:chOff x="4548131" y="1487475"/>
            <a:chExt cx="2959663" cy="220201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9C6C13F-17D6-45AD-A38B-4CF2A0E6CD7D}"/>
                </a:ext>
              </a:extLst>
            </p:cNvPr>
            <p:cNvSpPr txBox="1"/>
            <p:nvPr/>
          </p:nvSpPr>
          <p:spPr>
            <a:xfrm>
              <a:off x="4548132" y="1487475"/>
              <a:ext cx="2959662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lvl="0">
                <a:defRPr/>
              </a:pPr>
              <a:r>
                <a:rPr lang="en-US" b="1" cap="all" spc="300" dirty="0">
                  <a:solidFill>
                    <a:prstClr val="black"/>
                  </a:solidFill>
                  <a:latin typeface="+mj-lt"/>
                </a:rPr>
                <a:t>Segments &amp; Competition   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D818AD9-46A0-4068-B1AB-2657E6F7C2C3}"/>
                </a:ext>
              </a:extLst>
            </p:cNvPr>
            <p:cNvCxnSpPr/>
            <p:nvPr/>
          </p:nvCxnSpPr>
          <p:spPr>
            <a:xfrm>
              <a:off x="4548132" y="2157675"/>
              <a:ext cx="278573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D520FB0-AA3B-4063-AA28-ACBB5F4F9DF8}"/>
                </a:ext>
              </a:extLst>
            </p:cNvPr>
            <p:cNvSpPr txBox="1"/>
            <p:nvPr/>
          </p:nvSpPr>
          <p:spPr>
            <a:xfrm>
              <a:off x="4548131" y="2288034"/>
              <a:ext cx="2860587" cy="1401452"/>
            </a:xfrm>
            <a:prstGeom prst="rect">
              <a:avLst/>
            </a:prstGeom>
            <a:noFill/>
          </p:spPr>
          <p:txBody>
            <a:bodyPr vert="horz" wrap="square" lIns="0" tIns="0" rIns="0" bIns="0" numCol="1" rtlCol="0">
              <a:noAutofit/>
            </a:bodyPr>
            <a:lstStyle>
              <a:defPPr>
                <a:defRPr lang="en-US"/>
              </a:defPPr>
              <a:lvl1pPr marR="0" lvl="0" indent="0" fontAlgn="b">
                <a:lnSpc>
                  <a:spcPct val="120000"/>
                </a:lnSpc>
                <a:spcBef>
                  <a:spcPts val="600"/>
                </a:spcBef>
                <a:spcAft>
                  <a:spcPts val="0"/>
                </a:spcAft>
                <a:buClrTx/>
                <a:buSzPct val="100000"/>
                <a:buFontTx/>
                <a:buNone/>
                <a:tabLst/>
                <a:defRPr sz="1100" b="1">
                  <a:solidFill>
                    <a:prstClr val="black"/>
                  </a:solidFill>
                  <a:cs typeface="Calibri"/>
                </a:defRPr>
              </a:lvl1pPr>
            </a:lstStyle>
            <a:p>
              <a:pPr marL="285750" indent="-285750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</a:rPr>
                <a:t>Market is highly fragmented with top  companies controlling 34% market share (Kraft Heinz, McCormick, Campbells, Unilever, and PepsiCo)</a:t>
              </a:r>
              <a:endParaRPr lang="en-US" sz="1200" b="0" dirty="0">
                <a:latin typeface="+mj-lt"/>
              </a:endParaRPr>
            </a:p>
            <a:p>
              <a:pPr marL="285750" indent="-285750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</a:rPr>
                <a:t>$1.2B (2018) imports from 8 countries: Canada, Mexico, Italy, Thailand, China, Japan, Hong Kong, China</a:t>
              </a:r>
              <a:endParaRPr lang="en-US" sz="1200" b="0" dirty="0">
                <a:solidFill>
                  <a:prstClr val="black"/>
                </a:solidFill>
                <a:latin typeface="+mj-lt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BE73795-55BA-4E5D-BBEA-E0978B0BB7A8}"/>
              </a:ext>
            </a:extLst>
          </p:cNvPr>
          <p:cNvGrpSpPr/>
          <p:nvPr/>
        </p:nvGrpSpPr>
        <p:grpSpPr>
          <a:xfrm>
            <a:off x="8210778" y="1487475"/>
            <a:ext cx="2785730" cy="3955269"/>
            <a:chOff x="8210778" y="1487475"/>
            <a:chExt cx="2785730" cy="395526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BEB111B-61E7-4A47-AAF3-6CACEF6E24B2}"/>
                </a:ext>
              </a:extLst>
            </p:cNvPr>
            <p:cNvSpPr txBox="1"/>
            <p:nvPr/>
          </p:nvSpPr>
          <p:spPr>
            <a:xfrm>
              <a:off x="8210778" y="1487475"/>
              <a:ext cx="278573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>
              <a:defPPr>
                <a:defRPr lang="en-US"/>
              </a:defPPr>
              <a:lvl1pPr marR="0" lvl="0" indent="0"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1" cap="all" spc="300"/>
              </a:lvl1pPr>
            </a:lstStyle>
            <a:p>
              <a:pPr lvl="0">
                <a:defRPr/>
              </a:pPr>
              <a:r>
                <a:rPr lang="en-US" dirty="0">
                  <a:solidFill>
                    <a:prstClr val="black"/>
                  </a:solidFill>
                  <a:latin typeface="+mj-lt"/>
                </a:rPr>
                <a:t>Trends &amp; Opportunities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E5F791B-61D5-444B-B4A5-0B4B96392775}"/>
                </a:ext>
              </a:extLst>
            </p:cNvPr>
            <p:cNvCxnSpPr/>
            <p:nvPr/>
          </p:nvCxnSpPr>
          <p:spPr>
            <a:xfrm>
              <a:off x="8210778" y="2157675"/>
              <a:ext cx="278573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C8FC562-073E-4685-9529-8709197DF90C}"/>
                </a:ext>
              </a:extLst>
            </p:cNvPr>
            <p:cNvSpPr txBox="1"/>
            <p:nvPr/>
          </p:nvSpPr>
          <p:spPr>
            <a:xfrm>
              <a:off x="8210778" y="2288034"/>
              <a:ext cx="2785730" cy="3154710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en-US"/>
              </a:defPPr>
              <a:lvl1pPr marR="0" lvl="0" indent="0" fontAlgn="b">
                <a:lnSpc>
                  <a:spcPct val="120000"/>
                </a:lnSpc>
                <a:spcBef>
                  <a:spcPts val="600"/>
                </a:spcBef>
                <a:spcAft>
                  <a:spcPts val="0"/>
                </a:spcAft>
                <a:buClrTx/>
                <a:buSzPct val="100000"/>
                <a:buFontTx/>
                <a:buNone/>
                <a:tabLst/>
                <a:defRPr sz="1100" b="1">
                  <a:solidFill>
                    <a:prstClr val="black"/>
                  </a:solidFill>
                  <a:cs typeface="Calibri"/>
                </a:defRPr>
              </a:lvl1pPr>
            </a:lstStyle>
            <a:p>
              <a:pPr lvl="0" fontAlgn="auto">
                <a:lnSpc>
                  <a:spcPct val="100000"/>
                </a:lnSpc>
                <a:buSzTx/>
              </a:pPr>
              <a:r>
                <a:rPr lang="en-US" sz="1200" dirty="0">
                  <a:cs typeface="+mn-cs"/>
                </a:rPr>
                <a:t>Trends</a:t>
              </a:r>
            </a:p>
            <a:p>
              <a:pPr marL="285750" indent="-285750" fontAlgn="auto">
                <a:lnSpc>
                  <a:spcPct val="100000"/>
                </a:lnSpc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</a:rPr>
                <a:t>Gaining popularity of ethnic sauces, condiments, and dressing</a:t>
              </a:r>
            </a:p>
            <a:p>
              <a:pPr marL="285750" indent="-285750" fontAlgn="auto">
                <a:lnSpc>
                  <a:spcPct val="100000"/>
                </a:lnSpc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</a:rPr>
                <a:t>Rise in sauces and condiments made from natural ingredients that are free from additives</a:t>
              </a:r>
            </a:p>
            <a:p>
              <a:pPr marL="285750" indent="-285750" fontAlgn="auto">
                <a:lnSpc>
                  <a:spcPct val="100000"/>
                </a:lnSpc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</a:rPr>
                <a:t>Manufacturers are continually investing in R&amp;D of new flavors and combinations</a:t>
              </a:r>
            </a:p>
            <a:p>
              <a:pPr lvl="0" fontAlgn="auto">
                <a:lnSpc>
                  <a:spcPct val="100000"/>
                </a:lnSpc>
                <a:buSzTx/>
              </a:pPr>
              <a:r>
                <a:rPr lang="en-US" sz="1200" dirty="0">
                  <a:cs typeface="+mn-cs"/>
                </a:rPr>
                <a:t>Opportunities</a:t>
              </a:r>
            </a:p>
            <a:p>
              <a:pPr marL="285750" lvl="0" indent="-285750" fontAlgn="auto">
                <a:lnSpc>
                  <a:spcPct val="100000"/>
                </a:lnSpc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</a:rPr>
                <a:t>Incorporation of specialty and gourmet ingredients enable new entrants but established players have strong holds on distribution networks</a:t>
              </a:r>
            </a:p>
          </p:txBody>
        </p:sp>
      </p:grpSp>
      <p:graphicFrame>
        <p:nvGraphicFramePr>
          <p:cNvPr id="32" name="Chart 31">
            <a:extLst>
              <a:ext uri="{FF2B5EF4-FFF2-40B4-BE49-F238E27FC236}">
                <a16:creationId xmlns:a16="http://schemas.microsoft.com/office/drawing/2014/main" id="{28EA03A6-C443-4728-B722-8C53770141E2}"/>
              </a:ext>
            </a:extLst>
          </p:cNvPr>
          <p:cNvGraphicFramePr/>
          <p:nvPr/>
        </p:nvGraphicFramePr>
        <p:xfrm>
          <a:off x="319665" y="4060276"/>
          <a:ext cx="3894128" cy="28459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B99727B2-C23C-4476-9FE1-18B13212E8AD}"/>
              </a:ext>
            </a:extLst>
          </p:cNvPr>
          <p:cNvSpPr txBox="1"/>
          <p:nvPr/>
        </p:nvSpPr>
        <p:spPr>
          <a:xfrm>
            <a:off x="8145033" y="6322044"/>
            <a:ext cx="3375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Source: Mordor Intelligence. US Spices, Sauces, and Condiments Market (2019-2024)</a:t>
            </a:r>
          </a:p>
        </p:txBody>
      </p:sp>
      <p:graphicFrame>
        <p:nvGraphicFramePr>
          <p:cNvPr id="35" name="Chart 34">
            <a:extLst>
              <a:ext uri="{FF2B5EF4-FFF2-40B4-BE49-F238E27FC236}">
                <a16:creationId xmlns:a16="http://schemas.microsoft.com/office/drawing/2014/main" id="{AC3DF10C-9AAE-4690-A923-DDB88181C144}"/>
              </a:ext>
            </a:extLst>
          </p:cNvPr>
          <p:cNvGraphicFramePr/>
          <p:nvPr/>
        </p:nvGraphicFramePr>
        <p:xfrm>
          <a:off x="4612383" y="4100825"/>
          <a:ext cx="2657227" cy="2355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6" name="TextBox 35">
            <a:extLst>
              <a:ext uri="{FF2B5EF4-FFF2-40B4-BE49-F238E27FC236}">
                <a16:creationId xmlns:a16="http://schemas.microsoft.com/office/drawing/2014/main" id="{E9E2702B-F83E-487F-85AB-8DD4E204AD17}"/>
              </a:ext>
            </a:extLst>
          </p:cNvPr>
          <p:cNvSpPr txBox="1"/>
          <p:nvPr/>
        </p:nvSpPr>
        <p:spPr>
          <a:xfrm rot="16200000">
            <a:off x="-17365" y="5074945"/>
            <a:ext cx="783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Billions</a:t>
            </a:r>
          </a:p>
        </p:txBody>
      </p:sp>
    </p:spTree>
    <p:extLst>
      <p:ext uri="{BB962C8B-B14F-4D97-AF65-F5344CB8AC3E}">
        <p14:creationId xmlns:p14="http://schemas.microsoft.com/office/powerpoint/2010/main" val="1505317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C9105F0-5A8E-4F3B-BBD3-F8D19D040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sz="2925" spc="-61" dirty="0">
                <a:latin typeface="+mj-lt"/>
              </a:rPr>
              <a:t>Jam, Jelly, and Preserve Products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F6268D-66E0-49D7-A567-1B5C6B611F8D}"/>
              </a:ext>
            </a:extLst>
          </p:cNvPr>
          <p:cNvSpPr txBox="1">
            <a:spLocks/>
          </p:cNvSpPr>
          <p:nvPr/>
        </p:nvSpPr>
        <p:spPr>
          <a:xfrm>
            <a:off x="914972" y="466344"/>
            <a:ext cx="3355849" cy="203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731" b="1" kern="0" cap="all" spc="203" baseline="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Nexa Black" charset="0"/>
                <a:cs typeface="Nexa Black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+mj-lt"/>
              </a:rPr>
              <a:t>MARKET overview</a:t>
            </a:r>
          </a:p>
        </p:txBody>
      </p: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2626DEB7-1881-4D69-9FA7-65281B0B6EA4}"/>
              </a:ext>
            </a:extLst>
          </p:cNvPr>
          <p:cNvSpPr txBox="1">
            <a:spLocks/>
          </p:cNvSpPr>
          <p:nvPr/>
        </p:nvSpPr>
        <p:spPr>
          <a:xfrm>
            <a:off x="9781190" y="6511179"/>
            <a:ext cx="23114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2782948-4DBE-204D-AB9E-B65E067054AE}" type="slidenum">
              <a:rPr lang="en-US" sz="1000"/>
              <a:pPr algn="r"/>
              <a:t>12</a:t>
            </a:fld>
            <a:endParaRPr lang="en-US" sz="10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2DAEA47-DD5D-4A8C-944A-FDD6D2B2D14C}"/>
              </a:ext>
            </a:extLst>
          </p:cNvPr>
          <p:cNvGrpSpPr/>
          <p:nvPr/>
        </p:nvGrpSpPr>
        <p:grpSpPr>
          <a:xfrm>
            <a:off x="882778" y="1487475"/>
            <a:ext cx="2785730" cy="1877777"/>
            <a:chOff x="882778" y="1487475"/>
            <a:chExt cx="2785730" cy="187777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C33FC34-4D8B-45F0-9FFC-A1C972458389}"/>
                </a:ext>
              </a:extLst>
            </p:cNvPr>
            <p:cNvSpPr txBox="1"/>
            <p:nvPr/>
          </p:nvSpPr>
          <p:spPr>
            <a:xfrm>
              <a:off x="882778" y="1487475"/>
              <a:ext cx="237744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all" spc="3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Market size &amp; growth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0110088-DC7E-4DB4-B8D8-888FF7A3E226}"/>
                </a:ext>
              </a:extLst>
            </p:cNvPr>
            <p:cNvCxnSpPr/>
            <p:nvPr/>
          </p:nvCxnSpPr>
          <p:spPr>
            <a:xfrm>
              <a:off x="882778" y="2157675"/>
              <a:ext cx="278573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458EF17-8601-41CC-852D-8E7CFC1F9D97}"/>
                </a:ext>
              </a:extLst>
            </p:cNvPr>
            <p:cNvSpPr txBox="1"/>
            <p:nvPr/>
          </p:nvSpPr>
          <p:spPr>
            <a:xfrm>
              <a:off x="882778" y="2288034"/>
              <a:ext cx="2785730" cy="1077218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/>
            <a:p>
              <a:pPr marL="285750" lvl="0" indent="-285750" fontAlgn="auto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SzTx/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+mj-lt"/>
                </a:rPr>
                <a:t>$885m (2017) to $813m (2022) at -1.7% CAGR</a:t>
              </a:r>
            </a:p>
            <a:p>
              <a:pPr marL="285750" lvl="0" indent="-285750" fontAlgn="auto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SzTx/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+mj-lt"/>
                </a:rPr>
                <a:t>$11.4m import market (2018)</a:t>
              </a:r>
            </a:p>
            <a:p>
              <a:pPr marL="285750" lvl="0" indent="-285750" fontAlgn="auto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SzTx/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+mj-lt"/>
                </a:rPr>
                <a:t>54% market share for jam, with grape and berry flavors dominant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3161A04-4495-4324-9235-2DA428AD14E6}"/>
              </a:ext>
            </a:extLst>
          </p:cNvPr>
          <p:cNvGrpSpPr/>
          <p:nvPr/>
        </p:nvGrpSpPr>
        <p:grpSpPr>
          <a:xfrm>
            <a:off x="4548131" y="1487475"/>
            <a:ext cx="2959663" cy="2202011"/>
            <a:chOff x="4548131" y="1487475"/>
            <a:chExt cx="2959663" cy="220201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0303C31-CE20-4CF9-977C-F8BF07CAA4A2}"/>
                </a:ext>
              </a:extLst>
            </p:cNvPr>
            <p:cNvSpPr txBox="1"/>
            <p:nvPr/>
          </p:nvSpPr>
          <p:spPr>
            <a:xfrm>
              <a:off x="4548132" y="1487475"/>
              <a:ext cx="2959662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lvl="0">
                <a:defRPr/>
              </a:pPr>
              <a:r>
                <a:rPr lang="en-US" b="1" cap="all" spc="300" dirty="0">
                  <a:solidFill>
                    <a:prstClr val="black"/>
                  </a:solidFill>
                  <a:latin typeface="+mj-lt"/>
                </a:rPr>
                <a:t>Segments &amp; Competition   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966E18A-3AF1-4B73-9043-89CB77C94985}"/>
                </a:ext>
              </a:extLst>
            </p:cNvPr>
            <p:cNvCxnSpPr/>
            <p:nvPr/>
          </p:nvCxnSpPr>
          <p:spPr>
            <a:xfrm>
              <a:off x="4548132" y="2157675"/>
              <a:ext cx="278573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B1EEFD1-B708-421C-94D1-CBD620F45805}"/>
                </a:ext>
              </a:extLst>
            </p:cNvPr>
            <p:cNvSpPr txBox="1"/>
            <p:nvPr/>
          </p:nvSpPr>
          <p:spPr>
            <a:xfrm>
              <a:off x="4548131" y="2288034"/>
              <a:ext cx="2860587" cy="1401452"/>
            </a:xfrm>
            <a:prstGeom prst="rect">
              <a:avLst/>
            </a:prstGeom>
            <a:noFill/>
          </p:spPr>
          <p:txBody>
            <a:bodyPr vert="horz" wrap="square" lIns="0" tIns="0" rIns="0" bIns="0" numCol="1" rtlCol="0">
              <a:noAutofit/>
            </a:bodyPr>
            <a:lstStyle>
              <a:defPPr>
                <a:defRPr lang="en-US"/>
              </a:defPPr>
              <a:lvl1pPr marR="0" lvl="0" indent="0" fontAlgn="b">
                <a:lnSpc>
                  <a:spcPct val="120000"/>
                </a:lnSpc>
                <a:spcBef>
                  <a:spcPts val="600"/>
                </a:spcBef>
                <a:spcAft>
                  <a:spcPts val="0"/>
                </a:spcAft>
                <a:buClrTx/>
                <a:buSzPct val="100000"/>
                <a:buFontTx/>
                <a:buNone/>
                <a:tabLst/>
                <a:defRPr sz="1100" b="1">
                  <a:solidFill>
                    <a:prstClr val="black"/>
                  </a:solidFill>
                  <a:cs typeface="Calibri"/>
                </a:defRPr>
              </a:lvl1pPr>
            </a:lstStyle>
            <a:p>
              <a:pPr marL="285750" indent="-285750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00" b="0" dirty="0">
                  <a:latin typeface="+mj-lt"/>
                  <a:cs typeface="+mn-cs"/>
                </a:rPr>
                <a:t>Mature market with </a:t>
              </a:r>
              <a:r>
                <a:rPr lang="en-US" sz="1200" b="0" dirty="0">
                  <a:cs typeface="+mn-cs"/>
                </a:rPr>
                <a:t>38% of market share held by JM Smucker’s and National Grape Cooperative (Welch’s) brands</a:t>
              </a:r>
            </a:p>
            <a:p>
              <a:pPr marL="285750" indent="-285750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</a:rPr>
                <a:t>Top US import partners: Chile, Spain, Colombia, Costa Rica, and Canada</a:t>
              </a:r>
              <a:endParaRPr lang="en-US" sz="1200" b="0" dirty="0">
                <a:solidFill>
                  <a:prstClr val="black"/>
                </a:solidFill>
                <a:latin typeface="+mj-lt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2AF3782-A6BC-4BF6-BE1C-DC863EFF918B}"/>
              </a:ext>
            </a:extLst>
          </p:cNvPr>
          <p:cNvGrpSpPr/>
          <p:nvPr/>
        </p:nvGrpSpPr>
        <p:grpSpPr>
          <a:xfrm>
            <a:off x="8210778" y="1487475"/>
            <a:ext cx="2785730" cy="4216879"/>
            <a:chOff x="8210778" y="1487475"/>
            <a:chExt cx="2785730" cy="421687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53B2E4A-2599-4E91-94E9-9831DB8A2630}"/>
                </a:ext>
              </a:extLst>
            </p:cNvPr>
            <p:cNvSpPr txBox="1"/>
            <p:nvPr/>
          </p:nvSpPr>
          <p:spPr>
            <a:xfrm>
              <a:off x="8210778" y="1487475"/>
              <a:ext cx="278573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>
              <a:defPPr>
                <a:defRPr lang="en-US"/>
              </a:defPPr>
              <a:lvl1pPr marR="0" lvl="0" indent="0"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1" cap="all" spc="300"/>
              </a:lvl1pPr>
            </a:lstStyle>
            <a:p>
              <a:pPr lvl="0">
                <a:defRPr/>
              </a:pPr>
              <a:r>
                <a:rPr lang="en-US" dirty="0">
                  <a:solidFill>
                    <a:prstClr val="black"/>
                  </a:solidFill>
                  <a:latin typeface="+mj-lt"/>
                </a:rPr>
                <a:t>Trends &amp; Opportunities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D23CF3B8-9C3A-48C0-879D-32EB91C1336F}"/>
                </a:ext>
              </a:extLst>
            </p:cNvPr>
            <p:cNvCxnSpPr/>
            <p:nvPr/>
          </p:nvCxnSpPr>
          <p:spPr>
            <a:xfrm>
              <a:off x="8210778" y="2157675"/>
              <a:ext cx="278573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3E83A34-4A87-4335-8244-71089B034D8A}"/>
                </a:ext>
              </a:extLst>
            </p:cNvPr>
            <p:cNvSpPr txBox="1"/>
            <p:nvPr/>
          </p:nvSpPr>
          <p:spPr>
            <a:xfrm>
              <a:off x="8210778" y="2288034"/>
              <a:ext cx="2785730" cy="3416320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en-US"/>
              </a:defPPr>
              <a:lvl1pPr marR="0" lvl="0" indent="0" fontAlgn="b">
                <a:lnSpc>
                  <a:spcPct val="120000"/>
                </a:lnSpc>
                <a:spcBef>
                  <a:spcPts val="600"/>
                </a:spcBef>
                <a:spcAft>
                  <a:spcPts val="0"/>
                </a:spcAft>
                <a:buClrTx/>
                <a:buSzPct val="100000"/>
                <a:buFontTx/>
                <a:buNone/>
                <a:tabLst/>
                <a:defRPr sz="1100" b="1">
                  <a:solidFill>
                    <a:prstClr val="black"/>
                  </a:solidFill>
                  <a:cs typeface="Calibri"/>
                </a:defRPr>
              </a:lvl1pPr>
            </a:lstStyle>
            <a:p>
              <a:pPr lvl="0" fontAlgn="auto">
                <a:lnSpc>
                  <a:spcPct val="100000"/>
                </a:lnSpc>
                <a:buSzTx/>
              </a:pPr>
              <a:r>
                <a:rPr lang="en-US" sz="1200" dirty="0">
                  <a:cs typeface="+mn-cs"/>
                </a:rPr>
                <a:t>Trends</a:t>
              </a:r>
            </a:p>
            <a:p>
              <a:pPr marL="285750" lvl="0" indent="-285750" fontAlgn="auto">
                <a:lnSpc>
                  <a:spcPct val="100000"/>
                </a:lnSpc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</a:rPr>
                <a:t>Green label, ethical claims, fair trades, convenience and health credentials</a:t>
              </a:r>
            </a:p>
            <a:p>
              <a:pPr marL="285750" lvl="0" indent="-285750" fontAlgn="auto">
                <a:lnSpc>
                  <a:spcPct val="100000"/>
                </a:lnSpc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</a:rPr>
                <a:t>High growth in high fruit content, vegetarian spreads, and antibacterial honey</a:t>
              </a:r>
            </a:p>
            <a:p>
              <a:pPr marL="285750" lvl="0" indent="-285750" fontAlgn="auto">
                <a:lnSpc>
                  <a:spcPct val="100000"/>
                </a:lnSpc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</a:rPr>
                <a:t>Natural/organic jam, jelly, and preserves are becoming increasingly prominent products</a:t>
              </a:r>
            </a:p>
            <a:p>
              <a:pPr lvl="0" fontAlgn="auto">
                <a:lnSpc>
                  <a:spcPct val="100000"/>
                </a:lnSpc>
                <a:buSzTx/>
              </a:pPr>
              <a:r>
                <a:rPr lang="en-US" sz="1200" dirty="0">
                  <a:cs typeface="+mn-cs"/>
                </a:rPr>
                <a:t>Opportunities</a:t>
              </a:r>
            </a:p>
            <a:p>
              <a:pPr marL="285750" lvl="0" indent="-285750" fontAlgn="auto">
                <a:lnSpc>
                  <a:spcPct val="100000"/>
                </a:lnSpc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</a:rPr>
                <a:t>Upward demand for gourmet varieties</a:t>
              </a:r>
            </a:p>
            <a:p>
              <a:pPr marL="285750" lvl="0" indent="-285750" fontAlgn="auto">
                <a:lnSpc>
                  <a:spcPct val="100000"/>
                </a:lnSpc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</a:rPr>
                <a:t>Shift to increasingly exotic and savory flavor profiles like tropical fruits and nut purees</a:t>
              </a:r>
            </a:p>
          </p:txBody>
        </p:sp>
      </p:grpSp>
      <p:graphicFrame>
        <p:nvGraphicFramePr>
          <p:cNvPr id="32" name="Chart 31">
            <a:extLst>
              <a:ext uri="{FF2B5EF4-FFF2-40B4-BE49-F238E27FC236}">
                <a16:creationId xmlns:a16="http://schemas.microsoft.com/office/drawing/2014/main" id="{BD9D6D24-D1D0-4A38-AA61-906EBA8F36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902301"/>
              </p:ext>
            </p:extLst>
          </p:nvPr>
        </p:nvGraphicFramePr>
        <p:xfrm>
          <a:off x="319665" y="4060276"/>
          <a:ext cx="3894128" cy="28459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572E5005-03D2-4310-B5C6-D5F68D5030B4}"/>
              </a:ext>
            </a:extLst>
          </p:cNvPr>
          <p:cNvSpPr txBox="1"/>
          <p:nvPr/>
        </p:nvSpPr>
        <p:spPr>
          <a:xfrm>
            <a:off x="8145033" y="6322044"/>
            <a:ext cx="3375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Source: Mordor Intelligence. United States Jam Jelly, Preserve and Packaging Market (2017 – 2022)</a:t>
            </a:r>
          </a:p>
        </p:txBody>
      </p:sp>
      <p:graphicFrame>
        <p:nvGraphicFramePr>
          <p:cNvPr id="35" name="Chart 34">
            <a:extLst>
              <a:ext uri="{FF2B5EF4-FFF2-40B4-BE49-F238E27FC236}">
                <a16:creationId xmlns:a16="http://schemas.microsoft.com/office/drawing/2014/main" id="{FEBF3C0A-42E5-4598-8135-D7EEF6C53B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7059747"/>
              </p:ext>
            </p:extLst>
          </p:nvPr>
        </p:nvGraphicFramePr>
        <p:xfrm>
          <a:off x="4612383" y="4100825"/>
          <a:ext cx="2657227" cy="2355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8ECE189E-B628-417D-9AE9-BC06B203A7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10616" y="299101"/>
            <a:ext cx="1286367" cy="1012024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6EAAB94A-06E1-4B0A-87CB-8FFE28504062}"/>
              </a:ext>
            </a:extLst>
          </p:cNvPr>
          <p:cNvSpPr txBox="1"/>
          <p:nvPr/>
        </p:nvSpPr>
        <p:spPr>
          <a:xfrm rot="16200000">
            <a:off x="-17365" y="5074945"/>
            <a:ext cx="783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Millions</a:t>
            </a:r>
          </a:p>
        </p:txBody>
      </p:sp>
    </p:spTree>
    <p:extLst>
      <p:ext uri="{BB962C8B-B14F-4D97-AF65-F5344CB8AC3E}">
        <p14:creationId xmlns:p14="http://schemas.microsoft.com/office/powerpoint/2010/main" val="40456210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C9105F0-5A8E-4F3B-BBD3-F8D19D040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sz="2925" spc="-61" dirty="0">
                <a:latin typeface="+mj-lt"/>
              </a:rPr>
              <a:t>Coconut Products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F6268D-66E0-49D7-A567-1B5C6B611F8D}"/>
              </a:ext>
            </a:extLst>
          </p:cNvPr>
          <p:cNvSpPr txBox="1">
            <a:spLocks/>
          </p:cNvSpPr>
          <p:nvPr/>
        </p:nvSpPr>
        <p:spPr>
          <a:xfrm>
            <a:off x="914972" y="466344"/>
            <a:ext cx="3355849" cy="203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731" b="1" kern="0" cap="all" spc="203" baseline="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Nexa Black" charset="0"/>
                <a:cs typeface="Nexa Black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+mj-lt"/>
              </a:rPr>
              <a:t>MARKET overview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5494D62-C4EF-46B3-B5A1-1C5F5B3D03DE}"/>
              </a:ext>
            </a:extLst>
          </p:cNvPr>
          <p:cNvGrpSpPr/>
          <p:nvPr/>
        </p:nvGrpSpPr>
        <p:grpSpPr>
          <a:xfrm>
            <a:off x="882778" y="1487475"/>
            <a:ext cx="2785730" cy="2062443"/>
            <a:chOff x="882778" y="1487475"/>
            <a:chExt cx="2785730" cy="206244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A2E427C-81F8-4588-90A0-EF57DD7DF77A}"/>
                </a:ext>
              </a:extLst>
            </p:cNvPr>
            <p:cNvSpPr txBox="1"/>
            <p:nvPr/>
          </p:nvSpPr>
          <p:spPr>
            <a:xfrm>
              <a:off x="882778" y="1487475"/>
              <a:ext cx="237744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all" spc="3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Market size &amp; growth</a:t>
              </a:r>
            </a:p>
          </p:txBody>
        </p: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C33914FE-29FE-48BB-8802-6E01C69ED010}"/>
                </a:ext>
              </a:extLst>
            </p:cNvPr>
            <p:cNvCxnSpPr/>
            <p:nvPr/>
          </p:nvCxnSpPr>
          <p:spPr>
            <a:xfrm>
              <a:off x="882778" y="2157675"/>
              <a:ext cx="278573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6D6D143-AEEC-4E41-AA2C-968B297C1BB3}"/>
                </a:ext>
              </a:extLst>
            </p:cNvPr>
            <p:cNvSpPr txBox="1"/>
            <p:nvPr/>
          </p:nvSpPr>
          <p:spPr>
            <a:xfrm>
              <a:off x="882778" y="2288034"/>
              <a:ext cx="2785730" cy="1261884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/>
            <a:p>
              <a:pPr marL="285750" lvl="0" indent="-285750" fontAlgn="auto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SzTx/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+mj-lt"/>
                </a:rPr>
                <a:t>$1.5B (2020) to $3B (2026) at 12% CAGR</a:t>
              </a:r>
            </a:p>
            <a:p>
              <a:pPr marL="285750" lvl="0" indent="-285750" fontAlgn="auto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SzTx/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+mj-lt"/>
                </a:rPr>
                <a:t>76% market share for coconut oil and water</a:t>
              </a:r>
            </a:p>
            <a:p>
              <a:pPr marL="285750" lvl="0" indent="-285750" fontAlgn="auto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latin typeface="+mj-lt"/>
                  <a:cs typeface="+mn-cs"/>
                </a:rPr>
                <a:t>Coconut water is the fastest growing segment at 22% CAGR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80602BE-47E8-40CF-AF03-183B413EBE92}"/>
              </a:ext>
            </a:extLst>
          </p:cNvPr>
          <p:cNvGrpSpPr/>
          <p:nvPr/>
        </p:nvGrpSpPr>
        <p:grpSpPr>
          <a:xfrm>
            <a:off x="4548131" y="1487475"/>
            <a:ext cx="2959663" cy="2202011"/>
            <a:chOff x="4548131" y="1487475"/>
            <a:chExt cx="2959663" cy="2202011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78BC26A-C903-4E92-A3FF-F0D4306E4360}"/>
                </a:ext>
              </a:extLst>
            </p:cNvPr>
            <p:cNvSpPr txBox="1"/>
            <p:nvPr/>
          </p:nvSpPr>
          <p:spPr>
            <a:xfrm>
              <a:off x="4548132" y="1487475"/>
              <a:ext cx="2959662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lvl="0">
                <a:defRPr/>
              </a:pPr>
              <a:r>
                <a:rPr lang="en-US" b="1" cap="all" spc="300" dirty="0">
                  <a:solidFill>
                    <a:prstClr val="black"/>
                  </a:solidFill>
                  <a:latin typeface="+mj-lt"/>
                </a:rPr>
                <a:t>Segments &amp; Competition   </a:t>
              </a:r>
            </a:p>
          </p:txBody>
        </p: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6B13EC1-A7AB-4A2F-A516-D538684F1577}"/>
                </a:ext>
              </a:extLst>
            </p:cNvPr>
            <p:cNvCxnSpPr/>
            <p:nvPr/>
          </p:nvCxnSpPr>
          <p:spPr>
            <a:xfrm>
              <a:off x="4548132" y="2157675"/>
              <a:ext cx="278573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9FF2CE7-5AF1-40CD-A447-CD69BB2A8C58}"/>
                </a:ext>
              </a:extLst>
            </p:cNvPr>
            <p:cNvSpPr txBox="1"/>
            <p:nvPr/>
          </p:nvSpPr>
          <p:spPr>
            <a:xfrm>
              <a:off x="4548131" y="2288034"/>
              <a:ext cx="2860587" cy="1401452"/>
            </a:xfrm>
            <a:prstGeom prst="rect">
              <a:avLst/>
            </a:prstGeom>
            <a:noFill/>
          </p:spPr>
          <p:txBody>
            <a:bodyPr vert="horz" wrap="square" lIns="0" tIns="0" rIns="0" bIns="0" numCol="1" rtlCol="0">
              <a:noAutofit/>
            </a:bodyPr>
            <a:lstStyle>
              <a:defPPr>
                <a:defRPr lang="en-US"/>
              </a:defPPr>
              <a:lvl1pPr marR="0" lvl="0" indent="0" fontAlgn="b">
                <a:lnSpc>
                  <a:spcPct val="120000"/>
                </a:lnSpc>
                <a:spcBef>
                  <a:spcPts val="600"/>
                </a:spcBef>
                <a:spcAft>
                  <a:spcPts val="0"/>
                </a:spcAft>
                <a:buClrTx/>
                <a:buSzPct val="100000"/>
                <a:buFontTx/>
                <a:buNone/>
                <a:tabLst/>
                <a:defRPr sz="1100" b="1">
                  <a:solidFill>
                    <a:prstClr val="black"/>
                  </a:solidFill>
                  <a:cs typeface="Calibri"/>
                </a:defRPr>
              </a:lvl1pPr>
            </a:lstStyle>
            <a:p>
              <a:pPr marL="285750" indent="-285750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00" b="0" dirty="0">
                  <a:latin typeface="+mj-lt"/>
                </a:rPr>
                <a:t>$847m cosmetics segment with steady growth share</a:t>
              </a:r>
            </a:p>
            <a:p>
              <a:pPr marL="285750" indent="-285750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</a:rPr>
                <a:t>Top buyers include Barry Callebaut, Nestlé, Unilever and Cargill with 28% market share</a:t>
              </a:r>
              <a:endParaRPr lang="en-US" sz="1200" b="0" dirty="0">
                <a:latin typeface="+mj-lt"/>
              </a:endParaRPr>
            </a:p>
            <a:p>
              <a:pPr marL="285750" indent="-285750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</a:rPr>
                <a:t>Top 5 coconut producers: Indonesia, Philippines, India, Sri Lanka, and Brazil</a:t>
              </a:r>
              <a:endParaRPr lang="en-US" sz="1200" b="0" dirty="0">
                <a:solidFill>
                  <a:schemeClr val="tx1"/>
                </a:solidFill>
                <a:latin typeface="+mj-lt"/>
                <a:cs typeface="+mn-cs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621E6DB-1CA1-41A6-94AA-F707399A269B}"/>
              </a:ext>
            </a:extLst>
          </p:cNvPr>
          <p:cNvGrpSpPr/>
          <p:nvPr/>
        </p:nvGrpSpPr>
        <p:grpSpPr>
          <a:xfrm>
            <a:off x="8210778" y="1487475"/>
            <a:ext cx="2785730" cy="4293823"/>
            <a:chOff x="8210778" y="1487475"/>
            <a:chExt cx="2785730" cy="429382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80BEB66D-966E-407A-9CB7-401073FDBD4E}"/>
                </a:ext>
              </a:extLst>
            </p:cNvPr>
            <p:cNvSpPr txBox="1"/>
            <p:nvPr/>
          </p:nvSpPr>
          <p:spPr>
            <a:xfrm>
              <a:off x="8210778" y="1487475"/>
              <a:ext cx="278573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>
              <a:defPPr>
                <a:defRPr lang="en-US"/>
              </a:defPPr>
              <a:lvl1pPr marR="0" lvl="0" indent="0"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1" cap="all" spc="300"/>
              </a:lvl1pPr>
            </a:lstStyle>
            <a:p>
              <a:pPr lvl="0">
                <a:defRPr/>
              </a:pPr>
              <a:r>
                <a:rPr lang="en-US" dirty="0">
                  <a:solidFill>
                    <a:prstClr val="black"/>
                  </a:solidFill>
                  <a:latin typeface="+mj-lt"/>
                </a:rPr>
                <a:t>Trends &amp; Opportunities</a:t>
              </a:r>
            </a:p>
          </p:txBody>
        </p: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62DF8E62-6838-4807-A33B-65EB1831B9A9}"/>
                </a:ext>
              </a:extLst>
            </p:cNvPr>
            <p:cNvCxnSpPr/>
            <p:nvPr/>
          </p:nvCxnSpPr>
          <p:spPr>
            <a:xfrm>
              <a:off x="8210778" y="2157675"/>
              <a:ext cx="278573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D8ECD0B-8D85-4C2B-8C80-E1BA8A2FCEE6}"/>
                </a:ext>
              </a:extLst>
            </p:cNvPr>
            <p:cNvSpPr txBox="1"/>
            <p:nvPr/>
          </p:nvSpPr>
          <p:spPr>
            <a:xfrm>
              <a:off x="8210778" y="2288034"/>
              <a:ext cx="2785730" cy="3493264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en-US"/>
              </a:defPPr>
              <a:lvl1pPr marR="0" lvl="0" indent="0" fontAlgn="b">
                <a:lnSpc>
                  <a:spcPct val="120000"/>
                </a:lnSpc>
                <a:spcBef>
                  <a:spcPts val="600"/>
                </a:spcBef>
                <a:spcAft>
                  <a:spcPts val="0"/>
                </a:spcAft>
                <a:buClrTx/>
                <a:buSzPct val="100000"/>
                <a:buFontTx/>
                <a:buNone/>
                <a:tabLst/>
                <a:defRPr sz="1100" b="1">
                  <a:solidFill>
                    <a:prstClr val="black"/>
                  </a:solidFill>
                  <a:cs typeface="Calibri"/>
                </a:defRPr>
              </a:lvl1pPr>
            </a:lstStyle>
            <a:p>
              <a:pPr lvl="0" fontAlgn="auto">
                <a:lnSpc>
                  <a:spcPct val="100000"/>
                </a:lnSpc>
                <a:buSzTx/>
              </a:pPr>
              <a:r>
                <a:rPr lang="en-US" sz="1200" dirty="0">
                  <a:cs typeface="+mn-cs"/>
                </a:rPr>
                <a:t>Trends</a:t>
              </a:r>
            </a:p>
            <a:p>
              <a:pPr marL="285750" lvl="0" indent="-285750" fontAlgn="auto">
                <a:lnSpc>
                  <a:spcPct val="100000"/>
                </a:lnSpc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</a:rPr>
                <a:t>Increased food &amp; beverage applications</a:t>
              </a:r>
            </a:p>
            <a:p>
              <a:pPr marL="285750" lvl="0" indent="-285750" fontAlgn="auto">
                <a:lnSpc>
                  <a:spcPct val="100000"/>
                </a:lnSpc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</a:rPr>
                <a:t>Rise in coconut water consumption as natural sports drinks</a:t>
              </a:r>
            </a:p>
            <a:p>
              <a:pPr marL="285750" lvl="0" indent="-285750" fontAlgn="auto">
                <a:lnSpc>
                  <a:spcPct val="100000"/>
                </a:lnSpc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</a:rPr>
                <a:t>Surge in coconut oil and milk applications in cosmetics</a:t>
              </a:r>
            </a:p>
            <a:p>
              <a:pPr marL="285750" lvl="0" indent="-285750" fontAlgn="auto">
                <a:lnSpc>
                  <a:spcPct val="100000"/>
                </a:lnSpc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</a:rPr>
                <a:t>Steady supply relative to increasing demand</a:t>
              </a:r>
            </a:p>
            <a:p>
              <a:pPr lvl="0" fontAlgn="auto">
                <a:lnSpc>
                  <a:spcPct val="100000"/>
                </a:lnSpc>
                <a:buSzTx/>
              </a:pPr>
              <a:r>
                <a:rPr lang="en-US" sz="1200" dirty="0">
                  <a:cs typeface="+mn-cs"/>
                </a:rPr>
                <a:t>Opportunities</a:t>
              </a:r>
            </a:p>
            <a:p>
              <a:pPr marL="285750" lvl="0" indent="-285750" fontAlgn="auto">
                <a:lnSpc>
                  <a:spcPct val="100000"/>
                </a:lnSpc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</a:rPr>
                <a:t>Increased number of consumers allergic to dairy products substituting coconut milk</a:t>
              </a:r>
            </a:p>
            <a:p>
              <a:pPr marL="285750" lvl="0" indent="-285750" fontAlgn="auto">
                <a:lnSpc>
                  <a:spcPct val="100000"/>
                </a:lnSpc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</a:rPr>
                <a:t>Innovation in taste and flavor of coconut products and coconut-based food &amp; beverages</a:t>
              </a:r>
            </a:p>
          </p:txBody>
        </p:sp>
      </p:grp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7AFA23C-383D-4B5E-BDB4-A8CC791979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8680574"/>
              </p:ext>
            </p:extLst>
          </p:nvPr>
        </p:nvGraphicFramePr>
        <p:xfrm>
          <a:off x="319665" y="4060276"/>
          <a:ext cx="3894128" cy="28459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9A1108EB-C9A9-40E9-888C-79041BC349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9026075"/>
              </p:ext>
            </p:extLst>
          </p:nvPr>
        </p:nvGraphicFramePr>
        <p:xfrm>
          <a:off x="4612383" y="4100825"/>
          <a:ext cx="2657227" cy="2355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16AB8923-1F67-497A-BC55-779B9845CFD5}"/>
              </a:ext>
            </a:extLst>
          </p:cNvPr>
          <p:cNvSpPr txBox="1"/>
          <p:nvPr/>
        </p:nvSpPr>
        <p:spPr>
          <a:xfrm>
            <a:off x="8145033" y="6322044"/>
            <a:ext cx="3375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Source: Coconut Products Market Global Opportunity</a:t>
            </a:r>
          </a:p>
          <a:p>
            <a:r>
              <a:rPr lang="en-US" sz="900" dirty="0"/>
              <a:t>Analysis and Industry Forecast, 2019-2026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8A57742-FDC6-4EBA-9A8F-F62E6598BDFE}"/>
              </a:ext>
            </a:extLst>
          </p:cNvPr>
          <p:cNvSpPr txBox="1"/>
          <p:nvPr/>
        </p:nvSpPr>
        <p:spPr>
          <a:xfrm rot="16200000">
            <a:off x="-17365" y="5074945"/>
            <a:ext cx="783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Billions</a:t>
            </a:r>
          </a:p>
        </p:txBody>
      </p:sp>
      <p:sp>
        <p:nvSpPr>
          <p:cNvPr id="35" name="Flowchart: Preparation 34" descr="Organic Coconut Manna - Coconut Butter | Nutiva">
            <a:extLst>
              <a:ext uri="{FF2B5EF4-FFF2-40B4-BE49-F238E27FC236}">
                <a16:creationId xmlns:a16="http://schemas.microsoft.com/office/drawing/2014/main" id="{9D1BEAE2-F1C3-4917-BC1A-2A99740ADAFD}"/>
              </a:ext>
            </a:extLst>
          </p:cNvPr>
          <p:cNvSpPr/>
          <p:nvPr/>
        </p:nvSpPr>
        <p:spPr>
          <a:xfrm>
            <a:off x="10722967" y="216408"/>
            <a:ext cx="1261666" cy="1001721"/>
          </a:xfrm>
          <a:prstGeom prst="flowChartPreparation">
            <a:avLst/>
          </a:prstGeom>
          <a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15960510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C9105F0-5A8E-4F3B-BBD3-F8D19D040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sz="2925" spc="-61" dirty="0">
                <a:latin typeface="+mj-lt"/>
              </a:rPr>
              <a:t>Tree and Ground Nuts Products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F6268D-66E0-49D7-A567-1B5C6B611F8D}"/>
              </a:ext>
            </a:extLst>
          </p:cNvPr>
          <p:cNvSpPr txBox="1">
            <a:spLocks/>
          </p:cNvSpPr>
          <p:nvPr/>
        </p:nvSpPr>
        <p:spPr>
          <a:xfrm>
            <a:off x="914972" y="466344"/>
            <a:ext cx="3355849" cy="203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731" b="1" kern="0" cap="all" spc="203" baseline="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Nexa Black" charset="0"/>
                <a:cs typeface="Nexa Black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+mj-lt"/>
              </a:rPr>
              <a:t>MARKET overview</a:t>
            </a:r>
          </a:p>
        </p:txBody>
      </p: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2626DEB7-1881-4D69-9FA7-65281B0B6EA4}"/>
              </a:ext>
            </a:extLst>
          </p:cNvPr>
          <p:cNvSpPr txBox="1">
            <a:spLocks/>
          </p:cNvSpPr>
          <p:nvPr/>
        </p:nvSpPr>
        <p:spPr>
          <a:xfrm>
            <a:off x="9781190" y="6511179"/>
            <a:ext cx="23114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2782948-4DBE-204D-AB9E-B65E067054AE}" type="slidenum">
              <a:rPr lang="en-US" sz="1000"/>
              <a:pPr algn="r"/>
              <a:t>14</a:t>
            </a:fld>
            <a:endParaRPr lang="en-US" sz="10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2DAEA47-DD5D-4A8C-944A-FDD6D2B2D14C}"/>
              </a:ext>
            </a:extLst>
          </p:cNvPr>
          <p:cNvGrpSpPr/>
          <p:nvPr/>
        </p:nvGrpSpPr>
        <p:grpSpPr>
          <a:xfrm>
            <a:off x="882777" y="1487475"/>
            <a:ext cx="2972531" cy="2508719"/>
            <a:chOff x="882777" y="1487475"/>
            <a:chExt cx="2972531" cy="250871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C33FC34-4D8B-45F0-9FFC-A1C972458389}"/>
                </a:ext>
              </a:extLst>
            </p:cNvPr>
            <p:cNvSpPr txBox="1"/>
            <p:nvPr/>
          </p:nvSpPr>
          <p:spPr>
            <a:xfrm>
              <a:off x="882778" y="1487475"/>
              <a:ext cx="237744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all" spc="3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Market size &amp; growth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0110088-DC7E-4DB4-B8D8-888FF7A3E226}"/>
                </a:ext>
              </a:extLst>
            </p:cNvPr>
            <p:cNvCxnSpPr/>
            <p:nvPr/>
          </p:nvCxnSpPr>
          <p:spPr>
            <a:xfrm>
              <a:off x="882778" y="2157675"/>
              <a:ext cx="278573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458EF17-8601-41CC-852D-8E7CFC1F9D97}"/>
                </a:ext>
              </a:extLst>
            </p:cNvPr>
            <p:cNvSpPr txBox="1"/>
            <p:nvPr/>
          </p:nvSpPr>
          <p:spPr>
            <a:xfrm>
              <a:off x="882777" y="2288034"/>
              <a:ext cx="2972531" cy="1708160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/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+mj-lt"/>
                </a:rPr>
                <a:t>$7.6B (2020) to $8.4B (2025) at 2% CAGR</a:t>
              </a: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+mj-lt"/>
                </a:rPr>
                <a:t>$923m (2020) import market; 61% from Mexico</a:t>
              </a:r>
            </a:p>
            <a:p>
              <a:pPr marL="285750" lvl="0" indent="-285750" fontAlgn="auto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latin typeface="+mj-lt"/>
                  <a:cs typeface="+mn-cs"/>
                </a:rPr>
                <a:t>Almonds is fastest growing (4%); peanuts and cashews are slowest (2%)</a:t>
              </a:r>
            </a:p>
            <a:p>
              <a:pPr marL="285750" lvl="0" indent="-285750" fontAlgn="auto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latin typeface="+mj-lt"/>
                  <a:cs typeface="+mn-cs"/>
                </a:rPr>
                <a:t>US imported 11% of world’s total cashews in 2019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3161A04-4495-4324-9235-2DA428AD14E6}"/>
              </a:ext>
            </a:extLst>
          </p:cNvPr>
          <p:cNvGrpSpPr/>
          <p:nvPr/>
        </p:nvGrpSpPr>
        <p:grpSpPr>
          <a:xfrm>
            <a:off x="4548131" y="1487475"/>
            <a:ext cx="2959663" cy="2202011"/>
            <a:chOff x="4548131" y="1487475"/>
            <a:chExt cx="2959663" cy="220201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0303C31-CE20-4CF9-977C-F8BF07CAA4A2}"/>
                </a:ext>
              </a:extLst>
            </p:cNvPr>
            <p:cNvSpPr txBox="1"/>
            <p:nvPr/>
          </p:nvSpPr>
          <p:spPr>
            <a:xfrm>
              <a:off x="4548132" y="1487475"/>
              <a:ext cx="2959662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lvl="0">
                <a:defRPr/>
              </a:pPr>
              <a:r>
                <a:rPr lang="en-US" b="1" cap="all" spc="300" dirty="0">
                  <a:solidFill>
                    <a:prstClr val="black"/>
                  </a:solidFill>
                  <a:latin typeface="+mj-lt"/>
                </a:rPr>
                <a:t>Segments &amp; Competition   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966E18A-3AF1-4B73-9043-89CB77C94985}"/>
                </a:ext>
              </a:extLst>
            </p:cNvPr>
            <p:cNvCxnSpPr/>
            <p:nvPr/>
          </p:nvCxnSpPr>
          <p:spPr>
            <a:xfrm>
              <a:off x="4548132" y="2157675"/>
              <a:ext cx="278573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B1EEFD1-B708-421C-94D1-CBD620F45805}"/>
                </a:ext>
              </a:extLst>
            </p:cNvPr>
            <p:cNvSpPr txBox="1"/>
            <p:nvPr/>
          </p:nvSpPr>
          <p:spPr>
            <a:xfrm>
              <a:off x="4548131" y="2288034"/>
              <a:ext cx="2860587" cy="1401452"/>
            </a:xfrm>
            <a:prstGeom prst="rect">
              <a:avLst/>
            </a:prstGeom>
            <a:noFill/>
          </p:spPr>
          <p:txBody>
            <a:bodyPr vert="horz" wrap="square" lIns="0" tIns="0" rIns="0" bIns="0" numCol="1" rtlCol="0">
              <a:noAutofit/>
            </a:bodyPr>
            <a:lstStyle>
              <a:defPPr>
                <a:defRPr lang="en-US"/>
              </a:defPPr>
              <a:lvl1pPr marR="0" lvl="0" indent="0" fontAlgn="b">
                <a:lnSpc>
                  <a:spcPct val="120000"/>
                </a:lnSpc>
                <a:spcBef>
                  <a:spcPts val="600"/>
                </a:spcBef>
                <a:spcAft>
                  <a:spcPts val="0"/>
                </a:spcAft>
                <a:buClrTx/>
                <a:buSzPct val="100000"/>
                <a:buFontTx/>
                <a:buNone/>
                <a:tabLst/>
                <a:defRPr sz="1100" b="1">
                  <a:solidFill>
                    <a:prstClr val="black"/>
                  </a:solidFill>
                  <a:cs typeface="Calibri"/>
                </a:defRPr>
              </a:lvl1pPr>
            </a:lstStyle>
            <a:p>
              <a:pPr marL="285750" indent="-285750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</a:rPr>
                <a:t>80% sold off-trade with 57% in supermarkets</a:t>
              </a:r>
            </a:p>
            <a:p>
              <a:pPr marL="285750" indent="-285750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</a:rPr>
                <a:t>Significant market share by leading players, like Olam International and Blue Diamond Growers</a:t>
              </a:r>
            </a:p>
            <a:p>
              <a:pPr marL="285750" indent="-285750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</a:rPr>
                <a:t>Top US import partners for cashews: Vietnam, Honduras, and India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2AF3782-A6BC-4BF6-BE1C-DC863EFF918B}"/>
              </a:ext>
            </a:extLst>
          </p:cNvPr>
          <p:cNvGrpSpPr/>
          <p:nvPr/>
        </p:nvGrpSpPr>
        <p:grpSpPr>
          <a:xfrm>
            <a:off x="8210778" y="1487475"/>
            <a:ext cx="2860586" cy="4370766"/>
            <a:chOff x="8210778" y="1487475"/>
            <a:chExt cx="2860586" cy="4370766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53B2E4A-2599-4E91-94E9-9831DB8A2630}"/>
                </a:ext>
              </a:extLst>
            </p:cNvPr>
            <p:cNvSpPr txBox="1"/>
            <p:nvPr/>
          </p:nvSpPr>
          <p:spPr>
            <a:xfrm>
              <a:off x="8210778" y="1487475"/>
              <a:ext cx="278573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>
              <a:defPPr>
                <a:defRPr lang="en-US"/>
              </a:defPPr>
              <a:lvl1pPr marR="0" lvl="0" indent="0"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1" cap="all" spc="300"/>
              </a:lvl1pPr>
            </a:lstStyle>
            <a:p>
              <a:pPr lvl="0">
                <a:defRPr/>
              </a:pPr>
              <a:r>
                <a:rPr lang="en-US" dirty="0">
                  <a:solidFill>
                    <a:prstClr val="black"/>
                  </a:solidFill>
                  <a:latin typeface="+mj-lt"/>
                </a:rPr>
                <a:t>Trends &amp; Opportunities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D23CF3B8-9C3A-48C0-879D-32EB91C1336F}"/>
                </a:ext>
              </a:extLst>
            </p:cNvPr>
            <p:cNvCxnSpPr/>
            <p:nvPr/>
          </p:nvCxnSpPr>
          <p:spPr>
            <a:xfrm>
              <a:off x="8210778" y="2157675"/>
              <a:ext cx="278573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3E83A34-4A87-4335-8244-71089B034D8A}"/>
                </a:ext>
              </a:extLst>
            </p:cNvPr>
            <p:cNvSpPr txBox="1"/>
            <p:nvPr/>
          </p:nvSpPr>
          <p:spPr>
            <a:xfrm>
              <a:off x="8210778" y="2288033"/>
              <a:ext cx="2860586" cy="3570208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en-US"/>
              </a:defPPr>
              <a:lvl1pPr marR="0" lvl="0" indent="0" fontAlgn="b">
                <a:lnSpc>
                  <a:spcPct val="120000"/>
                </a:lnSpc>
                <a:spcBef>
                  <a:spcPts val="600"/>
                </a:spcBef>
                <a:spcAft>
                  <a:spcPts val="0"/>
                </a:spcAft>
                <a:buClrTx/>
                <a:buSzPct val="100000"/>
                <a:buFontTx/>
                <a:buNone/>
                <a:tabLst/>
                <a:defRPr sz="1100" b="1">
                  <a:solidFill>
                    <a:prstClr val="black"/>
                  </a:solidFill>
                  <a:cs typeface="Calibri"/>
                </a:defRPr>
              </a:lvl1pPr>
            </a:lstStyle>
            <a:p>
              <a:pPr lvl="0" fontAlgn="auto">
                <a:lnSpc>
                  <a:spcPct val="100000"/>
                </a:lnSpc>
                <a:buSzTx/>
              </a:pPr>
              <a:r>
                <a:rPr lang="en-US" sz="1200" dirty="0">
                  <a:cs typeface="+mn-cs"/>
                </a:rPr>
                <a:t>Trends</a:t>
              </a:r>
            </a:p>
            <a:p>
              <a:pPr marL="285750" lvl="0" indent="-285750" fontAlgn="auto">
                <a:lnSpc>
                  <a:spcPct val="100000"/>
                </a:lnSpc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</a:rPr>
                <a:t>Nuts with clean label/organic claims</a:t>
              </a:r>
            </a:p>
            <a:p>
              <a:pPr marL="285750" lvl="0" indent="-285750" fontAlgn="auto">
                <a:lnSpc>
                  <a:spcPct val="100000"/>
                </a:lnSpc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</a:rPr>
                <a:t>Increase application in baking and snack options</a:t>
              </a:r>
            </a:p>
            <a:p>
              <a:pPr marL="285750" lvl="0" indent="-285750" fontAlgn="auto">
                <a:lnSpc>
                  <a:spcPct val="100000"/>
                </a:lnSpc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</a:rPr>
                <a:t>Product innovation with flavors, spices, mixes, and on-the-go packaging</a:t>
              </a:r>
            </a:p>
            <a:p>
              <a:pPr lvl="0" fontAlgn="auto">
                <a:lnSpc>
                  <a:spcPct val="100000"/>
                </a:lnSpc>
                <a:buSzTx/>
              </a:pPr>
              <a:r>
                <a:rPr lang="en-US" sz="1200" dirty="0">
                  <a:cs typeface="+mn-cs"/>
                </a:rPr>
                <a:t>Opportunities</a:t>
              </a:r>
            </a:p>
            <a:p>
              <a:pPr marL="285750" lvl="0" indent="-285750" fontAlgn="auto">
                <a:lnSpc>
                  <a:spcPct val="100000"/>
                </a:lnSpc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</a:rPr>
                <a:t>Increased number of consumers seeking plant-based protein diet</a:t>
              </a:r>
            </a:p>
            <a:p>
              <a:pPr lvl="0" fontAlgn="auto">
                <a:lnSpc>
                  <a:spcPct val="100000"/>
                </a:lnSpc>
                <a:buSzTx/>
              </a:pPr>
              <a:r>
                <a:rPr lang="en-US" sz="1200" dirty="0">
                  <a:cs typeface="+mn-cs"/>
                </a:rPr>
                <a:t>Threats</a:t>
              </a:r>
            </a:p>
            <a:p>
              <a:pPr marL="285750" lvl="0" indent="-285750" fontAlgn="auto">
                <a:lnSpc>
                  <a:spcPct val="100000"/>
                </a:lnSpc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</a:rPr>
                <a:t>Evolving concerns related to allergens and fat content</a:t>
              </a:r>
            </a:p>
            <a:p>
              <a:pPr marL="285750" lvl="0" indent="-285750" fontAlgn="auto">
                <a:lnSpc>
                  <a:spcPct val="100000"/>
                </a:lnSpc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</a:rPr>
                <a:t>Intense competition from substitute superfood products such as chia and flax seeds</a:t>
              </a:r>
            </a:p>
          </p:txBody>
        </p:sp>
      </p:grpSp>
      <p:graphicFrame>
        <p:nvGraphicFramePr>
          <p:cNvPr id="32" name="Chart 31">
            <a:extLst>
              <a:ext uri="{FF2B5EF4-FFF2-40B4-BE49-F238E27FC236}">
                <a16:creationId xmlns:a16="http://schemas.microsoft.com/office/drawing/2014/main" id="{BD9D6D24-D1D0-4A38-AA61-906EBA8F36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7127250"/>
              </p:ext>
            </p:extLst>
          </p:nvPr>
        </p:nvGraphicFramePr>
        <p:xfrm>
          <a:off x="319665" y="4060276"/>
          <a:ext cx="3894128" cy="28459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3" name="Chart 32">
            <a:extLst>
              <a:ext uri="{FF2B5EF4-FFF2-40B4-BE49-F238E27FC236}">
                <a16:creationId xmlns:a16="http://schemas.microsoft.com/office/drawing/2014/main" id="{397D51C6-0EA4-4EE0-ADB9-37C8C90AA0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5677360"/>
              </p:ext>
            </p:extLst>
          </p:nvPr>
        </p:nvGraphicFramePr>
        <p:xfrm>
          <a:off x="4612383" y="4100825"/>
          <a:ext cx="2657227" cy="2355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572E5005-03D2-4310-B5C6-D5F68D5030B4}"/>
              </a:ext>
            </a:extLst>
          </p:cNvPr>
          <p:cNvSpPr txBox="1"/>
          <p:nvPr/>
        </p:nvSpPr>
        <p:spPr>
          <a:xfrm>
            <a:off x="8145033" y="6322044"/>
            <a:ext cx="3375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Source: United States Nuts Markets (2020-2025); UN </a:t>
            </a:r>
            <a:r>
              <a:rPr lang="en-US" sz="900" dirty="0" err="1"/>
              <a:t>Comtrade</a:t>
            </a:r>
            <a:r>
              <a:rPr lang="en-US" sz="900" dirty="0"/>
              <a:t> Data, United States Cashew Market 2020-2025.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5F42461-BE17-4BA7-B05D-B9585201E968}"/>
              </a:ext>
            </a:extLst>
          </p:cNvPr>
          <p:cNvSpPr txBox="1"/>
          <p:nvPr/>
        </p:nvSpPr>
        <p:spPr>
          <a:xfrm rot="16200000">
            <a:off x="-17365" y="5074945"/>
            <a:ext cx="783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Billions</a:t>
            </a:r>
          </a:p>
        </p:txBody>
      </p:sp>
      <p:sp>
        <p:nvSpPr>
          <p:cNvPr id="35" name="Flowchart: Preparation 34" descr="product image zoom">
            <a:extLst>
              <a:ext uri="{FF2B5EF4-FFF2-40B4-BE49-F238E27FC236}">
                <a16:creationId xmlns:a16="http://schemas.microsoft.com/office/drawing/2014/main" id="{87BD6156-A199-4B48-A55C-E32390079DC9}"/>
              </a:ext>
            </a:extLst>
          </p:cNvPr>
          <p:cNvSpPr/>
          <p:nvPr/>
        </p:nvSpPr>
        <p:spPr>
          <a:xfrm>
            <a:off x="10722967" y="281230"/>
            <a:ext cx="1261666" cy="1001721"/>
          </a:xfrm>
          <a:prstGeom prst="flowChartPreparation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35073708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 descr="World&amp;#39;s Best Loved Biscuit and Confectionery Brands Unite to Form New  Global Business and Enters the Nigerian Market">
            <a:extLst>
              <a:ext uri="{FF2B5EF4-FFF2-40B4-BE49-F238E27FC236}">
                <a16:creationId xmlns:a16="http://schemas.microsoft.com/office/drawing/2014/main" id="{C82C53F0-00CD-4888-B57E-3B1162303E8D}"/>
              </a:ext>
            </a:extLst>
          </p:cNvPr>
          <p:cNvSpPr/>
          <p:nvPr/>
        </p:nvSpPr>
        <p:spPr>
          <a:xfrm flipH="1">
            <a:off x="11098107" y="403108"/>
            <a:ext cx="819415" cy="875667"/>
          </a:xfrm>
          <a:prstGeom prst="rect">
            <a:avLst/>
          </a:prstGeom>
          <a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31" b="88918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C9105F0-5A8E-4F3B-BBD3-F8D19D040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sz="2925" spc="-61" dirty="0">
                <a:latin typeface="+mj-lt"/>
              </a:rPr>
              <a:t>Confectionary Products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F6268D-66E0-49D7-A567-1B5C6B611F8D}"/>
              </a:ext>
            </a:extLst>
          </p:cNvPr>
          <p:cNvSpPr txBox="1">
            <a:spLocks/>
          </p:cNvSpPr>
          <p:nvPr/>
        </p:nvSpPr>
        <p:spPr>
          <a:xfrm>
            <a:off x="914972" y="466344"/>
            <a:ext cx="3355849" cy="203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731" b="1" kern="0" cap="all" spc="203" baseline="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Nexa Black" charset="0"/>
                <a:cs typeface="Nexa Black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+mj-lt"/>
              </a:rPr>
              <a:t>MARKET overview</a:t>
            </a:r>
          </a:p>
        </p:txBody>
      </p: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2626DEB7-1881-4D69-9FA7-65281B0B6EA4}"/>
              </a:ext>
            </a:extLst>
          </p:cNvPr>
          <p:cNvSpPr txBox="1">
            <a:spLocks/>
          </p:cNvSpPr>
          <p:nvPr/>
        </p:nvSpPr>
        <p:spPr>
          <a:xfrm>
            <a:off x="9781190" y="6511179"/>
            <a:ext cx="23114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2782948-4DBE-204D-AB9E-B65E067054AE}" type="slidenum">
              <a:rPr lang="en-US" sz="1000"/>
              <a:pPr algn="r"/>
              <a:t>15</a:t>
            </a:fld>
            <a:endParaRPr lang="en-US" sz="10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2DAEA47-DD5D-4A8C-944A-FDD6D2B2D14C}"/>
              </a:ext>
            </a:extLst>
          </p:cNvPr>
          <p:cNvGrpSpPr/>
          <p:nvPr/>
        </p:nvGrpSpPr>
        <p:grpSpPr>
          <a:xfrm>
            <a:off x="882778" y="1487475"/>
            <a:ext cx="2785730" cy="2324053"/>
            <a:chOff x="882778" y="1487475"/>
            <a:chExt cx="2785730" cy="23240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C33FC34-4D8B-45F0-9FFC-A1C972458389}"/>
                </a:ext>
              </a:extLst>
            </p:cNvPr>
            <p:cNvSpPr txBox="1"/>
            <p:nvPr/>
          </p:nvSpPr>
          <p:spPr>
            <a:xfrm>
              <a:off x="882778" y="1487475"/>
              <a:ext cx="237744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all" spc="3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Market size &amp; growth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0110088-DC7E-4DB4-B8D8-888FF7A3E226}"/>
                </a:ext>
              </a:extLst>
            </p:cNvPr>
            <p:cNvCxnSpPr/>
            <p:nvPr/>
          </p:nvCxnSpPr>
          <p:spPr>
            <a:xfrm>
              <a:off x="882778" y="2157675"/>
              <a:ext cx="278573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458EF17-8601-41CC-852D-8E7CFC1F9D97}"/>
                </a:ext>
              </a:extLst>
            </p:cNvPr>
            <p:cNvSpPr txBox="1"/>
            <p:nvPr/>
          </p:nvSpPr>
          <p:spPr>
            <a:xfrm>
              <a:off x="882778" y="2288034"/>
              <a:ext cx="2785730" cy="1523494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/>
            <a:p>
              <a:pPr marL="285750" lvl="0" indent="-285750" fontAlgn="auto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SzTx/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+mj-lt"/>
                </a:rPr>
                <a:t>$10.4B (2020) to $11.2B (2024) at 2% CAGR</a:t>
              </a:r>
            </a:p>
            <a:p>
              <a:pPr marL="285750" lvl="0" indent="-285750" fontAlgn="auto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SzTx/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+mj-lt"/>
                </a:rPr>
                <a:t>$1.3B (2019) import market</a:t>
              </a:r>
            </a:p>
            <a:p>
              <a:pPr marL="285750" lvl="0" indent="-285750" fontAlgn="auto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SzTx/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+mj-lt"/>
                </a:rPr>
                <a:t>56% market share for cookies and sandwich biscuits</a:t>
              </a:r>
            </a:p>
            <a:p>
              <a:pPr marL="285750" lvl="0" indent="-285750" fontAlgn="auto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latin typeface="+mj-lt"/>
                  <a:cs typeface="+mn-cs"/>
                </a:rPr>
                <a:t>Mature market with steady growth rate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3161A04-4495-4324-9235-2DA428AD14E6}"/>
              </a:ext>
            </a:extLst>
          </p:cNvPr>
          <p:cNvGrpSpPr/>
          <p:nvPr/>
        </p:nvGrpSpPr>
        <p:grpSpPr>
          <a:xfrm>
            <a:off x="4548131" y="1487475"/>
            <a:ext cx="2959663" cy="2202011"/>
            <a:chOff x="4548131" y="1487475"/>
            <a:chExt cx="2959663" cy="220201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0303C31-CE20-4CF9-977C-F8BF07CAA4A2}"/>
                </a:ext>
              </a:extLst>
            </p:cNvPr>
            <p:cNvSpPr txBox="1"/>
            <p:nvPr/>
          </p:nvSpPr>
          <p:spPr>
            <a:xfrm>
              <a:off x="4548132" y="1487475"/>
              <a:ext cx="2959662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lvl="0">
                <a:defRPr/>
              </a:pPr>
              <a:r>
                <a:rPr lang="en-US" b="1" cap="all" spc="300" dirty="0">
                  <a:solidFill>
                    <a:prstClr val="black"/>
                  </a:solidFill>
                  <a:latin typeface="+mj-lt"/>
                </a:rPr>
                <a:t>Segments &amp; Competition   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966E18A-3AF1-4B73-9043-89CB77C94985}"/>
                </a:ext>
              </a:extLst>
            </p:cNvPr>
            <p:cNvCxnSpPr/>
            <p:nvPr/>
          </p:nvCxnSpPr>
          <p:spPr>
            <a:xfrm>
              <a:off x="4548132" y="2157675"/>
              <a:ext cx="278573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B1EEFD1-B708-421C-94D1-CBD620F45805}"/>
                </a:ext>
              </a:extLst>
            </p:cNvPr>
            <p:cNvSpPr txBox="1"/>
            <p:nvPr/>
          </p:nvSpPr>
          <p:spPr>
            <a:xfrm>
              <a:off x="4548131" y="2288034"/>
              <a:ext cx="2860587" cy="1401452"/>
            </a:xfrm>
            <a:prstGeom prst="rect">
              <a:avLst/>
            </a:prstGeom>
            <a:noFill/>
          </p:spPr>
          <p:txBody>
            <a:bodyPr vert="horz" wrap="square" lIns="0" tIns="0" rIns="0" bIns="0" numCol="1" rtlCol="0">
              <a:noAutofit/>
            </a:bodyPr>
            <a:lstStyle>
              <a:defPPr>
                <a:defRPr lang="en-US"/>
              </a:defPPr>
              <a:lvl1pPr marR="0" lvl="0" indent="0" fontAlgn="b">
                <a:lnSpc>
                  <a:spcPct val="120000"/>
                </a:lnSpc>
                <a:spcBef>
                  <a:spcPts val="600"/>
                </a:spcBef>
                <a:spcAft>
                  <a:spcPts val="0"/>
                </a:spcAft>
                <a:buClrTx/>
                <a:buSzPct val="100000"/>
                <a:buFontTx/>
                <a:buNone/>
                <a:tabLst/>
                <a:defRPr sz="1100" b="1">
                  <a:solidFill>
                    <a:prstClr val="black"/>
                  </a:solidFill>
                  <a:cs typeface="Calibri"/>
                </a:defRPr>
              </a:lvl1pPr>
            </a:lstStyle>
            <a:p>
              <a:pPr marL="285750" indent="-285750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00" b="0" dirty="0">
                  <a:solidFill>
                    <a:prstClr val="black"/>
                  </a:solidFill>
                  <a:latin typeface="+mj-lt"/>
                </a:rPr>
                <a:t>24% sold in healthy segment (digestives) with 9% CAGR</a:t>
              </a:r>
            </a:p>
            <a:p>
              <a:pPr marL="285750" indent="-285750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00" b="0" dirty="0">
                  <a:latin typeface="+mj-lt"/>
                </a:rPr>
                <a:t>Consolidated market with top 4 players with 70% market share</a:t>
              </a:r>
            </a:p>
            <a:p>
              <a:pPr marL="285750" indent="-285750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</a:rPr>
                <a:t>Key players include Mondelez, Kellogg, Campbells, and</a:t>
              </a:r>
              <a:r>
                <a:rPr lang="en-US" sz="1200" b="0" dirty="0">
                  <a:latin typeface="+mj-lt"/>
                </a:rPr>
                <a:t> Girl Scouts</a:t>
              </a:r>
            </a:p>
            <a:p>
              <a:pPr marL="285750" indent="-285750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</a:rPr>
                <a:t>Top US import partners: Mexico, Canada, Germany, and France</a:t>
              </a:r>
              <a:endParaRPr lang="en-US" sz="1200" b="0" dirty="0">
                <a:solidFill>
                  <a:schemeClr val="tx1"/>
                </a:solidFill>
                <a:latin typeface="+mj-lt"/>
                <a:cs typeface="+mn-cs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2AF3782-A6BC-4BF6-BE1C-DC863EFF918B}"/>
              </a:ext>
            </a:extLst>
          </p:cNvPr>
          <p:cNvGrpSpPr/>
          <p:nvPr/>
        </p:nvGrpSpPr>
        <p:grpSpPr>
          <a:xfrm>
            <a:off x="8210778" y="1487475"/>
            <a:ext cx="2785730" cy="3955269"/>
            <a:chOff x="8210778" y="1487475"/>
            <a:chExt cx="2785730" cy="395526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53B2E4A-2599-4E91-94E9-9831DB8A2630}"/>
                </a:ext>
              </a:extLst>
            </p:cNvPr>
            <p:cNvSpPr txBox="1"/>
            <p:nvPr/>
          </p:nvSpPr>
          <p:spPr>
            <a:xfrm>
              <a:off x="8210778" y="1487475"/>
              <a:ext cx="278573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>
              <a:defPPr>
                <a:defRPr lang="en-US"/>
              </a:defPPr>
              <a:lvl1pPr marR="0" lvl="0" indent="0"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1" cap="all" spc="300"/>
              </a:lvl1pPr>
            </a:lstStyle>
            <a:p>
              <a:pPr lvl="0">
                <a:defRPr/>
              </a:pPr>
              <a:r>
                <a:rPr lang="en-US" dirty="0">
                  <a:solidFill>
                    <a:prstClr val="black"/>
                  </a:solidFill>
                  <a:latin typeface="+mj-lt"/>
                </a:rPr>
                <a:t>Trends &amp; Opportunities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D23CF3B8-9C3A-48C0-879D-32EB91C1336F}"/>
                </a:ext>
              </a:extLst>
            </p:cNvPr>
            <p:cNvCxnSpPr/>
            <p:nvPr/>
          </p:nvCxnSpPr>
          <p:spPr>
            <a:xfrm>
              <a:off x="8210778" y="2157675"/>
              <a:ext cx="278573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3E83A34-4A87-4335-8244-71089B034D8A}"/>
                </a:ext>
              </a:extLst>
            </p:cNvPr>
            <p:cNvSpPr txBox="1"/>
            <p:nvPr/>
          </p:nvSpPr>
          <p:spPr>
            <a:xfrm>
              <a:off x="8210778" y="2288034"/>
              <a:ext cx="2785730" cy="3154710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en-US"/>
              </a:defPPr>
              <a:lvl1pPr marR="0" lvl="0" indent="0" fontAlgn="b">
                <a:lnSpc>
                  <a:spcPct val="120000"/>
                </a:lnSpc>
                <a:spcBef>
                  <a:spcPts val="600"/>
                </a:spcBef>
                <a:spcAft>
                  <a:spcPts val="0"/>
                </a:spcAft>
                <a:buClrTx/>
                <a:buSzPct val="100000"/>
                <a:buFontTx/>
                <a:buNone/>
                <a:tabLst/>
                <a:defRPr sz="1100" b="1">
                  <a:solidFill>
                    <a:prstClr val="black"/>
                  </a:solidFill>
                  <a:cs typeface="Calibri"/>
                </a:defRPr>
              </a:lvl1pPr>
            </a:lstStyle>
            <a:p>
              <a:pPr lvl="0" fontAlgn="auto">
                <a:lnSpc>
                  <a:spcPct val="100000"/>
                </a:lnSpc>
                <a:buSzTx/>
              </a:pPr>
              <a:r>
                <a:rPr lang="en-US" sz="1200" dirty="0">
                  <a:cs typeface="+mn-cs"/>
                </a:rPr>
                <a:t>Trends</a:t>
              </a:r>
            </a:p>
            <a:p>
              <a:pPr marL="285750" lvl="0" indent="-285750" fontAlgn="auto">
                <a:lnSpc>
                  <a:spcPct val="100000"/>
                </a:lnSpc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</a:rPr>
                <a:t>Key players are introducing new products to make their products more appealing among consumers.</a:t>
              </a:r>
            </a:p>
            <a:p>
              <a:pPr marL="285750" lvl="0" indent="-285750" fontAlgn="auto">
                <a:lnSpc>
                  <a:spcPct val="100000"/>
                </a:lnSpc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</a:rPr>
                <a:t>Innovation with flavors, structure, color, packaging, are continuous to meet consumer preferences</a:t>
              </a:r>
            </a:p>
            <a:p>
              <a:pPr marL="285750" lvl="0" indent="-285750" fontAlgn="auto">
                <a:lnSpc>
                  <a:spcPct val="100000"/>
                </a:lnSpc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</a:rPr>
                <a:t>Steady supply relative to increasing demand</a:t>
              </a:r>
            </a:p>
            <a:p>
              <a:pPr lvl="0" fontAlgn="auto">
                <a:lnSpc>
                  <a:spcPct val="100000"/>
                </a:lnSpc>
                <a:buSzTx/>
              </a:pPr>
              <a:r>
                <a:rPr lang="en-US" sz="1200" dirty="0">
                  <a:cs typeface="+mn-cs"/>
                </a:rPr>
                <a:t>Opportunities</a:t>
              </a:r>
            </a:p>
            <a:p>
              <a:pPr marL="285750" lvl="0" indent="-285750" fontAlgn="auto">
                <a:lnSpc>
                  <a:spcPct val="100000"/>
                </a:lnSpc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</a:rPr>
                <a:t>Growth of healthy cookies segment (includes gluten-free, free from, organic, low-sugar, low-fat, low-carb, and high-fiber digestive cookies) due to increased health focus</a:t>
              </a:r>
            </a:p>
          </p:txBody>
        </p:sp>
      </p:grpSp>
      <p:graphicFrame>
        <p:nvGraphicFramePr>
          <p:cNvPr id="32" name="Chart 31">
            <a:extLst>
              <a:ext uri="{FF2B5EF4-FFF2-40B4-BE49-F238E27FC236}">
                <a16:creationId xmlns:a16="http://schemas.microsoft.com/office/drawing/2014/main" id="{BD9D6D24-D1D0-4A38-AA61-906EBA8F36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71565434"/>
              </p:ext>
            </p:extLst>
          </p:nvPr>
        </p:nvGraphicFramePr>
        <p:xfrm>
          <a:off x="319665" y="4060276"/>
          <a:ext cx="3894128" cy="28459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572E5005-03D2-4310-B5C6-D5F68D5030B4}"/>
              </a:ext>
            </a:extLst>
          </p:cNvPr>
          <p:cNvSpPr txBox="1"/>
          <p:nvPr/>
        </p:nvSpPr>
        <p:spPr>
          <a:xfrm>
            <a:off x="8145033" y="6322044"/>
            <a:ext cx="337533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Source: Mordor Intelligence. US Cookies Market (2016-2024)</a:t>
            </a:r>
          </a:p>
        </p:txBody>
      </p:sp>
      <p:graphicFrame>
        <p:nvGraphicFramePr>
          <p:cNvPr id="35" name="Chart 34">
            <a:extLst>
              <a:ext uri="{FF2B5EF4-FFF2-40B4-BE49-F238E27FC236}">
                <a16:creationId xmlns:a16="http://schemas.microsoft.com/office/drawing/2014/main" id="{D2BF186D-8DAA-4796-9644-D30EBC91A8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0524842"/>
              </p:ext>
            </p:extLst>
          </p:nvPr>
        </p:nvGraphicFramePr>
        <p:xfrm>
          <a:off x="4612383" y="4100825"/>
          <a:ext cx="2657227" cy="2355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6" name="TextBox 35">
            <a:extLst>
              <a:ext uri="{FF2B5EF4-FFF2-40B4-BE49-F238E27FC236}">
                <a16:creationId xmlns:a16="http://schemas.microsoft.com/office/drawing/2014/main" id="{BB6911E0-669E-4CA4-983D-FA6F5C01A3DD}"/>
              </a:ext>
            </a:extLst>
          </p:cNvPr>
          <p:cNvSpPr txBox="1"/>
          <p:nvPr/>
        </p:nvSpPr>
        <p:spPr>
          <a:xfrm rot="16200000">
            <a:off x="-17365" y="5074945"/>
            <a:ext cx="783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Billions</a:t>
            </a:r>
          </a:p>
        </p:txBody>
      </p:sp>
    </p:spTree>
    <p:extLst>
      <p:ext uri="{BB962C8B-B14F-4D97-AF65-F5344CB8AC3E}">
        <p14:creationId xmlns:p14="http://schemas.microsoft.com/office/powerpoint/2010/main" val="30866777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264166" cy="6857999"/>
          </a:xfr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914400" y="3750358"/>
            <a:ext cx="4389120" cy="3495394"/>
          </a:xfrm>
        </p:spPr>
        <p:txBody>
          <a:bodyPr anchor="t"/>
          <a:lstStyle/>
          <a:p>
            <a:r>
              <a:rPr lang="en-US" dirty="0"/>
              <a:t>COVID Impact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35D7C35-B22B-482E-9165-B14911939F6C}"/>
              </a:ext>
            </a:extLst>
          </p:cNvPr>
          <p:cNvGrpSpPr/>
          <p:nvPr/>
        </p:nvGrpSpPr>
        <p:grpSpPr>
          <a:xfrm>
            <a:off x="6573895" y="1051159"/>
            <a:ext cx="5137968" cy="5078907"/>
            <a:chOff x="6437261" y="1660759"/>
            <a:chExt cx="5137968" cy="5078907"/>
          </a:xfrm>
        </p:grpSpPr>
        <p:pic>
          <p:nvPicPr>
            <p:cNvPr id="9" name="Picture 8" descr="Shape&#10;&#10;Description automatically generated">
              <a:extLst>
                <a:ext uri="{FF2B5EF4-FFF2-40B4-BE49-F238E27FC236}">
                  <a16:creationId xmlns:a16="http://schemas.microsoft.com/office/drawing/2014/main" id="{DA5812BF-ED9C-41D6-BC33-734089D914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437261" y="1660759"/>
              <a:ext cx="5137968" cy="5078907"/>
            </a:xfrm>
            <a:prstGeom prst="ellipse">
              <a:avLst/>
            </a:prstGeom>
          </p:spPr>
        </p:pic>
        <p:pic>
          <p:nvPicPr>
            <p:cNvPr id="10" name="Picture 9" descr="A picture containing indoor, fruit, vegetable, arranged&#10;&#10;Description automatically generated">
              <a:extLst>
                <a:ext uri="{FF2B5EF4-FFF2-40B4-BE49-F238E27FC236}">
                  <a16:creationId xmlns:a16="http://schemas.microsoft.com/office/drawing/2014/main" id="{7E2730EC-D322-4EF5-AE61-AAC1657F0C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824351" y="2924106"/>
              <a:ext cx="2565583" cy="2605054"/>
            </a:xfrm>
            <a:prstGeom prst="ellipse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E2EB28B-61F7-432A-9A62-7909082F4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09989" y="3457281"/>
              <a:ext cx="1420024" cy="142094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BE97FB7-382D-4874-9608-0A12AD12D1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5558" t="1333" r="24631" b="-1333"/>
            <a:stretch/>
          </p:blipFill>
          <p:spPr>
            <a:xfrm>
              <a:off x="9001099" y="4051749"/>
              <a:ext cx="237805" cy="232008"/>
            </a:xfrm>
            <a:prstGeom prst="flowChartConnector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</p:grp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0BFDB145-49EB-4833-B527-D5CA9F599FD7}"/>
              </a:ext>
            </a:extLst>
          </p:cNvPr>
          <p:cNvSpPr txBox="1">
            <a:spLocks/>
          </p:cNvSpPr>
          <p:nvPr/>
        </p:nvSpPr>
        <p:spPr>
          <a:xfrm>
            <a:off x="9781190" y="6511179"/>
            <a:ext cx="23114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2782948-4DBE-204D-AB9E-B65E067054AE}" type="slidenum">
              <a:rPr lang="en-US" sz="1000"/>
              <a:pPr algn="r"/>
              <a:t>16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1759390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C9105F0-5A8E-4F3B-BBD3-F8D19D040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sz="2925" spc="-61" dirty="0">
                <a:latin typeface="+mj-lt"/>
              </a:rPr>
              <a:t>The pandemic altered purchasing behaviors and value drivers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F6268D-66E0-49D7-A567-1B5C6B611F8D}"/>
              </a:ext>
            </a:extLst>
          </p:cNvPr>
          <p:cNvSpPr txBox="1">
            <a:spLocks/>
          </p:cNvSpPr>
          <p:nvPr/>
        </p:nvSpPr>
        <p:spPr>
          <a:xfrm>
            <a:off x="914972" y="466344"/>
            <a:ext cx="3355849" cy="203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731" b="1" kern="0" cap="all" spc="203" baseline="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Nexa Black" charset="0"/>
                <a:cs typeface="Nexa Black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+mj-lt"/>
              </a:rPr>
              <a:t>Challenges</a:t>
            </a:r>
          </a:p>
        </p:txBody>
      </p: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2626DEB7-1881-4D69-9FA7-65281B0B6EA4}"/>
              </a:ext>
            </a:extLst>
          </p:cNvPr>
          <p:cNvSpPr txBox="1">
            <a:spLocks/>
          </p:cNvSpPr>
          <p:nvPr/>
        </p:nvSpPr>
        <p:spPr>
          <a:xfrm>
            <a:off x="9781190" y="6511179"/>
            <a:ext cx="23114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2782948-4DBE-204D-AB9E-B65E067054AE}" type="slidenum">
              <a:rPr lang="en-US" sz="1000"/>
              <a:pPr algn="r"/>
              <a:t>17</a:t>
            </a:fld>
            <a:endParaRPr lang="en-US" sz="10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A743B7B-1FEC-4DBC-8E30-D7B107CDC943}"/>
              </a:ext>
            </a:extLst>
          </p:cNvPr>
          <p:cNvGrpSpPr/>
          <p:nvPr/>
        </p:nvGrpSpPr>
        <p:grpSpPr>
          <a:xfrm>
            <a:off x="882777" y="1487475"/>
            <a:ext cx="3190459" cy="5217153"/>
            <a:chOff x="882777" y="1487475"/>
            <a:chExt cx="3190459" cy="5217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0D1E7D8-6824-4422-AEBD-CF11A03E97FD}"/>
                </a:ext>
              </a:extLst>
            </p:cNvPr>
            <p:cNvSpPr txBox="1"/>
            <p:nvPr/>
          </p:nvSpPr>
          <p:spPr>
            <a:xfrm>
              <a:off x="882778" y="1487475"/>
              <a:ext cx="237744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all" spc="3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Altered purchasing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F493AB5-261D-4691-A343-8EF7793880DC}"/>
                </a:ext>
              </a:extLst>
            </p:cNvPr>
            <p:cNvCxnSpPr/>
            <p:nvPr/>
          </p:nvCxnSpPr>
          <p:spPr>
            <a:xfrm>
              <a:off x="882778" y="2157675"/>
              <a:ext cx="278573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DB9A3AD-0B5A-45F1-9704-13B1994F837C}"/>
                </a:ext>
              </a:extLst>
            </p:cNvPr>
            <p:cNvSpPr txBox="1"/>
            <p:nvPr/>
          </p:nvSpPr>
          <p:spPr>
            <a:xfrm>
              <a:off x="882777" y="2288034"/>
              <a:ext cx="3190459" cy="4416594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/>
            <a:p>
              <a:pPr lvl="0" fontAlgn="auto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SzTx/>
              </a:pPr>
              <a:r>
                <a:rPr lang="en-US" sz="1200" dirty="0">
                  <a:latin typeface="+mj-lt"/>
                </a:rPr>
                <a:t>More consumers may be buying more food and cooking more at home than they did before the pandemic</a:t>
              </a: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+mj-lt"/>
                </a:rPr>
                <a:t>54% of consumers found in-store shopping experience more stressful than last year</a:t>
              </a: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+mj-lt"/>
                </a:rPr>
                <a:t>65% of consumers were at least sometimes unable to buy the food they wanted because it was out of stock</a:t>
              </a: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+mj-lt"/>
                </a:rPr>
                <a:t>7 in 10 consumers think about food wastage when making purchases</a:t>
              </a: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+mj-lt"/>
                </a:rPr>
                <a:t>Among ‘contemporary’ consumers, 64% were interested in food subscription services and 78% in low and no-prep fresh meal solutions</a:t>
              </a: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+mj-lt"/>
                </a:rPr>
                <a:t>68% of contemporary consumers bought at least some food online versus only 10% of conventional consumers</a:t>
              </a: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+mj-lt"/>
                </a:rPr>
                <a:t>Accelerated growing demand for fresh, healthy, additive-free food with traceable origins</a:t>
              </a:r>
            </a:p>
            <a:p>
              <a:pPr marL="285750" lvl="0" indent="-285750" fontAlgn="auto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SzTx/>
                <a:buFont typeface="Arial" panose="020B0604020202020204" pitchFamily="34" charset="0"/>
                <a:buChar char="•"/>
              </a:pPr>
              <a:endParaRPr lang="en-US" sz="1200" dirty="0">
                <a:latin typeface="+mj-lt"/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B99727B2-C23C-4476-9FE1-18B13212E8AD}"/>
              </a:ext>
            </a:extLst>
          </p:cNvPr>
          <p:cNvSpPr txBox="1"/>
          <p:nvPr/>
        </p:nvSpPr>
        <p:spPr>
          <a:xfrm>
            <a:off x="1743040" y="6564575"/>
            <a:ext cx="87059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Source: Surprise ingredients in the post-pandemic food story Consumers cooking up concern for restaurants’ return Barb Renner, Justin Cook, Steve Rogers.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56FAED2-F088-4E17-9181-664C3D290B3C}"/>
              </a:ext>
            </a:extLst>
          </p:cNvPr>
          <p:cNvGrpSpPr/>
          <p:nvPr/>
        </p:nvGrpSpPr>
        <p:grpSpPr>
          <a:xfrm>
            <a:off x="4370118" y="1562929"/>
            <a:ext cx="7668860" cy="4948345"/>
            <a:chOff x="4137003" y="1595814"/>
            <a:chExt cx="7668860" cy="4948345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32CFDC74-278D-4332-BB20-AA68C33FFF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033" t="12631" r="6516"/>
            <a:stretch/>
          </p:blipFill>
          <p:spPr>
            <a:xfrm>
              <a:off x="4137003" y="2081599"/>
              <a:ext cx="7668860" cy="4462560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EDE3DB92-8A87-4D6D-BEA4-44CB0AAE5E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440" r="38874" b="90810"/>
            <a:stretch/>
          </p:blipFill>
          <p:spPr>
            <a:xfrm>
              <a:off x="5886271" y="1595814"/>
              <a:ext cx="5114385" cy="4264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48322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264166" cy="6857999"/>
          </a:xfr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914400" y="3750358"/>
            <a:ext cx="4389120" cy="3252326"/>
          </a:xfrm>
        </p:spPr>
        <p:txBody>
          <a:bodyPr anchor="t"/>
          <a:lstStyle/>
          <a:p>
            <a:r>
              <a:rPr lang="en-US" sz="3600" b="1" dirty="0"/>
              <a:t>Exporting to th</a:t>
            </a:r>
            <a:r>
              <a:rPr lang="en-US" dirty="0"/>
              <a:t>e US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35D7C35-B22B-482E-9165-B14911939F6C}"/>
              </a:ext>
            </a:extLst>
          </p:cNvPr>
          <p:cNvGrpSpPr/>
          <p:nvPr/>
        </p:nvGrpSpPr>
        <p:grpSpPr>
          <a:xfrm>
            <a:off x="6573895" y="1051159"/>
            <a:ext cx="5137968" cy="5078907"/>
            <a:chOff x="6437261" y="1660759"/>
            <a:chExt cx="5137968" cy="5078907"/>
          </a:xfrm>
        </p:grpSpPr>
        <p:pic>
          <p:nvPicPr>
            <p:cNvPr id="9" name="Picture 8" descr="Shape&#10;&#10;Description automatically generated">
              <a:extLst>
                <a:ext uri="{FF2B5EF4-FFF2-40B4-BE49-F238E27FC236}">
                  <a16:creationId xmlns:a16="http://schemas.microsoft.com/office/drawing/2014/main" id="{DA5812BF-ED9C-41D6-BC33-734089D914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437261" y="1660759"/>
              <a:ext cx="5137968" cy="5078907"/>
            </a:xfrm>
            <a:prstGeom prst="ellipse">
              <a:avLst/>
            </a:prstGeom>
          </p:spPr>
        </p:pic>
        <p:pic>
          <p:nvPicPr>
            <p:cNvPr id="10" name="Picture 9" descr="A picture containing indoor, fruit, vegetable, arranged&#10;&#10;Description automatically generated">
              <a:extLst>
                <a:ext uri="{FF2B5EF4-FFF2-40B4-BE49-F238E27FC236}">
                  <a16:creationId xmlns:a16="http://schemas.microsoft.com/office/drawing/2014/main" id="{7E2730EC-D322-4EF5-AE61-AAC1657F0C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824351" y="2924106"/>
              <a:ext cx="2565583" cy="2605054"/>
            </a:xfrm>
            <a:prstGeom prst="ellipse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E2EB28B-61F7-432A-9A62-7909082F4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09989" y="3457281"/>
              <a:ext cx="1420024" cy="142094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BE97FB7-382D-4874-9608-0A12AD12D1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5558" t="1333" r="24631" b="-1333"/>
            <a:stretch/>
          </p:blipFill>
          <p:spPr>
            <a:xfrm>
              <a:off x="9001099" y="4051749"/>
              <a:ext cx="237805" cy="232008"/>
            </a:xfrm>
            <a:prstGeom prst="flowChartConnector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</p:grp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0BFDB145-49EB-4833-B527-D5CA9F599FD7}"/>
              </a:ext>
            </a:extLst>
          </p:cNvPr>
          <p:cNvSpPr txBox="1">
            <a:spLocks/>
          </p:cNvSpPr>
          <p:nvPr/>
        </p:nvSpPr>
        <p:spPr>
          <a:xfrm>
            <a:off x="9781190" y="6511179"/>
            <a:ext cx="23114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2782948-4DBE-204D-AB9E-B65E067054AE}" type="slidenum">
              <a:rPr lang="en-US" sz="1000"/>
              <a:pPr algn="r"/>
              <a:t>18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9916251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C9105F0-5A8E-4F3B-BBD3-F8D19D040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sz="2925" spc="-61" dirty="0">
                <a:latin typeface="+mj-lt"/>
              </a:rPr>
              <a:t>How do you prepare to export your product?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F6268D-66E0-49D7-A567-1B5C6B611F8D}"/>
              </a:ext>
            </a:extLst>
          </p:cNvPr>
          <p:cNvSpPr txBox="1">
            <a:spLocks/>
          </p:cNvSpPr>
          <p:nvPr/>
        </p:nvSpPr>
        <p:spPr>
          <a:xfrm>
            <a:off x="914972" y="466344"/>
            <a:ext cx="3355849" cy="203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731" b="1" kern="0" cap="all" spc="203" baseline="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Nexa Black" charset="0"/>
                <a:cs typeface="Nexa Black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+mj-lt"/>
              </a:rPr>
              <a:t>Exporting to the US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A2E427C-81F8-4588-90A0-EF57DD7DF77A}"/>
              </a:ext>
            </a:extLst>
          </p:cNvPr>
          <p:cNvSpPr txBox="1"/>
          <p:nvPr/>
        </p:nvSpPr>
        <p:spPr>
          <a:xfrm>
            <a:off x="1267926" y="1964925"/>
            <a:ext cx="3783518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algn="ctr">
              <a:defRPr/>
            </a:pPr>
            <a:r>
              <a:rPr lang="en-US" b="1" cap="all" spc="300" dirty="0">
                <a:solidFill>
                  <a:prstClr val="black"/>
                </a:solidFill>
                <a:latin typeface="+mj-lt"/>
              </a:rPr>
              <a:t>KNOW YOUR PRODUCT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C33914FE-29FE-48BB-8802-6E01C69ED010}"/>
              </a:ext>
            </a:extLst>
          </p:cNvPr>
          <p:cNvCxnSpPr/>
          <p:nvPr/>
        </p:nvCxnSpPr>
        <p:spPr>
          <a:xfrm>
            <a:off x="1766820" y="2370726"/>
            <a:ext cx="278573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99B254FB-F696-4270-A923-95BD369DE12A}"/>
              </a:ext>
            </a:extLst>
          </p:cNvPr>
          <p:cNvGrpSpPr/>
          <p:nvPr/>
        </p:nvGrpSpPr>
        <p:grpSpPr>
          <a:xfrm>
            <a:off x="6204905" y="1566836"/>
            <a:ext cx="5453756" cy="1099058"/>
            <a:chOff x="6204905" y="1652573"/>
            <a:chExt cx="5453756" cy="1099058"/>
          </a:xfrm>
        </p:grpSpPr>
        <p:sp>
          <p:nvSpPr>
            <p:cNvPr id="17" name="Text Placeholder 7">
              <a:extLst>
                <a:ext uri="{FF2B5EF4-FFF2-40B4-BE49-F238E27FC236}">
                  <a16:creationId xmlns:a16="http://schemas.microsoft.com/office/drawing/2014/main" id="{A23A5BB1-3A11-45DA-94E0-1E78544A4EC3}"/>
                </a:ext>
              </a:extLst>
            </p:cNvPr>
            <p:cNvSpPr txBox="1">
              <a:spLocks/>
            </p:cNvSpPr>
            <p:nvPr/>
          </p:nvSpPr>
          <p:spPr>
            <a:xfrm>
              <a:off x="6961504" y="1671631"/>
              <a:ext cx="4697157" cy="1080000"/>
            </a:xfrm>
            <a:prstGeom prst="rect">
              <a:avLst/>
            </a:prstGeom>
            <a:ln>
              <a:noFill/>
            </a:ln>
          </p:spPr>
          <p:txBody>
            <a:bodyPr lIns="0" tIns="0" rIns="0" bIns="0" anchor="ctr"/>
            <a:lstStyle>
              <a:lvl1pPr marL="228600" indent="-2286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chemeClr val="accent5"/>
                </a:buClr>
                <a:buSzPct val="75000"/>
                <a:buFont typeface="Wingdings" charset="2"/>
                <a:buChar char="§"/>
                <a:defRPr sz="2000" kern="1200">
                  <a:solidFill>
                    <a:srgbClr val="3F3F3F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accent5"/>
                </a:buClr>
                <a:buSzPct val="75000"/>
                <a:buFont typeface="Wingdings" charset="2"/>
                <a:buChar char="§"/>
                <a:defRPr sz="1800" kern="1200">
                  <a:solidFill>
                    <a:srgbClr val="3F3F3F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accent5"/>
                </a:buClr>
                <a:buSzPct val="75000"/>
                <a:buFont typeface="Wingdings" charset="2"/>
                <a:buChar char="§"/>
                <a:defRPr sz="1600" kern="1200">
                  <a:solidFill>
                    <a:srgbClr val="3F3F3F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accent5"/>
                </a:buClr>
                <a:buSzPct val="75000"/>
                <a:buFont typeface="Wingdings" charset="2"/>
                <a:buChar char="§"/>
                <a:defRPr sz="1400" kern="1200">
                  <a:solidFill>
                    <a:srgbClr val="3F3F3F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accent5"/>
                </a:buClr>
                <a:buSzPct val="75000"/>
                <a:buFont typeface="Wingdings" charset="2"/>
                <a:buChar char="§"/>
                <a:defRPr sz="1400" kern="1200">
                  <a:solidFill>
                    <a:srgbClr val="3F3F3F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>
                <a:lnSpc>
                  <a:spcPct val="85000"/>
                </a:lnSpc>
                <a:buClr>
                  <a:srgbClr val="787878"/>
                </a:buClr>
                <a:buNone/>
                <a:defRPr/>
              </a:pPr>
              <a:r>
                <a:rPr lang="en-US" sz="1500" b="1" dirty="0">
                  <a:solidFill>
                    <a:srgbClr val="000000"/>
                  </a:solidFill>
                  <a:ea typeface="Chronicle Display Black" charset="0"/>
                  <a:cs typeface="Chronicle Display Black" charset="0"/>
                </a:rPr>
                <a:t>Know your product:</a:t>
              </a:r>
            </a:p>
            <a:p>
              <a:pPr>
                <a:spcBef>
                  <a:spcPts val="0"/>
                </a:spcBef>
                <a:buClr>
                  <a:srgbClr val="787878"/>
                </a:buClr>
                <a:defRPr/>
              </a:pPr>
              <a:r>
                <a:rPr lang="en-US" sz="1500" dirty="0">
                  <a:solidFill>
                    <a:srgbClr val="000000"/>
                  </a:solidFill>
                  <a:ea typeface="Chronicle Display Black" charset="0"/>
                  <a:cs typeface="Chronicle Display Black" charset="0"/>
                </a:rPr>
                <a:t>Determine 6-digit HS Code</a:t>
              </a:r>
            </a:p>
            <a:p>
              <a:pPr>
                <a:spcBef>
                  <a:spcPts val="0"/>
                </a:spcBef>
                <a:buClr>
                  <a:srgbClr val="787878"/>
                </a:buClr>
                <a:defRPr/>
              </a:pPr>
              <a:r>
                <a:rPr lang="en-US" sz="1500" dirty="0">
                  <a:solidFill>
                    <a:srgbClr val="000000"/>
                  </a:solidFill>
                  <a:ea typeface="Chronicle Display Black" charset="0"/>
                  <a:cs typeface="Chronicle Display Black" charset="0"/>
                </a:rPr>
                <a:t>Look at domestic sales</a:t>
              </a:r>
            </a:p>
            <a:p>
              <a:pPr>
                <a:spcBef>
                  <a:spcPts val="0"/>
                </a:spcBef>
                <a:buClr>
                  <a:srgbClr val="787878"/>
                </a:buClr>
                <a:defRPr/>
              </a:pPr>
              <a:r>
                <a:rPr lang="en-US" sz="1500" dirty="0">
                  <a:solidFill>
                    <a:srgbClr val="000000"/>
                  </a:solidFill>
                  <a:ea typeface="Chronicle Display Black" charset="0"/>
                  <a:cs typeface="Chronicle Display Black" charset="0"/>
                </a:rPr>
                <a:t>Examine unique or important features</a:t>
              </a:r>
            </a:p>
            <a:p>
              <a:pPr>
                <a:spcBef>
                  <a:spcPts val="0"/>
                </a:spcBef>
                <a:buClr>
                  <a:srgbClr val="787878"/>
                </a:buClr>
                <a:defRPr/>
              </a:pPr>
              <a:r>
                <a:rPr lang="en-US" sz="1500" dirty="0">
                  <a:solidFill>
                    <a:srgbClr val="000000"/>
                  </a:solidFill>
                  <a:ea typeface="Chronicle Display Black" charset="0"/>
                  <a:cs typeface="Chronicle Display Black" charset="0"/>
                </a:rPr>
                <a:t>Define competitor or substitute products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FC51685-2DB7-4ADA-8857-E82C305F5147}"/>
                </a:ext>
              </a:extLst>
            </p:cNvPr>
            <p:cNvSpPr/>
            <p:nvPr/>
          </p:nvSpPr>
          <p:spPr>
            <a:xfrm>
              <a:off x="6204905" y="1652573"/>
              <a:ext cx="720000" cy="108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6600" b="1" i="1" u="none" strike="noStrike" kern="1200" cap="none" spc="0" normalizeH="0" baseline="0" noProof="0" dirty="0">
                  <a:ln>
                    <a:noFill/>
                  </a:ln>
                  <a:solidFill>
                    <a:srgbClr val="86F200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1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78DD913-2053-4BBD-A6CB-28D9F1B8ED0F}"/>
              </a:ext>
            </a:extLst>
          </p:cNvPr>
          <p:cNvGrpSpPr/>
          <p:nvPr/>
        </p:nvGrpSpPr>
        <p:grpSpPr>
          <a:xfrm>
            <a:off x="6204905" y="2875389"/>
            <a:ext cx="5453757" cy="1107222"/>
            <a:chOff x="6204905" y="2861778"/>
            <a:chExt cx="5453757" cy="1107222"/>
          </a:xfrm>
        </p:grpSpPr>
        <p:sp>
          <p:nvSpPr>
            <p:cNvPr id="18" name="Text Placeholder 9">
              <a:extLst>
                <a:ext uri="{FF2B5EF4-FFF2-40B4-BE49-F238E27FC236}">
                  <a16:creationId xmlns:a16="http://schemas.microsoft.com/office/drawing/2014/main" id="{68B3CF24-3E13-48A0-94AA-4DAB5E2E16F4}"/>
                </a:ext>
              </a:extLst>
            </p:cNvPr>
            <p:cNvSpPr txBox="1">
              <a:spLocks/>
            </p:cNvSpPr>
            <p:nvPr/>
          </p:nvSpPr>
          <p:spPr>
            <a:xfrm>
              <a:off x="6961504" y="2861778"/>
              <a:ext cx="4697158" cy="1080000"/>
            </a:xfrm>
            <a:prstGeom prst="rect">
              <a:avLst/>
            </a:prstGeom>
            <a:ln>
              <a:noFill/>
            </a:ln>
          </p:spPr>
          <p:txBody>
            <a:bodyPr lIns="0" tIns="0" rIns="0" bIns="0" anchor="ctr"/>
            <a:lstStyle>
              <a:lvl1pPr marL="228600" indent="-2286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chemeClr val="accent5"/>
                </a:buClr>
                <a:buSzPct val="75000"/>
                <a:buFont typeface="Wingdings" charset="2"/>
                <a:buChar char="§"/>
                <a:defRPr sz="2000" kern="1200">
                  <a:solidFill>
                    <a:srgbClr val="3F3F3F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accent5"/>
                </a:buClr>
                <a:buSzPct val="75000"/>
                <a:buFont typeface="Wingdings" charset="2"/>
                <a:buChar char="§"/>
                <a:defRPr sz="1800" kern="1200">
                  <a:solidFill>
                    <a:srgbClr val="3F3F3F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accent5"/>
                </a:buClr>
                <a:buSzPct val="75000"/>
                <a:buFont typeface="Wingdings" charset="2"/>
                <a:buChar char="§"/>
                <a:defRPr sz="1600" kern="1200">
                  <a:solidFill>
                    <a:srgbClr val="3F3F3F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accent5"/>
                </a:buClr>
                <a:buSzPct val="75000"/>
                <a:buFont typeface="Wingdings" charset="2"/>
                <a:buChar char="§"/>
                <a:defRPr sz="1400" kern="1200">
                  <a:solidFill>
                    <a:srgbClr val="3F3F3F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accent5"/>
                </a:buClr>
                <a:buSzPct val="75000"/>
                <a:buFont typeface="Wingdings" charset="2"/>
                <a:buChar char="§"/>
                <a:defRPr sz="1400" kern="1200">
                  <a:solidFill>
                    <a:srgbClr val="3F3F3F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5000"/>
                </a:lnSpc>
                <a:spcBef>
                  <a:spcPts val="0"/>
                </a:spcBef>
                <a:buClr>
                  <a:srgbClr val="787878"/>
                </a:buClr>
                <a:buNone/>
                <a:defRPr/>
              </a:pPr>
              <a:r>
                <a:rPr lang="en-US" sz="1500" b="1" dirty="0">
                  <a:solidFill>
                    <a:srgbClr val="000000"/>
                  </a:solidFill>
                  <a:ea typeface="Chronicle Display Black" charset="0"/>
                  <a:cs typeface="Chronicle Display Black" charset="0"/>
                </a:rPr>
                <a:t>Look at potential export markets:</a:t>
              </a:r>
            </a:p>
            <a:p>
              <a:pPr>
                <a:spcBef>
                  <a:spcPts val="0"/>
                </a:spcBef>
                <a:buClr>
                  <a:srgbClr val="787878"/>
                </a:buClr>
                <a:defRPr/>
              </a:pPr>
              <a:r>
                <a:rPr lang="en-US" sz="1500" dirty="0">
                  <a:solidFill>
                    <a:srgbClr val="000000"/>
                  </a:solidFill>
                </a:rPr>
                <a:t>Conduct market research</a:t>
              </a:r>
            </a:p>
            <a:p>
              <a:pPr>
                <a:spcBef>
                  <a:spcPts val="0"/>
                </a:spcBef>
                <a:buClr>
                  <a:srgbClr val="787878"/>
                </a:buClr>
                <a:defRPr/>
              </a:pPr>
              <a:r>
                <a:rPr lang="en-US" sz="1500" dirty="0">
                  <a:solidFill>
                    <a:srgbClr val="000000"/>
                  </a:solidFill>
                </a:rPr>
                <a:t>Decide on a pricing strategy</a:t>
              </a:r>
            </a:p>
            <a:p>
              <a:pPr>
                <a:spcBef>
                  <a:spcPts val="0"/>
                </a:spcBef>
                <a:buClr>
                  <a:srgbClr val="787878"/>
                </a:buClr>
                <a:defRPr/>
              </a:pPr>
              <a:r>
                <a:rPr lang="en-US" sz="1500" dirty="0">
                  <a:solidFill>
                    <a:srgbClr val="000000"/>
                  </a:solidFill>
                </a:rPr>
                <a:t>Define a strategy to find buyers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B10FE54-4A24-426B-BDA7-CD637D426496}"/>
                </a:ext>
              </a:extLst>
            </p:cNvPr>
            <p:cNvSpPr/>
            <p:nvPr/>
          </p:nvSpPr>
          <p:spPr>
            <a:xfrm>
              <a:off x="6204905" y="2889000"/>
              <a:ext cx="720000" cy="108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6600" b="1" i="1" u="none" strike="noStrike" kern="1200" cap="none" spc="0" normalizeH="0" baseline="0" noProof="0" dirty="0">
                  <a:ln>
                    <a:noFill/>
                  </a:ln>
                  <a:solidFill>
                    <a:srgbClr val="34F0FF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2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4D415A3-788F-4416-8F8A-1E75EA89C9A5}"/>
              </a:ext>
            </a:extLst>
          </p:cNvPr>
          <p:cNvGrpSpPr/>
          <p:nvPr/>
        </p:nvGrpSpPr>
        <p:grpSpPr>
          <a:xfrm>
            <a:off x="6204905" y="4096390"/>
            <a:ext cx="5453758" cy="1080000"/>
            <a:chOff x="6204905" y="4096390"/>
            <a:chExt cx="5453758" cy="108000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5ACFAD6-4620-4EC3-A721-150BC5383724}"/>
                </a:ext>
              </a:extLst>
            </p:cNvPr>
            <p:cNvSpPr/>
            <p:nvPr/>
          </p:nvSpPr>
          <p:spPr>
            <a:xfrm>
              <a:off x="6204905" y="4096390"/>
              <a:ext cx="720000" cy="108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6600" b="1" i="1" u="none" strike="noStrike" kern="1200" cap="none" spc="0" normalizeH="0" baseline="0" noProof="0" dirty="0">
                  <a:ln>
                    <a:noFill/>
                  </a:ln>
                  <a:solidFill>
                    <a:srgbClr val="FDD300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4" name="Text Placeholder 13">
              <a:extLst>
                <a:ext uri="{FF2B5EF4-FFF2-40B4-BE49-F238E27FC236}">
                  <a16:creationId xmlns:a16="http://schemas.microsoft.com/office/drawing/2014/main" id="{3CD2B8AA-6A16-43F2-99FC-53657B1A97DF}"/>
                </a:ext>
              </a:extLst>
            </p:cNvPr>
            <p:cNvSpPr txBox="1">
              <a:spLocks/>
            </p:cNvSpPr>
            <p:nvPr/>
          </p:nvSpPr>
          <p:spPr>
            <a:xfrm>
              <a:off x="6961505" y="4096390"/>
              <a:ext cx="4697158" cy="1080000"/>
            </a:xfrm>
            <a:prstGeom prst="rect">
              <a:avLst/>
            </a:prstGeom>
          </p:spPr>
          <p:txBody>
            <a:bodyPr lIns="0" tIns="0" rIns="0" bIns="0" anchor="t"/>
            <a:lstStyle>
              <a:lvl1pPr marL="228600" indent="-2286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chemeClr val="accent5"/>
                </a:buClr>
                <a:buSzPct val="75000"/>
                <a:buFont typeface="Wingdings" charset="2"/>
                <a:buChar char="§"/>
                <a:defRPr sz="2000" kern="1200">
                  <a:solidFill>
                    <a:srgbClr val="3F3F3F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accent5"/>
                </a:buClr>
                <a:buSzPct val="75000"/>
                <a:buFont typeface="Wingdings" charset="2"/>
                <a:buChar char="§"/>
                <a:defRPr sz="1800" kern="1200">
                  <a:solidFill>
                    <a:srgbClr val="3F3F3F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accent5"/>
                </a:buClr>
                <a:buSzPct val="75000"/>
                <a:buFont typeface="Wingdings" charset="2"/>
                <a:buChar char="§"/>
                <a:defRPr sz="1600" kern="1200">
                  <a:solidFill>
                    <a:srgbClr val="3F3F3F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accent5"/>
                </a:buClr>
                <a:buSzPct val="75000"/>
                <a:buFont typeface="Wingdings" charset="2"/>
                <a:buChar char="§"/>
                <a:defRPr sz="1400" kern="1200">
                  <a:solidFill>
                    <a:srgbClr val="3F3F3F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chemeClr val="accent5"/>
                </a:buClr>
                <a:buSzPct val="75000"/>
                <a:buFont typeface="Wingdings" charset="2"/>
                <a:buChar char="§"/>
                <a:defRPr sz="1400" kern="1200">
                  <a:solidFill>
                    <a:srgbClr val="3F3F3F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>
                <a:lnSpc>
                  <a:spcPct val="85000"/>
                </a:lnSpc>
                <a:buClr>
                  <a:srgbClr val="787878"/>
                </a:buClr>
                <a:buNone/>
                <a:defRPr/>
              </a:pPr>
              <a:r>
                <a:rPr lang="en-US" sz="1500" b="1" dirty="0">
                  <a:solidFill>
                    <a:srgbClr val="000000"/>
                  </a:solidFill>
                  <a:ea typeface="Chronicle Display Black" charset="0"/>
                  <a:cs typeface="Chronicle Display Black" charset="0"/>
                </a:rPr>
                <a:t>Develop an export plan:</a:t>
              </a:r>
            </a:p>
            <a:p>
              <a:pPr>
                <a:lnSpc>
                  <a:spcPct val="85000"/>
                </a:lnSpc>
                <a:buClr>
                  <a:srgbClr val="787878"/>
                </a:buClr>
                <a:defRPr/>
              </a:pPr>
              <a:r>
                <a:rPr lang="en-US" sz="1500" dirty="0">
                  <a:solidFill>
                    <a:srgbClr val="000000"/>
                  </a:solidFill>
                  <a:ea typeface="Chronicle Display Black" charset="0"/>
                  <a:cs typeface="Chronicle Display Black" charset="0"/>
                </a:rPr>
                <a:t>Which countries, customer profiles, and marketing and distribution channels will you prioritize?</a:t>
              </a:r>
            </a:p>
            <a:p>
              <a:pPr>
                <a:lnSpc>
                  <a:spcPct val="85000"/>
                </a:lnSpc>
                <a:buClr>
                  <a:srgbClr val="787878"/>
                </a:buClr>
                <a:defRPr/>
              </a:pPr>
              <a:r>
                <a:rPr lang="en-US" sz="1500" dirty="0">
                  <a:solidFill>
                    <a:srgbClr val="000000"/>
                  </a:solidFill>
                  <a:ea typeface="Chronicle Display Black" charset="0"/>
                  <a:cs typeface="Chronicle Display Black" charset="0"/>
                </a:rPr>
                <a:t>What food safety requirements must you meet?</a:t>
              </a:r>
            </a:p>
            <a:p>
              <a:pPr lvl="1">
                <a:lnSpc>
                  <a:spcPct val="85000"/>
                </a:lnSpc>
                <a:buClr>
                  <a:srgbClr val="787878"/>
                </a:buClr>
                <a:defRPr/>
              </a:pPr>
              <a:r>
                <a:rPr lang="en-US" sz="1400" dirty="0">
                  <a:solidFill>
                    <a:srgbClr val="000000"/>
                  </a:solidFill>
                  <a:ea typeface="Chronicle Display Black" charset="0"/>
                  <a:cs typeface="Chronicle Display Black" charset="0"/>
                </a:rPr>
                <a:t>For example: ingredient, processing, product, labelling, packaging, intentional adulteration requirements</a:t>
              </a:r>
            </a:p>
            <a:p>
              <a:pPr>
                <a:lnSpc>
                  <a:spcPct val="85000"/>
                </a:lnSpc>
                <a:buClr>
                  <a:srgbClr val="787878"/>
                </a:buClr>
                <a:defRPr/>
              </a:pPr>
              <a:r>
                <a:rPr lang="en-US" sz="1500" dirty="0">
                  <a:solidFill>
                    <a:srgbClr val="000000"/>
                  </a:solidFill>
                  <a:ea typeface="Chronicle Display Black" charset="0"/>
                  <a:cs typeface="Chronicle Display Black" charset="0"/>
                </a:rPr>
                <a:t>How will you promote your product?</a:t>
              </a:r>
            </a:p>
            <a:p>
              <a:pPr lvl="1">
                <a:lnSpc>
                  <a:spcPct val="85000"/>
                </a:lnSpc>
                <a:buClr>
                  <a:srgbClr val="787878"/>
                </a:buClr>
                <a:defRPr/>
              </a:pPr>
              <a:r>
                <a:rPr lang="en-US" sz="1400" dirty="0">
                  <a:solidFill>
                    <a:srgbClr val="000000"/>
                  </a:solidFill>
                  <a:ea typeface="Chronicle Display Black" charset="0"/>
                  <a:cs typeface="Chronicle Display Black" charset="0"/>
                </a:rPr>
                <a:t>For example: websites, e-commerce platforms, trade shows, social media, among others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C37A78C-03F5-426C-B09D-3D0246F63119}"/>
              </a:ext>
            </a:extLst>
          </p:cNvPr>
          <p:cNvGrpSpPr/>
          <p:nvPr/>
        </p:nvGrpSpPr>
        <p:grpSpPr>
          <a:xfrm>
            <a:off x="1468436" y="2563592"/>
            <a:ext cx="3382499" cy="3929283"/>
            <a:chOff x="1538944" y="2831630"/>
            <a:chExt cx="3878135" cy="4508871"/>
          </a:xfrm>
        </p:grpSpPr>
        <p:sp>
          <p:nvSpPr>
            <p:cNvPr id="35" name="Flowchart: Preparation 34" descr="product image zoom">
              <a:extLst>
                <a:ext uri="{FF2B5EF4-FFF2-40B4-BE49-F238E27FC236}">
                  <a16:creationId xmlns:a16="http://schemas.microsoft.com/office/drawing/2014/main" id="{E9406FCC-3BE5-493E-A16F-5830DABCA76A}"/>
                </a:ext>
              </a:extLst>
            </p:cNvPr>
            <p:cNvSpPr/>
            <p:nvPr/>
          </p:nvSpPr>
          <p:spPr>
            <a:xfrm>
              <a:off x="2798284" y="2831630"/>
              <a:ext cx="1446537" cy="1149480"/>
            </a:xfrm>
            <a:prstGeom prst="flowChartPreparation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27EC9F0-FF91-4FBC-A3E3-DC8B3F117D03}"/>
                </a:ext>
              </a:extLst>
            </p:cNvPr>
            <p:cNvGrpSpPr/>
            <p:nvPr/>
          </p:nvGrpSpPr>
          <p:grpSpPr>
            <a:xfrm>
              <a:off x="1538944" y="3341641"/>
              <a:ext cx="3878135" cy="3998860"/>
              <a:chOff x="1538944" y="3341641"/>
              <a:chExt cx="3878135" cy="3998860"/>
            </a:xfrm>
          </p:grpSpPr>
          <p:sp>
            <p:nvSpPr>
              <p:cNvPr id="32" name="Flowchart: Preparation 31" descr="product image zoom">
                <a:extLst>
                  <a:ext uri="{FF2B5EF4-FFF2-40B4-BE49-F238E27FC236}">
                    <a16:creationId xmlns:a16="http://schemas.microsoft.com/office/drawing/2014/main" id="{FFEDC999-5E58-4527-BAE6-485223353B63}"/>
                  </a:ext>
                </a:extLst>
              </p:cNvPr>
              <p:cNvSpPr/>
              <p:nvPr/>
            </p:nvSpPr>
            <p:spPr>
              <a:xfrm>
                <a:off x="1538944" y="4383105"/>
                <a:ext cx="1446537" cy="1149480"/>
              </a:xfrm>
              <a:prstGeom prst="flowChartPreparation">
                <a:avLst/>
              </a:prstGeom>
              <a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3" name="Flowchart: Preparation 32" descr="Organic Coconut Manna - Coconut Butter | Nutiva">
                <a:extLst>
                  <a:ext uri="{FF2B5EF4-FFF2-40B4-BE49-F238E27FC236}">
                    <a16:creationId xmlns:a16="http://schemas.microsoft.com/office/drawing/2014/main" id="{2202FEC9-BF85-465B-AF86-2C09A7B4952F}"/>
                  </a:ext>
                </a:extLst>
              </p:cNvPr>
              <p:cNvSpPr/>
              <p:nvPr/>
            </p:nvSpPr>
            <p:spPr>
              <a:xfrm>
                <a:off x="1627730" y="3388387"/>
                <a:ext cx="1446537" cy="1149480"/>
              </a:xfrm>
              <a:prstGeom prst="flowChartPreparation">
                <a:avLst/>
              </a:prstGeom>
              <a:blipFill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4" name="Flowchart: Preparation 33" descr="Why Whole Grains Are Good For You? 7 Benefits To Look Out For! - NDTV Food">
                <a:extLst>
                  <a:ext uri="{FF2B5EF4-FFF2-40B4-BE49-F238E27FC236}">
                    <a16:creationId xmlns:a16="http://schemas.microsoft.com/office/drawing/2014/main" id="{30827143-620B-4445-B831-CDAF8392FFFA}"/>
                  </a:ext>
                </a:extLst>
              </p:cNvPr>
              <p:cNvSpPr/>
              <p:nvPr/>
            </p:nvSpPr>
            <p:spPr>
              <a:xfrm>
                <a:off x="2731508" y="4999693"/>
                <a:ext cx="1446537" cy="1149480"/>
              </a:xfrm>
              <a:prstGeom prst="flowChartPreparation">
                <a:avLst/>
              </a:prstGeom>
              <a:blipFill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6" name="Flowchart: Preparation 35">
                <a:extLst>
                  <a:ext uri="{FF2B5EF4-FFF2-40B4-BE49-F238E27FC236}">
                    <a16:creationId xmlns:a16="http://schemas.microsoft.com/office/drawing/2014/main" id="{118E16B2-7580-4F74-A993-E82F00FA44A8}"/>
                  </a:ext>
                </a:extLst>
              </p:cNvPr>
              <p:cNvSpPr/>
              <p:nvPr/>
            </p:nvSpPr>
            <p:spPr>
              <a:xfrm>
                <a:off x="3970542" y="3341641"/>
                <a:ext cx="1446537" cy="1149480"/>
              </a:xfrm>
              <a:prstGeom prst="flowChartPreparation">
                <a:avLst/>
              </a:prstGeom>
              <a:blipFill>
                <a:blip r:embed="rId7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 l="24991" t="7966" r="24991" b="1"/>
                </a:stretch>
              </a:blip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7" name="Flowchart: Preparation 36" descr="Wine critic Matthew Jukes launches non-alcoholic, low calorie cordials -  The Drinks Business">
                <a:extLst>
                  <a:ext uri="{FF2B5EF4-FFF2-40B4-BE49-F238E27FC236}">
                    <a16:creationId xmlns:a16="http://schemas.microsoft.com/office/drawing/2014/main" id="{8646B8C1-5E22-48B9-B585-21B397D1825B}"/>
                  </a:ext>
                </a:extLst>
              </p:cNvPr>
              <p:cNvSpPr/>
              <p:nvPr/>
            </p:nvSpPr>
            <p:spPr>
              <a:xfrm>
                <a:off x="3951606" y="4424552"/>
                <a:ext cx="1446537" cy="1149480"/>
              </a:xfrm>
              <a:prstGeom prst="flowChartPreparation">
                <a:avLst/>
              </a:prstGeom>
              <a:blipFill>
                <a:blip r:embed="rId8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8" name="Flowchart: Preparation 37" descr="World&amp;#39;s Best Loved Biscuit and Confectionery Brands Unite to Form New  Global Business and Enters the Nigerian Market">
                <a:extLst>
                  <a:ext uri="{FF2B5EF4-FFF2-40B4-BE49-F238E27FC236}">
                    <a16:creationId xmlns:a16="http://schemas.microsoft.com/office/drawing/2014/main" id="{570D2DF8-1AC5-4425-B548-6384F8645924}"/>
                  </a:ext>
                </a:extLst>
              </p:cNvPr>
              <p:cNvSpPr/>
              <p:nvPr/>
            </p:nvSpPr>
            <p:spPr>
              <a:xfrm>
                <a:off x="2754743" y="3916220"/>
                <a:ext cx="1446537" cy="1149480"/>
              </a:xfrm>
              <a:prstGeom prst="flowChartPreparation">
                <a:avLst/>
              </a:prstGeom>
              <a:blipFill rotWithShape="1">
                <a:blip r:embed="rId9" cstate="screen">
                  <a:extLst>
                    <a:ext uri="{BEBA8EAE-BF5A-486C-A8C5-ECC9F3942E4B}">
                      <a14:imgProps xmlns:a14="http://schemas.microsoft.com/office/drawing/2010/main">
                        <a14:imgLayer r:embed="rId10">
                          <a14:imgEffect>
                            <a14:backgroundRemoval t="9859" b="89906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9" name="Flowchart: Preparation 38" descr="Best Mixed Berry Jam Recipe - How to Make Homemade Jam -  GoodHousekeeping.com">
                <a:extLst>
                  <a:ext uri="{FF2B5EF4-FFF2-40B4-BE49-F238E27FC236}">
                    <a16:creationId xmlns:a16="http://schemas.microsoft.com/office/drawing/2014/main" id="{3E74A3EA-C290-44AE-A97F-29BF79A1250E}"/>
                  </a:ext>
                </a:extLst>
              </p:cNvPr>
              <p:cNvSpPr/>
              <p:nvPr/>
            </p:nvSpPr>
            <p:spPr>
              <a:xfrm>
                <a:off x="3919219" y="5623927"/>
                <a:ext cx="1446537" cy="1149480"/>
              </a:xfrm>
              <a:prstGeom prst="flowChartPreparation">
                <a:avLst/>
              </a:prstGeom>
              <a:blipFill>
                <a:blip r:embed="rId11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40" name="Flowchart: Preparation 39" descr="To Use or Not to Use? Reusables for Bulk Food and Produce - Groovy Green  Living">
                <a:extLst>
                  <a:ext uri="{FF2B5EF4-FFF2-40B4-BE49-F238E27FC236}">
                    <a16:creationId xmlns:a16="http://schemas.microsoft.com/office/drawing/2014/main" id="{BADBE14F-3BC7-4B60-B466-E89BD2B59D1E}"/>
                  </a:ext>
                </a:extLst>
              </p:cNvPr>
              <p:cNvSpPr/>
              <p:nvPr/>
            </p:nvSpPr>
            <p:spPr>
              <a:xfrm>
                <a:off x="2739226" y="6191021"/>
                <a:ext cx="1446537" cy="1149480"/>
              </a:xfrm>
              <a:prstGeom prst="flowChartPreparation">
                <a:avLst/>
              </a:prstGeom>
              <a:blipFill>
                <a:blip r:embed="rId12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41" name="Flowchart: Preparation 40">
                <a:extLst>
                  <a:ext uri="{FF2B5EF4-FFF2-40B4-BE49-F238E27FC236}">
                    <a16:creationId xmlns:a16="http://schemas.microsoft.com/office/drawing/2014/main" id="{53596D38-6DEA-43F3-A24E-D3580385EC80}"/>
                  </a:ext>
                </a:extLst>
              </p:cNvPr>
              <p:cNvSpPr/>
              <p:nvPr/>
            </p:nvSpPr>
            <p:spPr>
              <a:xfrm>
                <a:off x="1552063" y="5614302"/>
                <a:ext cx="1447160" cy="1149480"/>
              </a:xfrm>
              <a:prstGeom prst="flowChartPreparation">
                <a:avLst/>
              </a:prstGeom>
              <a:blipFill rotWithShape="1">
                <a:blip r:embed="rId1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</p:grpSp>
      <p:sp>
        <p:nvSpPr>
          <p:cNvPr id="44" name="Slide Number Placeholder 2">
            <a:extLst>
              <a:ext uri="{FF2B5EF4-FFF2-40B4-BE49-F238E27FC236}">
                <a16:creationId xmlns:a16="http://schemas.microsoft.com/office/drawing/2014/main" id="{BE285B25-10E0-4F03-82A7-7142B2B57C13}"/>
              </a:ext>
            </a:extLst>
          </p:cNvPr>
          <p:cNvSpPr txBox="1">
            <a:spLocks/>
          </p:cNvSpPr>
          <p:nvPr/>
        </p:nvSpPr>
        <p:spPr>
          <a:xfrm>
            <a:off x="9781190" y="6511179"/>
            <a:ext cx="23114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2782948-4DBE-204D-AB9E-B65E067054AE}" type="slidenum">
              <a:rPr lang="en-US" sz="1000"/>
              <a:pPr algn="r"/>
              <a:t>19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3449105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C9105F0-5A8E-4F3B-BBD3-F8D19D040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sz="2925" spc="-61" dirty="0">
                <a:latin typeface="+mj-lt"/>
              </a:rPr>
              <a:t>Which US agency manages imports?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F6268D-66E0-49D7-A567-1B5C6B611F8D}"/>
              </a:ext>
            </a:extLst>
          </p:cNvPr>
          <p:cNvSpPr txBox="1">
            <a:spLocks/>
          </p:cNvSpPr>
          <p:nvPr/>
        </p:nvSpPr>
        <p:spPr>
          <a:xfrm>
            <a:off x="914972" y="466344"/>
            <a:ext cx="3355849" cy="203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731" b="1" kern="0" cap="all" spc="203" baseline="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Nexa Black" charset="0"/>
                <a:cs typeface="Nexa Black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+mj-lt"/>
              </a:rPr>
              <a:t>Exporting to the US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3E5F774-1A6A-46C6-8F0D-A1B702FF23D9}"/>
              </a:ext>
            </a:extLst>
          </p:cNvPr>
          <p:cNvGrpSpPr/>
          <p:nvPr/>
        </p:nvGrpSpPr>
        <p:grpSpPr>
          <a:xfrm>
            <a:off x="882778" y="1869507"/>
            <a:ext cx="2785730" cy="2074805"/>
            <a:chOff x="882778" y="1869507"/>
            <a:chExt cx="2785730" cy="2074805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A2E427C-81F8-4588-90A0-EF57DD7DF77A}"/>
                </a:ext>
              </a:extLst>
            </p:cNvPr>
            <p:cNvSpPr txBox="1"/>
            <p:nvPr/>
          </p:nvSpPr>
          <p:spPr>
            <a:xfrm>
              <a:off x="882778" y="1869507"/>
              <a:ext cx="2377440" cy="369332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all" spc="3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Rationale</a:t>
              </a:r>
            </a:p>
          </p:txBody>
        </p: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C33914FE-29FE-48BB-8802-6E01C69ED010}"/>
                </a:ext>
              </a:extLst>
            </p:cNvPr>
            <p:cNvCxnSpPr/>
            <p:nvPr/>
          </p:nvCxnSpPr>
          <p:spPr>
            <a:xfrm>
              <a:off x="882778" y="2539707"/>
              <a:ext cx="278573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6D6D143-AEEC-4E41-AA2C-968B297C1BB3}"/>
                </a:ext>
              </a:extLst>
            </p:cNvPr>
            <p:cNvSpPr txBox="1"/>
            <p:nvPr/>
          </p:nvSpPr>
          <p:spPr>
            <a:xfrm>
              <a:off x="882778" y="2836316"/>
              <a:ext cx="2785730" cy="1107996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/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black"/>
                  </a:solidFill>
                  <a:latin typeface="+mj-lt"/>
                </a:rPr>
                <a:t>Proactive and strict enforcement of U.S. trade laws to protect national economic security, facilitate fair trade, support the health and safety of the American people, and ensure a level playing field for U.S. industry.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D79B77C0-6C4F-4BD4-AEFC-2E15D463F852}"/>
              </a:ext>
            </a:extLst>
          </p:cNvPr>
          <p:cNvGrpSpPr/>
          <p:nvPr/>
        </p:nvGrpSpPr>
        <p:grpSpPr>
          <a:xfrm>
            <a:off x="4548131" y="1869507"/>
            <a:ext cx="2959663" cy="2972655"/>
            <a:chOff x="4416806" y="1869507"/>
            <a:chExt cx="2959663" cy="2972655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78BC26A-C903-4E92-A3FF-F0D4306E4360}"/>
                </a:ext>
              </a:extLst>
            </p:cNvPr>
            <p:cNvSpPr txBox="1"/>
            <p:nvPr/>
          </p:nvSpPr>
          <p:spPr>
            <a:xfrm>
              <a:off x="4416807" y="1869507"/>
              <a:ext cx="2959662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lvl="0">
                <a:defRPr/>
              </a:pPr>
              <a:r>
                <a:rPr lang="en-US" b="1" cap="all" spc="300" dirty="0">
                  <a:solidFill>
                    <a:prstClr val="black"/>
                  </a:solidFill>
                  <a:latin typeface="+mj-lt"/>
                </a:rPr>
                <a:t>KEY REQUIRED PROVISIONS</a:t>
              </a:r>
            </a:p>
          </p:txBody>
        </p: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6B13EC1-A7AB-4A2F-A516-D538684F1577}"/>
                </a:ext>
              </a:extLst>
            </p:cNvPr>
            <p:cNvCxnSpPr/>
            <p:nvPr/>
          </p:nvCxnSpPr>
          <p:spPr>
            <a:xfrm>
              <a:off x="4416807" y="2539707"/>
              <a:ext cx="278573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9FF2CE7-5AF1-40CD-A447-CD69BB2A8C58}"/>
                </a:ext>
              </a:extLst>
            </p:cNvPr>
            <p:cNvSpPr txBox="1"/>
            <p:nvPr/>
          </p:nvSpPr>
          <p:spPr>
            <a:xfrm>
              <a:off x="4416806" y="2836316"/>
              <a:ext cx="2860587" cy="2005846"/>
            </a:xfrm>
            <a:prstGeom prst="rect">
              <a:avLst/>
            </a:prstGeom>
            <a:noFill/>
          </p:spPr>
          <p:txBody>
            <a:bodyPr vert="horz" wrap="square" lIns="0" tIns="0" rIns="0" bIns="0" numCol="1" rtlCol="0">
              <a:noAutofit/>
            </a:bodyPr>
            <a:lstStyle>
              <a:defPPr>
                <a:defRPr lang="en-US"/>
              </a:defPPr>
              <a:lvl1pPr marR="0" lvl="0" indent="0" fontAlgn="b">
                <a:lnSpc>
                  <a:spcPct val="120000"/>
                </a:lnSpc>
                <a:spcBef>
                  <a:spcPts val="600"/>
                </a:spcBef>
                <a:spcAft>
                  <a:spcPts val="0"/>
                </a:spcAft>
                <a:buClrTx/>
                <a:buSzPct val="100000"/>
                <a:buFontTx/>
                <a:buNone/>
                <a:tabLst/>
                <a:defRPr sz="1100" b="1">
                  <a:solidFill>
                    <a:prstClr val="black"/>
                  </a:solidFill>
                  <a:cs typeface="Calibri"/>
                </a:defRPr>
              </a:lvl1pPr>
            </a:lstStyle>
            <a:p>
              <a:pPr marL="285750" lvl="0" indent="-285750" fontAlgn="auto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latin typeface="+mj-lt"/>
                  <a:cs typeface="+mn-cs"/>
                </a:rPr>
                <a:t>All products offered for entry into the United States, including items for personal use, must be declared to U.S. Customs and Border Protection (CBP). </a:t>
              </a:r>
            </a:p>
            <a:p>
              <a:pPr marL="285750" lvl="0" indent="-285750" fontAlgn="auto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latin typeface="+mj-lt"/>
                  <a:cs typeface="+mn-cs"/>
                </a:rPr>
                <a:t>CBP refers all FDA-regulated products to the FDA for review.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A10F9808-1EB0-42F1-8C81-ACE67EACFEBF}"/>
              </a:ext>
            </a:extLst>
          </p:cNvPr>
          <p:cNvGrpSpPr/>
          <p:nvPr/>
        </p:nvGrpSpPr>
        <p:grpSpPr>
          <a:xfrm>
            <a:off x="8210778" y="1869507"/>
            <a:ext cx="2785730" cy="3044301"/>
            <a:chOff x="8387418" y="1869507"/>
            <a:chExt cx="2785730" cy="3044301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80BEB66D-966E-407A-9CB7-401073FDBD4E}"/>
                </a:ext>
              </a:extLst>
            </p:cNvPr>
            <p:cNvSpPr txBox="1"/>
            <p:nvPr/>
          </p:nvSpPr>
          <p:spPr>
            <a:xfrm>
              <a:off x="8387418" y="1869507"/>
              <a:ext cx="2467951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>
              <a:defPPr>
                <a:defRPr lang="en-US"/>
              </a:defPPr>
              <a:lvl1pPr marR="0" lvl="0" indent="0"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1" cap="all" spc="300"/>
              </a:lvl1pPr>
            </a:lstStyle>
            <a:p>
              <a:pPr lvl="0">
                <a:defRPr/>
              </a:pPr>
              <a:r>
                <a:rPr lang="en-US" dirty="0">
                  <a:solidFill>
                    <a:prstClr val="black"/>
                  </a:solidFill>
                  <a:latin typeface="+mj-lt"/>
                </a:rPr>
                <a:t>TOOLS and RESOURCES</a:t>
              </a:r>
            </a:p>
          </p:txBody>
        </p: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62DF8E62-6838-4807-A33B-65EB1831B9A9}"/>
                </a:ext>
              </a:extLst>
            </p:cNvPr>
            <p:cNvCxnSpPr/>
            <p:nvPr/>
          </p:nvCxnSpPr>
          <p:spPr>
            <a:xfrm>
              <a:off x="8387418" y="2539707"/>
              <a:ext cx="278573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D8ECD0B-8D85-4C2B-8C80-E1BA8A2FCEE6}"/>
                </a:ext>
              </a:extLst>
            </p:cNvPr>
            <p:cNvSpPr txBox="1"/>
            <p:nvPr/>
          </p:nvSpPr>
          <p:spPr>
            <a:xfrm>
              <a:off x="8387418" y="2836316"/>
              <a:ext cx="2785730" cy="2077492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en-US"/>
              </a:defPPr>
              <a:lvl1pPr marR="0" lvl="0" indent="0" fontAlgn="b">
                <a:lnSpc>
                  <a:spcPct val="120000"/>
                </a:lnSpc>
                <a:spcBef>
                  <a:spcPts val="600"/>
                </a:spcBef>
                <a:spcAft>
                  <a:spcPts val="0"/>
                </a:spcAft>
                <a:buClrTx/>
                <a:buSzPct val="100000"/>
                <a:buFontTx/>
                <a:buNone/>
                <a:tabLst/>
                <a:defRPr sz="1100" b="1">
                  <a:solidFill>
                    <a:prstClr val="black"/>
                  </a:solidFill>
                  <a:cs typeface="Calibri"/>
                </a:defRPr>
              </a:lvl1pPr>
            </a:lstStyle>
            <a:p>
              <a:pPr marL="285750" lvl="0" indent="-285750" fontAlgn="auto">
                <a:lnSpc>
                  <a:spcPct val="100000"/>
                </a:lnSpc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  <a:hlinkClick r:id="rId3"/>
                </a:rPr>
                <a:t>Introduction to the CBP Import Process | U.S. Customs and Border Protection</a:t>
              </a:r>
              <a:endParaRPr lang="en-US" sz="1200" b="0" dirty="0">
                <a:solidFill>
                  <a:srgbClr val="111111"/>
                </a:solidFill>
                <a:cs typeface="+mn-cs"/>
              </a:endParaRPr>
            </a:p>
            <a:p>
              <a:pPr marL="285750" lvl="0" indent="-285750" fontAlgn="auto">
                <a:lnSpc>
                  <a:spcPct val="100000"/>
                </a:lnSpc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  <a:hlinkClick r:id="rId4"/>
                </a:rPr>
                <a:t>Centers of Excellence and Expertise | U.S. Customs and Border Protection (cbp.gov)</a:t>
              </a:r>
              <a:r>
                <a:rPr lang="en-US" sz="1200" b="0" dirty="0">
                  <a:cs typeface="+mn-cs"/>
                </a:rPr>
                <a:t>; </a:t>
              </a:r>
            </a:p>
            <a:p>
              <a:pPr marL="285750" lvl="0" indent="-285750" fontAlgn="auto">
                <a:lnSpc>
                  <a:spcPct val="100000"/>
                </a:lnSpc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  <a:hlinkClick r:id="rId5"/>
                </a:rPr>
                <a:t>CEE@cbp.dhs.gov</a:t>
              </a:r>
              <a:endParaRPr lang="en-US" sz="1200" b="0" dirty="0">
                <a:cs typeface="+mn-cs"/>
              </a:endParaRPr>
            </a:p>
            <a:p>
              <a:pPr marL="285750" lvl="0" indent="-285750" fontAlgn="auto">
                <a:lnSpc>
                  <a:spcPct val="100000"/>
                </a:lnSpc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  <a:hlinkClick r:id="rId6"/>
                </a:rPr>
                <a:t>Locate a Port of Entry | U.S. Customs and Border Protection (cbp.gov)</a:t>
              </a:r>
              <a:endParaRPr lang="en-US" sz="1200" b="0" dirty="0">
                <a:cs typeface="+mn-cs"/>
              </a:endParaRPr>
            </a:p>
          </p:txBody>
        </p:sp>
      </p:grp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2626DEB7-1881-4D69-9FA7-65281B0B6EA4}"/>
              </a:ext>
            </a:extLst>
          </p:cNvPr>
          <p:cNvSpPr txBox="1">
            <a:spLocks/>
          </p:cNvSpPr>
          <p:nvPr/>
        </p:nvSpPr>
        <p:spPr>
          <a:xfrm>
            <a:off x="9781190" y="6511179"/>
            <a:ext cx="23114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2782948-4DBE-204D-AB9E-B65E067054AE}" type="slidenum">
              <a:rPr lang="en-US" sz="1000"/>
              <a:pPr algn="r"/>
              <a:t>20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8382399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C5CBFA32-F460-458F-92CD-D19B737700B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47631" y="2949058"/>
            <a:ext cx="6761591" cy="3771901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C9105F0-5A8E-4F3B-BBD3-F8D19D040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sz="2925" spc="-61" dirty="0">
                <a:latin typeface="+mj-lt"/>
              </a:rPr>
              <a:t>What is the US import process?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F6268D-66E0-49D7-A567-1B5C6B611F8D}"/>
              </a:ext>
            </a:extLst>
          </p:cNvPr>
          <p:cNvSpPr txBox="1">
            <a:spLocks/>
          </p:cNvSpPr>
          <p:nvPr/>
        </p:nvSpPr>
        <p:spPr>
          <a:xfrm>
            <a:off x="914972" y="466344"/>
            <a:ext cx="3355849" cy="203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731" b="1" kern="0" cap="all" spc="203" baseline="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Nexa Black" charset="0"/>
                <a:cs typeface="Nexa Black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+mj-lt"/>
              </a:rPr>
              <a:t>Exporting to the US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3E5F774-1A6A-46C6-8F0D-A1B702FF23D9}"/>
              </a:ext>
            </a:extLst>
          </p:cNvPr>
          <p:cNvGrpSpPr/>
          <p:nvPr/>
        </p:nvGrpSpPr>
        <p:grpSpPr>
          <a:xfrm>
            <a:off x="882778" y="1869507"/>
            <a:ext cx="2785730" cy="4336962"/>
            <a:chOff x="882778" y="1869507"/>
            <a:chExt cx="2785730" cy="4336962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A2E427C-81F8-4588-90A0-EF57DD7DF77A}"/>
                </a:ext>
              </a:extLst>
            </p:cNvPr>
            <p:cNvSpPr txBox="1"/>
            <p:nvPr/>
          </p:nvSpPr>
          <p:spPr>
            <a:xfrm>
              <a:off x="882778" y="1869507"/>
              <a:ext cx="2377440" cy="369332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all" spc="3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Process</a:t>
              </a:r>
            </a:p>
          </p:txBody>
        </p: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C33914FE-29FE-48BB-8802-6E01C69ED010}"/>
                </a:ext>
              </a:extLst>
            </p:cNvPr>
            <p:cNvCxnSpPr/>
            <p:nvPr/>
          </p:nvCxnSpPr>
          <p:spPr>
            <a:xfrm>
              <a:off x="882778" y="2539707"/>
              <a:ext cx="278573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6D6D143-AEEC-4E41-AA2C-968B297C1BB3}"/>
                </a:ext>
              </a:extLst>
            </p:cNvPr>
            <p:cNvSpPr txBox="1"/>
            <p:nvPr/>
          </p:nvSpPr>
          <p:spPr>
            <a:xfrm>
              <a:off x="882778" y="2836316"/>
              <a:ext cx="2785730" cy="3370153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/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black"/>
                  </a:solidFill>
                  <a:latin typeface="+mj-lt"/>
                </a:rPr>
                <a:t>Complex set of forms needed at all stages from loading the conveyance to port entry</a:t>
              </a: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black"/>
                  </a:solidFill>
                  <a:latin typeface="+mj-lt"/>
                </a:rPr>
                <a:t>Includes establishment of a bond to guarantee payment of any tariffs, taxes and fees</a:t>
              </a: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black"/>
                  </a:solidFill>
                  <a:latin typeface="+mj-lt"/>
                </a:rPr>
                <a:t>Can be done by the owner of the goods, or by a designated customs broker or entry filer who assist the importer by submitting necessary entry information and appropriate payments to CBP on behalf of the importer. </a:t>
              </a: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prstClr val="black"/>
                  </a:solidFill>
                  <a:latin typeface="+mj-lt"/>
                </a:rPr>
                <a:t>Can use an importer to provide information to brokers/filers, are the only persons authorized by the U.S. to act as agents for importers.</a:t>
              </a:r>
            </a:p>
          </p:txBody>
        </p:sp>
      </p:grp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391C6F11-8E91-4874-A21C-7D3AC3E82337}"/>
              </a:ext>
            </a:extLst>
          </p:cNvPr>
          <p:cNvGraphicFramePr/>
          <p:nvPr/>
        </p:nvGraphicFramePr>
        <p:xfrm>
          <a:off x="4683408" y="1098403"/>
          <a:ext cx="6670392" cy="20057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AAE19801-715B-4679-B614-540776C06B27}"/>
              </a:ext>
            </a:extLst>
          </p:cNvPr>
          <p:cNvSpPr txBox="1">
            <a:spLocks/>
          </p:cNvSpPr>
          <p:nvPr/>
        </p:nvSpPr>
        <p:spPr>
          <a:xfrm>
            <a:off x="9781190" y="6511179"/>
            <a:ext cx="23114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2782948-4DBE-204D-AB9E-B65E067054AE}" type="slidenum">
              <a:rPr lang="en-US" sz="1000"/>
              <a:pPr algn="r"/>
              <a:t>21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7112886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264166" cy="6857999"/>
          </a:xfr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914400" y="3750357"/>
            <a:ext cx="4389120" cy="3391223"/>
          </a:xfrm>
        </p:spPr>
        <p:txBody>
          <a:bodyPr anchor="t"/>
          <a:lstStyle/>
          <a:p>
            <a:r>
              <a:rPr lang="en-US" dirty="0"/>
              <a:t>Key Takeaways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35D7C35-B22B-482E-9165-B14911939F6C}"/>
              </a:ext>
            </a:extLst>
          </p:cNvPr>
          <p:cNvGrpSpPr/>
          <p:nvPr/>
        </p:nvGrpSpPr>
        <p:grpSpPr>
          <a:xfrm>
            <a:off x="6573895" y="1051159"/>
            <a:ext cx="5137968" cy="5078907"/>
            <a:chOff x="6437261" y="1660759"/>
            <a:chExt cx="5137968" cy="5078907"/>
          </a:xfrm>
        </p:grpSpPr>
        <p:pic>
          <p:nvPicPr>
            <p:cNvPr id="9" name="Picture 8" descr="Shape&#10;&#10;Description automatically generated">
              <a:extLst>
                <a:ext uri="{FF2B5EF4-FFF2-40B4-BE49-F238E27FC236}">
                  <a16:creationId xmlns:a16="http://schemas.microsoft.com/office/drawing/2014/main" id="{DA5812BF-ED9C-41D6-BC33-734089D914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437261" y="1660759"/>
              <a:ext cx="5137968" cy="5078907"/>
            </a:xfrm>
            <a:prstGeom prst="ellipse">
              <a:avLst/>
            </a:prstGeom>
          </p:spPr>
        </p:pic>
        <p:pic>
          <p:nvPicPr>
            <p:cNvPr id="10" name="Picture 9" descr="A picture containing indoor, fruit, vegetable, arranged&#10;&#10;Description automatically generated">
              <a:extLst>
                <a:ext uri="{FF2B5EF4-FFF2-40B4-BE49-F238E27FC236}">
                  <a16:creationId xmlns:a16="http://schemas.microsoft.com/office/drawing/2014/main" id="{7E2730EC-D322-4EF5-AE61-AAC1657F0C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824351" y="2924106"/>
              <a:ext cx="2565583" cy="2605054"/>
            </a:xfrm>
            <a:prstGeom prst="ellipse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E2EB28B-61F7-432A-9A62-7909082F4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09989" y="3457281"/>
              <a:ext cx="1420024" cy="142094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BE97FB7-382D-4874-9608-0A12AD12D1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5558" t="1333" r="24631" b="-1333"/>
            <a:stretch/>
          </p:blipFill>
          <p:spPr>
            <a:xfrm>
              <a:off x="9001099" y="4051749"/>
              <a:ext cx="237805" cy="232008"/>
            </a:xfrm>
            <a:prstGeom prst="flowChartConnector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</p:grp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45CFEE20-41B0-4595-BADB-C392246674A5}"/>
              </a:ext>
            </a:extLst>
          </p:cNvPr>
          <p:cNvSpPr txBox="1">
            <a:spLocks/>
          </p:cNvSpPr>
          <p:nvPr/>
        </p:nvSpPr>
        <p:spPr>
          <a:xfrm>
            <a:off x="9781190" y="6511179"/>
            <a:ext cx="23114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2782948-4DBE-204D-AB9E-B65E067054AE}" type="slidenum">
              <a:rPr lang="en-US" sz="1000"/>
              <a:pPr algn="r"/>
              <a:t>22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0681330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C9105F0-5A8E-4F3B-BBD3-F8D19D040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sz="2925" spc="-61" dirty="0">
                <a:latin typeface="+mj-lt"/>
              </a:rPr>
              <a:t>Key Takeaways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F6268D-66E0-49D7-A567-1B5C6B611F8D}"/>
              </a:ext>
            </a:extLst>
          </p:cNvPr>
          <p:cNvSpPr txBox="1">
            <a:spLocks/>
          </p:cNvSpPr>
          <p:nvPr/>
        </p:nvSpPr>
        <p:spPr>
          <a:xfrm>
            <a:off x="914972" y="466344"/>
            <a:ext cx="3355849" cy="203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731" b="1" kern="0" cap="all" spc="203" baseline="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Nexa Black" charset="0"/>
                <a:cs typeface="Nexa Black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+mj-lt"/>
              </a:rPr>
              <a:t>Key Takeaways</a:t>
            </a:r>
          </a:p>
        </p:txBody>
      </p: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AAE19801-715B-4679-B614-540776C06B27}"/>
              </a:ext>
            </a:extLst>
          </p:cNvPr>
          <p:cNvSpPr txBox="1">
            <a:spLocks/>
          </p:cNvSpPr>
          <p:nvPr/>
        </p:nvSpPr>
        <p:spPr>
          <a:xfrm>
            <a:off x="9781190" y="6511179"/>
            <a:ext cx="23114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2782948-4DBE-204D-AB9E-B65E067054AE}" type="slidenum">
              <a:rPr lang="en-US" sz="1000"/>
              <a:pPr algn="r"/>
              <a:t>23</a:t>
            </a:fld>
            <a:endParaRPr lang="en-US" sz="100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5552513-C270-41B1-B2EE-7124DE1B64EA}"/>
              </a:ext>
            </a:extLst>
          </p:cNvPr>
          <p:cNvGrpSpPr/>
          <p:nvPr/>
        </p:nvGrpSpPr>
        <p:grpSpPr>
          <a:xfrm>
            <a:off x="882778" y="1762631"/>
            <a:ext cx="2785730" cy="3452811"/>
            <a:chOff x="882778" y="1869507"/>
            <a:chExt cx="2785730" cy="3452811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00C3264-6034-4D82-8076-01562206FE42}"/>
                </a:ext>
              </a:extLst>
            </p:cNvPr>
            <p:cNvSpPr txBox="1"/>
            <p:nvPr/>
          </p:nvSpPr>
          <p:spPr>
            <a:xfrm>
              <a:off x="882778" y="1869507"/>
              <a:ext cx="237744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cap="all" spc="300" dirty="0">
                  <a:solidFill>
                    <a:prstClr val="black"/>
                  </a:solidFill>
                  <a:latin typeface="+mj-lt"/>
                </a:rPr>
                <a:t>Market Size &amp; Growth</a:t>
              </a:r>
              <a:endParaRPr kumimoji="0" lang="en-US" sz="1800" b="1" i="0" u="none" strike="noStrike" kern="1200" cap="all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9372FCC-894C-4BD1-A738-2D60E9ABAA60}"/>
                </a:ext>
              </a:extLst>
            </p:cNvPr>
            <p:cNvCxnSpPr/>
            <p:nvPr/>
          </p:nvCxnSpPr>
          <p:spPr>
            <a:xfrm>
              <a:off x="882778" y="2539707"/>
              <a:ext cx="278573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A8AA453-806C-4004-83C9-A2C1550F5CF3}"/>
                </a:ext>
              </a:extLst>
            </p:cNvPr>
            <p:cNvSpPr txBox="1"/>
            <p:nvPr/>
          </p:nvSpPr>
          <p:spPr>
            <a:xfrm>
              <a:off x="882778" y="2836316"/>
              <a:ext cx="2785730" cy="2486002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/>
            <a:p>
              <a:pPr marL="171450" indent="-171450" fontAlgn="b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SzPct val="100000"/>
                <a:buFont typeface="Arial" panose="020B0604020202020204" pitchFamily="34" charset="0"/>
                <a:buChar char="•"/>
                <a:defRPr/>
              </a:pPr>
              <a:r>
                <a:rPr lang="en-US" sz="1200" dirty="0">
                  <a:solidFill>
                    <a:prstClr val="black"/>
                  </a:solidFill>
                  <a:latin typeface="+mj-lt"/>
                  <a:cs typeface="Calibri"/>
                </a:rPr>
                <a:t>U.S. imports of agricultural products are expected to increase YoY while consumers increasingly demand non-traditional ingredients and products</a:t>
              </a:r>
            </a:p>
            <a:p>
              <a:pPr marL="171450" lvl="0" indent="-171450" fontAlgn="b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SzPct val="100000"/>
                <a:buFont typeface="Arial" panose="020B0604020202020204" pitchFamily="34" charset="0"/>
                <a:buChar char="•"/>
                <a:defRPr/>
              </a:pPr>
              <a:r>
                <a:rPr lang="en-US" sz="1200" dirty="0">
                  <a:solidFill>
                    <a:prstClr val="black"/>
                  </a:solidFill>
                  <a:latin typeface="+mj-lt"/>
                  <a:cs typeface="Calibri"/>
                </a:rPr>
                <a:t>Coconut products are expected to see the fastest growth, especially in coconut water</a:t>
              </a:r>
            </a:p>
            <a:p>
              <a:pPr marL="171450" lvl="0" indent="-171450" fontAlgn="b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SzPct val="100000"/>
                <a:buFont typeface="Arial" panose="020B0604020202020204" pitchFamily="34" charset="0"/>
                <a:buChar char="•"/>
                <a:defRPr/>
              </a:pPr>
              <a:r>
                <a:rPr lang="en-US" sz="1200" dirty="0">
                  <a:solidFill>
                    <a:prstClr val="black"/>
                  </a:solidFill>
                  <a:latin typeface="+mj-lt"/>
                  <a:cs typeface="Calibri"/>
                </a:rPr>
                <a:t>Jam, Jelly, and Preserves are expected to see flat to declining growth in a mature market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7EB5D58-7C4D-441F-AA96-CD5C4DCE15D6}"/>
              </a:ext>
            </a:extLst>
          </p:cNvPr>
          <p:cNvGrpSpPr/>
          <p:nvPr/>
        </p:nvGrpSpPr>
        <p:grpSpPr>
          <a:xfrm>
            <a:off x="4548132" y="1762631"/>
            <a:ext cx="2959662" cy="3382022"/>
            <a:chOff x="4416807" y="1869507"/>
            <a:chExt cx="2959662" cy="3382022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EF0146C-CD9D-426A-ADD1-69E48392D98E}"/>
                </a:ext>
              </a:extLst>
            </p:cNvPr>
            <p:cNvSpPr txBox="1"/>
            <p:nvPr/>
          </p:nvSpPr>
          <p:spPr>
            <a:xfrm>
              <a:off x="4416807" y="1869507"/>
              <a:ext cx="2959662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lvl="0">
                <a:defRPr/>
              </a:pPr>
              <a:r>
                <a:rPr lang="en-US" b="1" cap="all" spc="300" dirty="0">
                  <a:solidFill>
                    <a:prstClr val="black"/>
                  </a:solidFill>
                  <a:latin typeface="+mj-lt"/>
                </a:rPr>
                <a:t>Segments &amp; Competition</a:t>
              </a: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E10C241B-BDFE-46B1-A989-B3EF61BCFA0F}"/>
                </a:ext>
              </a:extLst>
            </p:cNvPr>
            <p:cNvCxnSpPr/>
            <p:nvPr/>
          </p:nvCxnSpPr>
          <p:spPr>
            <a:xfrm>
              <a:off x="4416807" y="2539707"/>
              <a:ext cx="278573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DD18C86-A0BA-4CA1-9E57-03586137388E}"/>
                </a:ext>
              </a:extLst>
            </p:cNvPr>
            <p:cNvSpPr txBox="1"/>
            <p:nvPr/>
          </p:nvSpPr>
          <p:spPr>
            <a:xfrm>
              <a:off x="4416807" y="2836316"/>
              <a:ext cx="2785730" cy="2415213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en-US"/>
              </a:defPPr>
              <a:lvl1pPr marR="0" lvl="0" indent="0" fontAlgn="b">
                <a:lnSpc>
                  <a:spcPct val="120000"/>
                </a:lnSpc>
                <a:spcBef>
                  <a:spcPts val="600"/>
                </a:spcBef>
                <a:spcAft>
                  <a:spcPts val="0"/>
                </a:spcAft>
                <a:buClrTx/>
                <a:buSzPct val="100000"/>
                <a:buFontTx/>
                <a:buNone/>
                <a:tabLst/>
                <a:defRPr sz="1100" b="1">
                  <a:solidFill>
                    <a:prstClr val="black"/>
                  </a:solidFill>
                  <a:cs typeface="Calibri"/>
                </a:defRPr>
              </a:lvl1pPr>
            </a:lstStyle>
            <a:p>
              <a:pPr marL="285750" indent="-285750" fontAlgn="auto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solidFill>
                    <a:prstClr val="black"/>
                  </a:solidFill>
                  <a:latin typeface="+mj-lt"/>
                  <a:cs typeface="Calibri"/>
                </a:rPr>
                <a:t>$141B in agricultural imports (2020)</a:t>
              </a:r>
            </a:p>
            <a:p>
              <a:pPr marL="742950" lvl="1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00" b="0" dirty="0">
                  <a:latin typeface="+mj-lt"/>
                </a:rPr>
                <a:t>Most agricultural imports are within Western Hemisphere supply chains</a:t>
              </a:r>
              <a:endParaRPr lang="en-US" sz="500" dirty="0">
                <a:latin typeface="+mj-lt"/>
              </a:endParaRP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00" b="0" dirty="0">
                  <a:latin typeface="+mj-lt"/>
                </a:rPr>
                <a:t>Supermarket/hypermarket is main distribution channel for direct-to-consumer sales</a:t>
              </a: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00" b="0" dirty="0">
                  <a:latin typeface="+mj-lt"/>
                </a:rPr>
                <a:t>Significant brand and label diversification with largely fragmented buying market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F0ADE3-279B-4F06-832E-D9E4F7A6B3C0}"/>
              </a:ext>
            </a:extLst>
          </p:cNvPr>
          <p:cNvGrpSpPr/>
          <p:nvPr/>
        </p:nvGrpSpPr>
        <p:grpSpPr>
          <a:xfrm>
            <a:off x="8387418" y="1762631"/>
            <a:ext cx="3240290" cy="3845739"/>
            <a:chOff x="8387418" y="1869507"/>
            <a:chExt cx="3240290" cy="3845739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3A1954D-F000-46AA-97C7-462F17894459}"/>
                </a:ext>
              </a:extLst>
            </p:cNvPr>
            <p:cNvSpPr txBox="1"/>
            <p:nvPr/>
          </p:nvSpPr>
          <p:spPr>
            <a:xfrm>
              <a:off x="8387418" y="1869507"/>
              <a:ext cx="324029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>
              <a:defPPr>
                <a:defRPr lang="en-US"/>
              </a:defPPr>
              <a:lvl1pPr marR="0" lvl="0" indent="0"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1" cap="all" spc="300"/>
              </a:lvl1pPr>
            </a:lstStyle>
            <a:p>
              <a:pPr lvl="0">
                <a:defRPr/>
              </a:pPr>
              <a:r>
                <a:rPr lang="en-US" dirty="0">
                  <a:solidFill>
                    <a:prstClr val="black"/>
                  </a:solidFill>
                  <a:latin typeface="+mj-lt"/>
                </a:rPr>
                <a:t>Trends &amp; Opportunities</a:t>
              </a: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8CDC5F0-80B5-4DDE-8E00-84E38A6D0702}"/>
                </a:ext>
              </a:extLst>
            </p:cNvPr>
            <p:cNvCxnSpPr/>
            <p:nvPr/>
          </p:nvCxnSpPr>
          <p:spPr>
            <a:xfrm>
              <a:off x="8387418" y="2539707"/>
              <a:ext cx="278573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A027B7D-6746-4989-B7A7-09893F984973}"/>
                </a:ext>
              </a:extLst>
            </p:cNvPr>
            <p:cNvSpPr txBox="1"/>
            <p:nvPr/>
          </p:nvSpPr>
          <p:spPr>
            <a:xfrm>
              <a:off x="8387418" y="2836316"/>
              <a:ext cx="2785730" cy="2878930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en-US"/>
              </a:defPPr>
              <a:lvl1pPr marR="0" lvl="0" indent="0" fontAlgn="b">
                <a:lnSpc>
                  <a:spcPct val="120000"/>
                </a:lnSpc>
                <a:spcBef>
                  <a:spcPts val="600"/>
                </a:spcBef>
                <a:spcAft>
                  <a:spcPts val="0"/>
                </a:spcAft>
                <a:buClrTx/>
                <a:buSzPct val="100000"/>
                <a:buFontTx/>
                <a:buNone/>
                <a:tabLst/>
                <a:defRPr sz="1100" b="1">
                  <a:solidFill>
                    <a:prstClr val="black"/>
                  </a:solidFill>
                  <a:cs typeface="Calibri"/>
                </a:defRPr>
              </a:lvl1pPr>
            </a:lstStyle>
            <a:p>
              <a:pPr marL="285750" indent="-285750" fontAlgn="auto">
                <a:spcAft>
                  <a:spcPts val="600"/>
                </a:spcAft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</a:rPr>
                <a:t>Innovation with flavors, structure, color, packaging, are continuous to meet consumer preferences</a:t>
              </a:r>
            </a:p>
            <a:p>
              <a:pPr marL="285750" indent="-285750" fontAlgn="auto">
                <a:spcAft>
                  <a:spcPts val="600"/>
                </a:spcAft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cs typeface="+mn-cs"/>
                </a:rPr>
                <a:t>Shift to increasingly exotic and savory flavor profiles</a:t>
              </a:r>
            </a:p>
            <a:p>
              <a:pPr marL="285750" indent="-285750" fontAlgn="auto">
                <a:spcAft>
                  <a:spcPts val="600"/>
                </a:spcAft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latin typeface="+mj-lt"/>
                  <a:cs typeface="+mn-cs"/>
                </a:rPr>
                <a:t>Accelerated growing demand for fresh, healthy, additive-free food with traceable origins</a:t>
              </a:r>
            </a:p>
            <a:p>
              <a:pPr marL="285750" lvl="0" indent="-285750" fontAlgn="auto">
                <a:spcAft>
                  <a:spcPts val="600"/>
                </a:spcAft>
                <a:buSzTx/>
                <a:buFont typeface="Arial" panose="020B0604020202020204" pitchFamily="34" charset="0"/>
                <a:buChar char="•"/>
              </a:pPr>
              <a:r>
                <a:rPr lang="en-US" sz="1200" b="0" dirty="0">
                  <a:latin typeface="+mj-lt"/>
                  <a:cs typeface="+mn-cs"/>
                </a:rPr>
                <a:t>More consumers may be buying more food and cooking more at home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09025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264166" cy="6857999"/>
          </a:xfr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914400" y="3750357"/>
            <a:ext cx="4389120" cy="3662813"/>
          </a:xfrm>
        </p:spPr>
        <p:txBody>
          <a:bodyPr anchor="t"/>
          <a:lstStyle/>
          <a:p>
            <a:r>
              <a:rPr lang="en-US" dirty="0"/>
              <a:t>Questions and Discussion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35D7C35-B22B-482E-9165-B14911939F6C}"/>
              </a:ext>
            </a:extLst>
          </p:cNvPr>
          <p:cNvGrpSpPr/>
          <p:nvPr/>
        </p:nvGrpSpPr>
        <p:grpSpPr>
          <a:xfrm>
            <a:off x="6573895" y="1051159"/>
            <a:ext cx="5137968" cy="5078907"/>
            <a:chOff x="6437261" y="1660759"/>
            <a:chExt cx="5137968" cy="5078907"/>
          </a:xfrm>
        </p:grpSpPr>
        <p:pic>
          <p:nvPicPr>
            <p:cNvPr id="9" name="Picture 8" descr="Shape&#10;&#10;Description automatically generated">
              <a:extLst>
                <a:ext uri="{FF2B5EF4-FFF2-40B4-BE49-F238E27FC236}">
                  <a16:creationId xmlns:a16="http://schemas.microsoft.com/office/drawing/2014/main" id="{DA5812BF-ED9C-41D6-BC33-734089D914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437261" y="1660759"/>
              <a:ext cx="5137968" cy="5078907"/>
            </a:xfrm>
            <a:prstGeom prst="ellipse">
              <a:avLst/>
            </a:prstGeom>
          </p:spPr>
        </p:pic>
        <p:pic>
          <p:nvPicPr>
            <p:cNvPr id="10" name="Picture 9" descr="A picture containing indoor, fruit, vegetable, arranged&#10;&#10;Description automatically generated">
              <a:extLst>
                <a:ext uri="{FF2B5EF4-FFF2-40B4-BE49-F238E27FC236}">
                  <a16:creationId xmlns:a16="http://schemas.microsoft.com/office/drawing/2014/main" id="{7E2730EC-D322-4EF5-AE61-AAC1657F0C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824351" y="2924106"/>
              <a:ext cx="2565583" cy="2605054"/>
            </a:xfrm>
            <a:prstGeom prst="ellipse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E2EB28B-61F7-432A-9A62-7909082F4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09989" y="3457281"/>
              <a:ext cx="1420024" cy="142094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BE97FB7-382D-4874-9608-0A12AD12D1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5558" t="1333" r="24631" b="-1333"/>
            <a:stretch/>
          </p:blipFill>
          <p:spPr>
            <a:xfrm>
              <a:off x="9001099" y="4051749"/>
              <a:ext cx="237805" cy="232008"/>
            </a:xfrm>
            <a:prstGeom prst="flowChartConnector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</p:grp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45CFEE20-41B0-4595-BADB-C392246674A5}"/>
              </a:ext>
            </a:extLst>
          </p:cNvPr>
          <p:cNvSpPr txBox="1">
            <a:spLocks/>
          </p:cNvSpPr>
          <p:nvPr/>
        </p:nvSpPr>
        <p:spPr>
          <a:xfrm>
            <a:off x="9781190" y="6511179"/>
            <a:ext cx="2311400" cy="2462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2782948-4DBE-204D-AB9E-B65E067054AE}" type="slidenum">
              <a:rPr lang="en-US" sz="1000"/>
              <a:pPr algn="r"/>
              <a:t>24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3637807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548548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IT5VSLDSpGg.ft0YhNw6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1bqYKtjSvya13vTu3N78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1bqYKtjSvya13vTu3N78Q"/>
</p:tagLst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1F3864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825FD25E8FB04AA29A708A2719F0CD" ma:contentTypeVersion="12" ma:contentTypeDescription="Create a new document." ma:contentTypeScope="" ma:versionID="bc3e6016151b6c5df7a6ccfa7034f5d6">
  <xsd:schema xmlns:xsd="http://www.w3.org/2001/XMLSchema" xmlns:xs="http://www.w3.org/2001/XMLSchema" xmlns:p="http://schemas.microsoft.com/office/2006/metadata/properties" xmlns:ns2="33e27773-f038-4f1a-9ab0-42e34c8b3982" xmlns:ns3="b9dbffcf-cc94-4632-ba62-0cf4a3f9e5d3" targetNamespace="http://schemas.microsoft.com/office/2006/metadata/properties" ma:root="true" ma:fieldsID="b842ac608b18556b7dcd9030dcc7607e" ns2:_="" ns3:_="">
    <xsd:import namespace="33e27773-f038-4f1a-9ab0-42e34c8b3982"/>
    <xsd:import namespace="b9dbffcf-cc94-4632-ba62-0cf4a3f9e5d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e27773-f038-4f1a-9ab0-42e34c8b39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dbffcf-cc94-4632-ba62-0cf4a3f9e5d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32A17F8-59DC-44E3-8568-5C6E44AC32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3e27773-f038-4f1a-9ab0-42e34c8b3982"/>
    <ds:schemaRef ds:uri="b9dbffcf-cc94-4632-ba62-0cf4a3f9e5d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524406A-D802-40C5-BFEC-CD6D817D2FEE}">
  <ds:schemaRefs>
    <ds:schemaRef ds:uri="33e27773-f038-4f1a-9ab0-42e34c8b3982"/>
    <ds:schemaRef ds:uri="b9dbffcf-cc94-4632-ba62-0cf4a3f9e5d3"/>
    <ds:schemaRef ds:uri="http://schemas.microsoft.com/office/infopath/2007/PartnerControls"/>
    <ds:schemaRef ds:uri="http://schemas.microsoft.com/office/2006/documentManagement/types"/>
    <ds:schemaRef ds:uri="http://purl.org/dc/terms/"/>
    <ds:schemaRef ds:uri="http://www.w3.org/XML/1998/namespace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3EE7DA3-198E-4EC0-A1E6-844342E2952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41164</TotalTime>
  <Words>2494</Words>
  <Application>Microsoft Office PowerPoint</Application>
  <PresentationFormat>Widescreen</PresentationFormat>
  <Paragraphs>320</Paragraphs>
  <Slides>25</Slides>
  <Notes>25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8" baseType="lpstr">
      <vt:lpstr>Angsana New</vt:lpstr>
      <vt:lpstr>Arial</vt:lpstr>
      <vt:lpstr>Calibri</vt:lpstr>
      <vt:lpstr>Chronicle Display Black</vt:lpstr>
      <vt:lpstr>Gill Sans MT</vt:lpstr>
      <vt:lpstr>Nexa Black</vt:lpstr>
      <vt:lpstr>Open Sans</vt:lpstr>
      <vt:lpstr>Open Sans Light</vt:lpstr>
      <vt:lpstr>Times New Roman</vt:lpstr>
      <vt:lpstr>Verdana</vt:lpstr>
      <vt:lpstr>Wingdings</vt:lpstr>
      <vt:lpstr>Office Theme</vt:lpstr>
      <vt:lpstr>think-cell Slide</vt:lpstr>
      <vt:lpstr>Understanding the US Market for Agro-foods</vt:lpstr>
      <vt:lpstr>About the Presenters | </vt:lpstr>
      <vt:lpstr>Agenda</vt:lpstr>
      <vt:lpstr>Introduction, Scope, and Objectives</vt:lpstr>
      <vt:lpstr>Scope of this Webinar…</vt:lpstr>
      <vt:lpstr>Challenges and Objectives</vt:lpstr>
      <vt:lpstr>Market Overview</vt:lpstr>
      <vt:lpstr>Marketscape of Food Imports to the US</vt:lpstr>
      <vt:lpstr>US Agro-food Market Overview</vt:lpstr>
      <vt:lpstr>Tea Products</vt:lpstr>
      <vt:lpstr>Spices, Sauces, and Condiments Products</vt:lpstr>
      <vt:lpstr>Jam, Jelly, and Preserve Products</vt:lpstr>
      <vt:lpstr>Coconut Products</vt:lpstr>
      <vt:lpstr>Tree and Ground Nuts Products</vt:lpstr>
      <vt:lpstr>Confectionary Products</vt:lpstr>
      <vt:lpstr>COVID Impact</vt:lpstr>
      <vt:lpstr>The pandemic altered purchasing behaviors and value drivers</vt:lpstr>
      <vt:lpstr>Exporting to the US</vt:lpstr>
      <vt:lpstr>How do you prepare to export your product?</vt:lpstr>
      <vt:lpstr>Which US agency manages imports?</vt:lpstr>
      <vt:lpstr>What is the US import process?</vt:lpstr>
      <vt:lpstr>Key Takeaways</vt:lpstr>
      <vt:lpstr>Key Takeaways</vt:lpstr>
      <vt:lpstr>Questions and Discussion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Feldstein, Faye</dc:creator>
  <cp:lastModifiedBy>Janaka Wijayasiri</cp:lastModifiedBy>
  <cp:revision>476</cp:revision>
  <cp:lastPrinted>2021-09-13T21:46:07Z</cp:lastPrinted>
  <dcterms:created xsi:type="dcterms:W3CDTF">2021-08-26T18:44:37Z</dcterms:created>
  <dcterms:modified xsi:type="dcterms:W3CDTF">2021-12-07T03:43:30Z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0x01010084825FD25E8FB04AA29A708A2719F0CD</vt:lpwstr>
  </property>
  <property fmtid="{D5CDD505-2E9C-101B-9397-08002B2CF9AE}" pid="3" name="MSIP_Label_ea60d57e-af5b-4752-ac57-3e4f28ca11dc_Enabled">
    <vt:lpwstr>true</vt:lpwstr>
  </property>
  <property fmtid="{D5CDD505-2E9C-101B-9397-08002B2CF9AE}" pid="4" name="MSIP_Label_ea60d57e-af5b-4752-ac57-3e4f28ca11dc_SetDate">
    <vt:lpwstr>2021-11-23T22:30:39Z</vt:lpwstr>
  </property>
  <property fmtid="{D5CDD505-2E9C-101B-9397-08002B2CF9AE}" pid="5" name="MSIP_Label_ea60d57e-af5b-4752-ac57-3e4f28ca11dc_Method">
    <vt:lpwstr>Standard</vt:lpwstr>
  </property>
  <property fmtid="{D5CDD505-2E9C-101B-9397-08002B2CF9AE}" pid="6" name="MSIP_Label_ea60d57e-af5b-4752-ac57-3e4f28ca11dc_Name">
    <vt:lpwstr>ea60d57e-af5b-4752-ac57-3e4f28ca11dc</vt:lpwstr>
  </property>
  <property fmtid="{D5CDD505-2E9C-101B-9397-08002B2CF9AE}" pid="7" name="MSIP_Label_ea60d57e-af5b-4752-ac57-3e4f28ca11dc_SiteId">
    <vt:lpwstr>36da45f1-dd2c-4d1f-af13-5abe46b99921</vt:lpwstr>
  </property>
  <property fmtid="{D5CDD505-2E9C-101B-9397-08002B2CF9AE}" pid="8" name="MSIP_Label_ea60d57e-af5b-4752-ac57-3e4f28ca11dc_ActionId">
    <vt:lpwstr>8358b1c9-be43-44fd-a614-bbef84cbad00</vt:lpwstr>
  </property>
  <property fmtid="{D5CDD505-2E9C-101B-9397-08002B2CF9AE}" pid="9" name="MSIP_Label_ea60d57e-af5b-4752-ac57-3e4f28ca11dc_ContentBits">
    <vt:lpwstr>0</vt:lpwstr>
  </property>
</Properties>
</file>