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6"/>
  </p:notesMasterIdLst>
  <p:sldIdLst>
    <p:sldId id="359" r:id="rId5"/>
    <p:sldId id="519" r:id="rId6"/>
    <p:sldId id="1251" r:id="rId7"/>
    <p:sldId id="456" r:id="rId8"/>
    <p:sldId id="358" r:id="rId9"/>
    <p:sldId id="1259" r:id="rId10"/>
    <p:sldId id="1260" r:id="rId11"/>
    <p:sldId id="1262" r:id="rId12"/>
    <p:sldId id="1263" r:id="rId13"/>
    <p:sldId id="394" r:id="rId14"/>
    <p:sldId id="432" r:id="rId15"/>
    <p:sldId id="1264" r:id="rId16"/>
    <p:sldId id="1265" r:id="rId17"/>
    <p:sldId id="1266" r:id="rId18"/>
    <p:sldId id="1267" r:id="rId19"/>
    <p:sldId id="1268" r:id="rId20"/>
    <p:sldId id="1269" r:id="rId21"/>
    <p:sldId id="1270" r:id="rId22"/>
    <p:sldId id="1271" r:id="rId23"/>
    <p:sldId id="1272" r:id="rId24"/>
    <p:sldId id="1273" r:id="rId25"/>
    <p:sldId id="1277" r:id="rId26"/>
    <p:sldId id="1278" r:id="rId27"/>
    <p:sldId id="1279" r:id="rId28"/>
    <p:sldId id="1282" r:id="rId29"/>
    <p:sldId id="1283" r:id="rId30"/>
    <p:sldId id="1274" r:id="rId31"/>
    <p:sldId id="1287" r:id="rId32"/>
    <p:sldId id="1288" r:id="rId33"/>
    <p:sldId id="1275" r:id="rId34"/>
    <p:sldId id="1290" r:id="rId35"/>
    <p:sldId id="1291" r:id="rId36"/>
    <p:sldId id="1276" r:id="rId37"/>
    <p:sldId id="261" r:id="rId38"/>
    <p:sldId id="1252" r:id="rId39"/>
    <p:sldId id="395" r:id="rId40"/>
    <p:sldId id="1280" r:id="rId41"/>
    <p:sldId id="1281" r:id="rId42"/>
    <p:sldId id="1284" r:id="rId43"/>
    <p:sldId id="1286" r:id="rId44"/>
    <p:sldId id="1233" r:id="rId4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ldstein, Faye" initials="FF" lastIdx="61" clrIdx="0">
    <p:extLst>
      <p:ext uri="{19B8F6BF-5375-455C-9EA6-DF929625EA0E}">
        <p15:presenceInfo xmlns:p15="http://schemas.microsoft.com/office/powerpoint/2012/main" userId="S::ffeldstein@deloitte.com::0838329e-6af3-4276-8397-c51e0deba31c" providerId="AD"/>
      </p:ext>
    </p:extLst>
  </p:cmAuthor>
  <p:cmAuthor id="2" name="Stewart Pierce-Gardner" initials="SPG" lastIdx="16" clrIdx="1">
    <p:extLst>
      <p:ext uri="{19B8F6BF-5375-455C-9EA6-DF929625EA0E}">
        <p15:presenceInfo xmlns:p15="http://schemas.microsoft.com/office/powerpoint/2012/main" userId="Stewart Pierce-Gardner" providerId="None"/>
      </p:ext>
    </p:extLst>
  </p:cmAuthor>
  <p:cmAuthor id="3" name="Janaka Wijayasiri" initials="JW" lastIdx="8" clrIdx="2">
    <p:extLst>
      <p:ext uri="{19B8F6BF-5375-455C-9EA6-DF929625EA0E}">
        <p15:presenceInfo xmlns:p15="http://schemas.microsoft.com/office/powerpoint/2012/main" userId="S::janaka.wijayasiri@partnersl.lk::729e8bd8-8f98-45d8-935c-a28182c1892b" providerId="AD"/>
      </p:ext>
    </p:extLst>
  </p:cmAuthor>
  <p:cmAuthor id="4" name="Duvindi Illankoon" initials="DI" lastIdx="6" clrIdx="3">
    <p:extLst>
      <p:ext uri="{19B8F6BF-5375-455C-9EA6-DF929625EA0E}">
        <p15:presenceInfo xmlns:p15="http://schemas.microsoft.com/office/powerpoint/2012/main" userId="Duvindi Illankoon" providerId="None"/>
      </p:ext>
    </p:extLst>
  </p:cmAuthor>
  <p:cmAuthor id="5" name="Pubudinie Wickramasekara" initials="PW" lastIdx="2" clrIdx="4">
    <p:extLst>
      <p:ext uri="{19B8F6BF-5375-455C-9EA6-DF929625EA0E}">
        <p15:presenceInfo xmlns:p15="http://schemas.microsoft.com/office/powerpoint/2012/main" userId="S::pubudinie.wickramasekara@partnersl.lk::bef46fec-1a0d-4e8a-a5b8-9f18e4ae363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F2F2F2"/>
    <a:srgbClr val="53565A"/>
    <a:srgbClr val="000000"/>
    <a:srgbClr val="1E72C7"/>
    <a:srgbClr val="0563C1"/>
    <a:srgbClr val="CCFFCC"/>
    <a:srgbClr val="CCFF99"/>
    <a:srgbClr val="FFFFCC"/>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6" autoAdjust="0"/>
    <p:restoredTop sz="94894" autoAdjust="0"/>
  </p:normalViewPr>
  <p:slideViewPr>
    <p:cSldViewPr snapToGrid="0">
      <p:cViewPr varScale="1">
        <p:scale>
          <a:sx n="82" d="100"/>
          <a:sy n="82" d="100"/>
        </p:scale>
        <p:origin x="490" y="67"/>
      </p:cViewPr>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hyperlink" Target="https://www.fda.gov/industry/entry-submission-process/affirmation-compliance-codes" TargetMode="External"/><Relationship Id="rId2" Type="http://schemas.openxmlformats.org/officeDocument/2006/relationships/hyperlink" Target="https://www.fda.gov/industry/entry-submission-process/transmitting-required-information" TargetMode="External"/><Relationship Id="rId1" Type="http://schemas.openxmlformats.org/officeDocument/2006/relationships/hyperlink" Target="https://www.fda.gov/industry/entry-process/entry-submission-process" TargetMode="External"/><Relationship Id="rId6" Type="http://schemas.openxmlformats.org/officeDocument/2006/relationships/hyperlink" Target="https://www.fda.gov/industry/entry-submission-process/entry-review" TargetMode="External"/><Relationship Id="rId5" Type="http://schemas.openxmlformats.org/officeDocument/2006/relationships/hyperlink" Target="https://www.fda.gov/industry/entry-submission-process/documents-required-status" TargetMode="External"/><Relationship Id="rId4" Type="http://schemas.openxmlformats.org/officeDocument/2006/relationships/hyperlink" Target="https://www.fda.gov/industry/entry-submission-process/harmonized-tariff-schedule-and-fd-flags"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www.fda.gov/industry/entry-submission-process/affirmation-compliance-codes" TargetMode="External"/><Relationship Id="rId2" Type="http://schemas.openxmlformats.org/officeDocument/2006/relationships/hyperlink" Target="https://www.fda.gov/industry/entry-submission-process/transmitting-required-information" TargetMode="External"/><Relationship Id="rId1" Type="http://schemas.openxmlformats.org/officeDocument/2006/relationships/hyperlink" Target="https://www.fda.gov/industry/entry-process/entry-submission-process" TargetMode="External"/><Relationship Id="rId6" Type="http://schemas.openxmlformats.org/officeDocument/2006/relationships/hyperlink" Target="https://www.fda.gov/industry/entry-submission-process/entry-review" TargetMode="External"/><Relationship Id="rId5" Type="http://schemas.openxmlformats.org/officeDocument/2006/relationships/hyperlink" Target="https://www.fda.gov/industry/entry-submission-process/documents-required-status" TargetMode="External"/><Relationship Id="rId4" Type="http://schemas.openxmlformats.org/officeDocument/2006/relationships/hyperlink" Target="https://www.fda.gov/industry/entry-submission-process/harmonized-tariff-schedule-and-fd-flags" TargetMode="Externa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634481-47D0-4036-8CB5-E440F8BB504A}" type="doc">
      <dgm:prSet loTypeId="urn:microsoft.com/office/officeart/2005/8/layout/hProcess11" loCatId="process" qsTypeId="urn:microsoft.com/office/officeart/2005/8/quickstyle/simple1" qsCatId="simple" csTypeId="urn:microsoft.com/office/officeart/2005/8/colors/accent2_3" csCatId="accent2" phldr="1"/>
      <dgm:spPr/>
      <dgm:t>
        <a:bodyPr/>
        <a:lstStyle/>
        <a:p>
          <a:endParaRPr lang="en-US"/>
        </a:p>
      </dgm:t>
    </dgm:pt>
    <dgm:pt modelId="{FA173462-6751-4A54-B6FC-0AC5F171FB0C}">
      <dgm:prSet/>
      <dgm:spPr/>
      <dgm:t>
        <a:bodyPr/>
        <a:lstStyle/>
        <a:p>
          <a:r>
            <a:rPr lang="en-US" dirty="0">
              <a:hlinkClick xmlns:r="http://schemas.openxmlformats.org/officeDocument/2006/relationships" r:id="rId1"/>
            </a:rPr>
            <a:t>Entry Submission Process</a:t>
          </a:r>
          <a:endParaRPr lang="en-US" dirty="0"/>
        </a:p>
      </dgm:t>
    </dgm:pt>
    <dgm:pt modelId="{A0FDBD0E-8D0B-4BF7-AF5A-78F1FAEF6AE0}" type="parTrans" cxnId="{EE8CAC7E-705E-4A6F-A8F0-92A0F0245F33}">
      <dgm:prSet/>
      <dgm:spPr/>
      <dgm:t>
        <a:bodyPr/>
        <a:lstStyle/>
        <a:p>
          <a:endParaRPr lang="en-US"/>
        </a:p>
      </dgm:t>
    </dgm:pt>
    <dgm:pt modelId="{2C42B413-757A-447E-BEEE-0A94C41C5608}" type="sibTrans" cxnId="{EE8CAC7E-705E-4A6F-A8F0-92A0F0245F33}">
      <dgm:prSet/>
      <dgm:spPr/>
      <dgm:t>
        <a:bodyPr/>
        <a:lstStyle/>
        <a:p>
          <a:endParaRPr lang="en-US"/>
        </a:p>
      </dgm:t>
    </dgm:pt>
    <dgm:pt modelId="{4B012E13-3FCA-49B5-9734-ED521A5C0260}">
      <dgm:prSet/>
      <dgm:spPr/>
      <dgm:t>
        <a:bodyPr/>
        <a:lstStyle/>
        <a:p>
          <a:r>
            <a:rPr lang="en-US">
              <a:hlinkClick xmlns:r="http://schemas.openxmlformats.org/officeDocument/2006/relationships" r:id="rId2"/>
            </a:rPr>
            <a:t>Transmitting Required Information</a:t>
          </a:r>
          <a:endParaRPr lang="en-US"/>
        </a:p>
      </dgm:t>
    </dgm:pt>
    <dgm:pt modelId="{6FE00A20-6DFB-4E83-B22C-DA837A858873}" type="parTrans" cxnId="{C86FB4DB-38A3-4F6D-8E4F-97601E066D2D}">
      <dgm:prSet/>
      <dgm:spPr/>
      <dgm:t>
        <a:bodyPr/>
        <a:lstStyle/>
        <a:p>
          <a:endParaRPr lang="en-US"/>
        </a:p>
      </dgm:t>
    </dgm:pt>
    <dgm:pt modelId="{D8E85173-ACE5-43C0-B0CA-6344056B0CEB}" type="sibTrans" cxnId="{C86FB4DB-38A3-4F6D-8E4F-97601E066D2D}">
      <dgm:prSet/>
      <dgm:spPr/>
      <dgm:t>
        <a:bodyPr/>
        <a:lstStyle/>
        <a:p>
          <a:endParaRPr lang="en-US"/>
        </a:p>
      </dgm:t>
    </dgm:pt>
    <dgm:pt modelId="{69311EAB-76E8-420F-B69E-BB3B628A4B98}">
      <dgm:prSet/>
      <dgm:spPr/>
      <dgm:t>
        <a:bodyPr/>
        <a:lstStyle/>
        <a:p>
          <a:r>
            <a:rPr lang="en-US">
              <a:hlinkClick xmlns:r="http://schemas.openxmlformats.org/officeDocument/2006/relationships" r:id="rId3"/>
            </a:rPr>
            <a:t>Affirmation of Compliance Codes</a:t>
          </a:r>
          <a:endParaRPr lang="en-US"/>
        </a:p>
      </dgm:t>
    </dgm:pt>
    <dgm:pt modelId="{B649AF10-4EF9-4854-844A-863E0E381C05}" type="parTrans" cxnId="{5B317E3C-6810-4B80-8424-ED2801059079}">
      <dgm:prSet/>
      <dgm:spPr/>
      <dgm:t>
        <a:bodyPr/>
        <a:lstStyle/>
        <a:p>
          <a:endParaRPr lang="en-US"/>
        </a:p>
      </dgm:t>
    </dgm:pt>
    <dgm:pt modelId="{2208EA5E-530A-4D73-AE7E-ADDE9F81FA50}" type="sibTrans" cxnId="{5B317E3C-6810-4B80-8424-ED2801059079}">
      <dgm:prSet/>
      <dgm:spPr/>
      <dgm:t>
        <a:bodyPr/>
        <a:lstStyle/>
        <a:p>
          <a:endParaRPr lang="en-US"/>
        </a:p>
      </dgm:t>
    </dgm:pt>
    <dgm:pt modelId="{E0147042-F973-4F0E-932D-377491FBDDDD}">
      <dgm:prSet/>
      <dgm:spPr/>
      <dgm:t>
        <a:bodyPr/>
        <a:lstStyle/>
        <a:p>
          <a:r>
            <a:rPr lang="en-US">
              <a:hlinkClick xmlns:r="http://schemas.openxmlformats.org/officeDocument/2006/relationships" r:id="rId4"/>
            </a:rPr>
            <a:t>Harmonized Tariff Schedule and FD Flags</a:t>
          </a:r>
          <a:endParaRPr lang="en-US"/>
        </a:p>
      </dgm:t>
    </dgm:pt>
    <dgm:pt modelId="{5FF6F484-3470-4F21-BA07-564DBC26FD43}" type="parTrans" cxnId="{B7B4833F-EFE3-462D-9FB8-1F486B559B38}">
      <dgm:prSet/>
      <dgm:spPr/>
      <dgm:t>
        <a:bodyPr/>
        <a:lstStyle/>
        <a:p>
          <a:endParaRPr lang="en-US"/>
        </a:p>
      </dgm:t>
    </dgm:pt>
    <dgm:pt modelId="{019C2616-ECF0-4A03-BDEB-6524D4061BCC}" type="sibTrans" cxnId="{B7B4833F-EFE3-462D-9FB8-1F486B559B38}">
      <dgm:prSet/>
      <dgm:spPr/>
      <dgm:t>
        <a:bodyPr/>
        <a:lstStyle/>
        <a:p>
          <a:endParaRPr lang="en-US"/>
        </a:p>
      </dgm:t>
    </dgm:pt>
    <dgm:pt modelId="{E4852659-0EA5-43E9-81B6-40E071978633}">
      <dgm:prSet/>
      <dgm:spPr/>
      <dgm:t>
        <a:bodyPr/>
        <a:lstStyle/>
        <a:p>
          <a:r>
            <a:rPr lang="en-US">
              <a:hlinkClick xmlns:r="http://schemas.openxmlformats.org/officeDocument/2006/relationships" r:id="rId5"/>
            </a:rPr>
            <a:t>Documents Required Status</a:t>
          </a:r>
          <a:endParaRPr lang="en-US"/>
        </a:p>
      </dgm:t>
    </dgm:pt>
    <dgm:pt modelId="{510E7BBF-280B-4519-8E21-A29EE0683F74}" type="parTrans" cxnId="{5B381496-7310-4BFC-A0A9-F2DF2C4B548C}">
      <dgm:prSet/>
      <dgm:spPr/>
      <dgm:t>
        <a:bodyPr/>
        <a:lstStyle/>
        <a:p>
          <a:endParaRPr lang="en-US"/>
        </a:p>
      </dgm:t>
    </dgm:pt>
    <dgm:pt modelId="{74B6F58E-C7FF-44D9-AC15-FFD0AFB16E22}" type="sibTrans" cxnId="{5B381496-7310-4BFC-A0A9-F2DF2C4B548C}">
      <dgm:prSet/>
      <dgm:spPr/>
      <dgm:t>
        <a:bodyPr/>
        <a:lstStyle/>
        <a:p>
          <a:endParaRPr lang="en-US"/>
        </a:p>
      </dgm:t>
    </dgm:pt>
    <dgm:pt modelId="{543F703D-3666-4678-BFCE-A69730103B83}">
      <dgm:prSet/>
      <dgm:spPr/>
      <dgm:t>
        <a:bodyPr/>
        <a:lstStyle/>
        <a:p>
          <a:r>
            <a:rPr lang="en-US">
              <a:hlinkClick xmlns:r="http://schemas.openxmlformats.org/officeDocument/2006/relationships" r:id="rId6"/>
            </a:rPr>
            <a:t>Entry Review</a:t>
          </a:r>
          <a:endParaRPr lang="en-US"/>
        </a:p>
      </dgm:t>
    </dgm:pt>
    <dgm:pt modelId="{B181C89E-1BFD-4248-A950-859105E04204}" type="parTrans" cxnId="{6743594E-17A5-4447-9485-958A6ABB1AA5}">
      <dgm:prSet/>
      <dgm:spPr/>
      <dgm:t>
        <a:bodyPr/>
        <a:lstStyle/>
        <a:p>
          <a:endParaRPr lang="en-US"/>
        </a:p>
      </dgm:t>
    </dgm:pt>
    <dgm:pt modelId="{212040A7-5053-4460-A04F-C805E77489EE}" type="sibTrans" cxnId="{6743594E-17A5-4447-9485-958A6ABB1AA5}">
      <dgm:prSet/>
      <dgm:spPr/>
      <dgm:t>
        <a:bodyPr/>
        <a:lstStyle/>
        <a:p>
          <a:endParaRPr lang="en-US"/>
        </a:p>
      </dgm:t>
    </dgm:pt>
    <dgm:pt modelId="{26D5C9DE-5816-4512-9050-178D08788BDE}" type="pres">
      <dgm:prSet presAssocID="{CC634481-47D0-4036-8CB5-E440F8BB504A}" presName="Name0" presStyleCnt="0">
        <dgm:presLayoutVars>
          <dgm:dir/>
          <dgm:resizeHandles val="exact"/>
        </dgm:presLayoutVars>
      </dgm:prSet>
      <dgm:spPr/>
    </dgm:pt>
    <dgm:pt modelId="{45215075-B508-4023-973B-CFA20FFBBC34}" type="pres">
      <dgm:prSet presAssocID="{CC634481-47D0-4036-8CB5-E440F8BB504A}" presName="arrow" presStyleLbl="bgShp" presStyleIdx="0" presStyleCnt="1"/>
      <dgm:spPr/>
    </dgm:pt>
    <dgm:pt modelId="{444C0A0A-8A0F-42C1-A974-53F578601460}" type="pres">
      <dgm:prSet presAssocID="{CC634481-47D0-4036-8CB5-E440F8BB504A}" presName="points" presStyleCnt="0"/>
      <dgm:spPr/>
    </dgm:pt>
    <dgm:pt modelId="{AFFB2E01-D452-4B7E-8A41-59206048D760}" type="pres">
      <dgm:prSet presAssocID="{FA173462-6751-4A54-B6FC-0AC5F171FB0C}" presName="compositeA" presStyleCnt="0"/>
      <dgm:spPr/>
    </dgm:pt>
    <dgm:pt modelId="{5CCC2F3F-72F1-44F5-BEA4-8C9B61A224BD}" type="pres">
      <dgm:prSet presAssocID="{FA173462-6751-4A54-B6FC-0AC5F171FB0C}" presName="textA" presStyleLbl="revTx" presStyleIdx="0" presStyleCnt="6">
        <dgm:presLayoutVars>
          <dgm:bulletEnabled val="1"/>
        </dgm:presLayoutVars>
      </dgm:prSet>
      <dgm:spPr/>
    </dgm:pt>
    <dgm:pt modelId="{7DE7AA48-F6C5-44A3-BD00-CE217914296C}" type="pres">
      <dgm:prSet presAssocID="{FA173462-6751-4A54-B6FC-0AC5F171FB0C}" presName="circleA" presStyleLbl="node1" presStyleIdx="0" presStyleCnt="6"/>
      <dgm:spPr/>
    </dgm:pt>
    <dgm:pt modelId="{E0E30A41-A1F7-4BCF-A0CE-22DA5AFB1CCE}" type="pres">
      <dgm:prSet presAssocID="{FA173462-6751-4A54-B6FC-0AC5F171FB0C}" presName="spaceA" presStyleCnt="0"/>
      <dgm:spPr/>
    </dgm:pt>
    <dgm:pt modelId="{9027BA04-0F29-48EB-B90A-DFC162D6DD5C}" type="pres">
      <dgm:prSet presAssocID="{2C42B413-757A-447E-BEEE-0A94C41C5608}" presName="space" presStyleCnt="0"/>
      <dgm:spPr/>
    </dgm:pt>
    <dgm:pt modelId="{8B982BC6-BF84-49C2-88A8-87224CE8A5C1}" type="pres">
      <dgm:prSet presAssocID="{4B012E13-3FCA-49B5-9734-ED521A5C0260}" presName="compositeB" presStyleCnt="0"/>
      <dgm:spPr/>
    </dgm:pt>
    <dgm:pt modelId="{D4739821-3FB8-4118-AC64-DC1F8D6619BF}" type="pres">
      <dgm:prSet presAssocID="{4B012E13-3FCA-49B5-9734-ED521A5C0260}" presName="textB" presStyleLbl="revTx" presStyleIdx="1" presStyleCnt="6">
        <dgm:presLayoutVars>
          <dgm:bulletEnabled val="1"/>
        </dgm:presLayoutVars>
      </dgm:prSet>
      <dgm:spPr/>
    </dgm:pt>
    <dgm:pt modelId="{BD504F37-2FBD-4B3C-9226-9A6954978A2F}" type="pres">
      <dgm:prSet presAssocID="{4B012E13-3FCA-49B5-9734-ED521A5C0260}" presName="circleB" presStyleLbl="node1" presStyleIdx="1" presStyleCnt="6"/>
      <dgm:spPr/>
    </dgm:pt>
    <dgm:pt modelId="{E69A1B80-050A-4BF1-95BA-E9C9B24F2692}" type="pres">
      <dgm:prSet presAssocID="{4B012E13-3FCA-49B5-9734-ED521A5C0260}" presName="spaceB" presStyleCnt="0"/>
      <dgm:spPr/>
    </dgm:pt>
    <dgm:pt modelId="{5EBF0B53-359A-40F9-BAAA-203CBB1AD1EF}" type="pres">
      <dgm:prSet presAssocID="{D8E85173-ACE5-43C0-B0CA-6344056B0CEB}" presName="space" presStyleCnt="0"/>
      <dgm:spPr/>
    </dgm:pt>
    <dgm:pt modelId="{F25F14D3-5685-49C9-8E4B-D923D8E6B3F4}" type="pres">
      <dgm:prSet presAssocID="{69311EAB-76E8-420F-B69E-BB3B628A4B98}" presName="compositeA" presStyleCnt="0"/>
      <dgm:spPr/>
    </dgm:pt>
    <dgm:pt modelId="{8C2CA114-23F7-4DE8-9A78-FF6428D25C7F}" type="pres">
      <dgm:prSet presAssocID="{69311EAB-76E8-420F-B69E-BB3B628A4B98}" presName="textA" presStyleLbl="revTx" presStyleIdx="2" presStyleCnt="6">
        <dgm:presLayoutVars>
          <dgm:bulletEnabled val="1"/>
        </dgm:presLayoutVars>
      </dgm:prSet>
      <dgm:spPr/>
    </dgm:pt>
    <dgm:pt modelId="{91A128D3-872E-451A-91AC-122F4C6EFE65}" type="pres">
      <dgm:prSet presAssocID="{69311EAB-76E8-420F-B69E-BB3B628A4B98}" presName="circleA" presStyleLbl="node1" presStyleIdx="2" presStyleCnt="6"/>
      <dgm:spPr/>
    </dgm:pt>
    <dgm:pt modelId="{99F77FEE-FDA7-4182-B153-DE2746C99366}" type="pres">
      <dgm:prSet presAssocID="{69311EAB-76E8-420F-B69E-BB3B628A4B98}" presName="spaceA" presStyleCnt="0"/>
      <dgm:spPr/>
    </dgm:pt>
    <dgm:pt modelId="{2BF3B7E1-7D04-4796-A5D0-C1C769F97C51}" type="pres">
      <dgm:prSet presAssocID="{2208EA5E-530A-4D73-AE7E-ADDE9F81FA50}" presName="space" presStyleCnt="0"/>
      <dgm:spPr/>
    </dgm:pt>
    <dgm:pt modelId="{BF9E6D50-9F4E-4BC4-B3AB-C4191AA188A0}" type="pres">
      <dgm:prSet presAssocID="{E0147042-F973-4F0E-932D-377491FBDDDD}" presName="compositeB" presStyleCnt="0"/>
      <dgm:spPr/>
    </dgm:pt>
    <dgm:pt modelId="{1BC72283-BB0E-4D95-998D-136301BB3DFB}" type="pres">
      <dgm:prSet presAssocID="{E0147042-F973-4F0E-932D-377491FBDDDD}" presName="textB" presStyleLbl="revTx" presStyleIdx="3" presStyleCnt="6">
        <dgm:presLayoutVars>
          <dgm:bulletEnabled val="1"/>
        </dgm:presLayoutVars>
      </dgm:prSet>
      <dgm:spPr/>
    </dgm:pt>
    <dgm:pt modelId="{DAEC90C8-E445-4993-8EFB-9A81972C4E00}" type="pres">
      <dgm:prSet presAssocID="{E0147042-F973-4F0E-932D-377491FBDDDD}" presName="circleB" presStyleLbl="node1" presStyleIdx="3" presStyleCnt="6"/>
      <dgm:spPr/>
    </dgm:pt>
    <dgm:pt modelId="{EA6BB927-7654-470A-BC44-2346A006BC53}" type="pres">
      <dgm:prSet presAssocID="{E0147042-F973-4F0E-932D-377491FBDDDD}" presName="spaceB" presStyleCnt="0"/>
      <dgm:spPr/>
    </dgm:pt>
    <dgm:pt modelId="{7D2D18AA-AD7C-4500-A5DD-2A87FE81C3C6}" type="pres">
      <dgm:prSet presAssocID="{019C2616-ECF0-4A03-BDEB-6524D4061BCC}" presName="space" presStyleCnt="0"/>
      <dgm:spPr/>
    </dgm:pt>
    <dgm:pt modelId="{34CEB4F3-2674-4B46-A588-88E27CC70916}" type="pres">
      <dgm:prSet presAssocID="{E4852659-0EA5-43E9-81B6-40E071978633}" presName="compositeA" presStyleCnt="0"/>
      <dgm:spPr/>
    </dgm:pt>
    <dgm:pt modelId="{7AB360B5-10BE-4BC5-B94C-AD6497E454B2}" type="pres">
      <dgm:prSet presAssocID="{E4852659-0EA5-43E9-81B6-40E071978633}" presName="textA" presStyleLbl="revTx" presStyleIdx="4" presStyleCnt="6">
        <dgm:presLayoutVars>
          <dgm:bulletEnabled val="1"/>
        </dgm:presLayoutVars>
      </dgm:prSet>
      <dgm:spPr/>
    </dgm:pt>
    <dgm:pt modelId="{5D4F64F4-2130-4BF4-AFD9-DA2573606328}" type="pres">
      <dgm:prSet presAssocID="{E4852659-0EA5-43E9-81B6-40E071978633}" presName="circleA" presStyleLbl="node1" presStyleIdx="4" presStyleCnt="6"/>
      <dgm:spPr/>
    </dgm:pt>
    <dgm:pt modelId="{A2FFC684-3E8C-4D7C-9FC9-6B591543B9A2}" type="pres">
      <dgm:prSet presAssocID="{E4852659-0EA5-43E9-81B6-40E071978633}" presName="spaceA" presStyleCnt="0"/>
      <dgm:spPr/>
    </dgm:pt>
    <dgm:pt modelId="{0DB5C616-D858-41B0-B43E-3636507F69D7}" type="pres">
      <dgm:prSet presAssocID="{74B6F58E-C7FF-44D9-AC15-FFD0AFB16E22}" presName="space" presStyleCnt="0"/>
      <dgm:spPr/>
    </dgm:pt>
    <dgm:pt modelId="{4726AD4A-5355-4878-BD32-2BA6ABA722D6}" type="pres">
      <dgm:prSet presAssocID="{543F703D-3666-4678-BFCE-A69730103B83}" presName="compositeB" presStyleCnt="0"/>
      <dgm:spPr/>
    </dgm:pt>
    <dgm:pt modelId="{3A975336-A896-4BCE-8FAB-66BD88AA088F}" type="pres">
      <dgm:prSet presAssocID="{543F703D-3666-4678-BFCE-A69730103B83}" presName="textB" presStyleLbl="revTx" presStyleIdx="5" presStyleCnt="6">
        <dgm:presLayoutVars>
          <dgm:bulletEnabled val="1"/>
        </dgm:presLayoutVars>
      </dgm:prSet>
      <dgm:spPr/>
    </dgm:pt>
    <dgm:pt modelId="{BEE225CA-81EE-4193-86F5-419B4E3586E0}" type="pres">
      <dgm:prSet presAssocID="{543F703D-3666-4678-BFCE-A69730103B83}" presName="circleB" presStyleLbl="node1" presStyleIdx="5" presStyleCnt="6"/>
      <dgm:spPr/>
    </dgm:pt>
    <dgm:pt modelId="{FB1AE70A-3C6F-4853-9C89-45BB4F9ECDD0}" type="pres">
      <dgm:prSet presAssocID="{543F703D-3666-4678-BFCE-A69730103B83}" presName="spaceB" presStyleCnt="0"/>
      <dgm:spPr/>
    </dgm:pt>
  </dgm:ptLst>
  <dgm:cxnLst>
    <dgm:cxn modelId="{C1225407-1871-4772-BCF6-B254D62C5493}" type="presOf" srcId="{4B012E13-3FCA-49B5-9734-ED521A5C0260}" destId="{D4739821-3FB8-4118-AC64-DC1F8D6619BF}" srcOrd="0" destOrd="0" presId="urn:microsoft.com/office/officeart/2005/8/layout/hProcess11"/>
    <dgm:cxn modelId="{4C1C490D-4DD3-4DF6-9F8B-8BEA748B4FC9}" type="presOf" srcId="{FA173462-6751-4A54-B6FC-0AC5F171FB0C}" destId="{5CCC2F3F-72F1-44F5-BEA4-8C9B61A224BD}" srcOrd="0" destOrd="0" presId="urn:microsoft.com/office/officeart/2005/8/layout/hProcess11"/>
    <dgm:cxn modelId="{5B317E3C-6810-4B80-8424-ED2801059079}" srcId="{CC634481-47D0-4036-8CB5-E440F8BB504A}" destId="{69311EAB-76E8-420F-B69E-BB3B628A4B98}" srcOrd="2" destOrd="0" parTransId="{B649AF10-4EF9-4854-844A-863E0E381C05}" sibTransId="{2208EA5E-530A-4D73-AE7E-ADDE9F81FA50}"/>
    <dgm:cxn modelId="{B7B4833F-EFE3-462D-9FB8-1F486B559B38}" srcId="{CC634481-47D0-4036-8CB5-E440F8BB504A}" destId="{E0147042-F973-4F0E-932D-377491FBDDDD}" srcOrd="3" destOrd="0" parTransId="{5FF6F484-3470-4F21-BA07-564DBC26FD43}" sibTransId="{019C2616-ECF0-4A03-BDEB-6524D4061BCC}"/>
    <dgm:cxn modelId="{6743594E-17A5-4447-9485-958A6ABB1AA5}" srcId="{CC634481-47D0-4036-8CB5-E440F8BB504A}" destId="{543F703D-3666-4678-BFCE-A69730103B83}" srcOrd="5" destOrd="0" parTransId="{B181C89E-1BFD-4248-A950-859105E04204}" sibTransId="{212040A7-5053-4460-A04F-C805E77489EE}"/>
    <dgm:cxn modelId="{1BD52859-C833-448B-910D-BD752DF16AAC}" type="presOf" srcId="{543F703D-3666-4678-BFCE-A69730103B83}" destId="{3A975336-A896-4BCE-8FAB-66BD88AA088F}" srcOrd="0" destOrd="0" presId="urn:microsoft.com/office/officeart/2005/8/layout/hProcess11"/>
    <dgm:cxn modelId="{EE8CAC7E-705E-4A6F-A8F0-92A0F0245F33}" srcId="{CC634481-47D0-4036-8CB5-E440F8BB504A}" destId="{FA173462-6751-4A54-B6FC-0AC5F171FB0C}" srcOrd="0" destOrd="0" parTransId="{A0FDBD0E-8D0B-4BF7-AF5A-78F1FAEF6AE0}" sibTransId="{2C42B413-757A-447E-BEEE-0A94C41C5608}"/>
    <dgm:cxn modelId="{5B381496-7310-4BFC-A0A9-F2DF2C4B548C}" srcId="{CC634481-47D0-4036-8CB5-E440F8BB504A}" destId="{E4852659-0EA5-43E9-81B6-40E071978633}" srcOrd="4" destOrd="0" parTransId="{510E7BBF-280B-4519-8E21-A29EE0683F74}" sibTransId="{74B6F58E-C7FF-44D9-AC15-FFD0AFB16E22}"/>
    <dgm:cxn modelId="{F09D319A-D33D-42F9-9688-5264931C5109}" type="presOf" srcId="{E0147042-F973-4F0E-932D-377491FBDDDD}" destId="{1BC72283-BB0E-4D95-998D-136301BB3DFB}" srcOrd="0" destOrd="0" presId="urn:microsoft.com/office/officeart/2005/8/layout/hProcess11"/>
    <dgm:cxn modelId="{85E1F4C9-EF75-4690-944E-C4107F876F11}" type="presOf" srcId="{69311EAB-76E8-420F-B69E-BB3B628A4B98}" destId="{8C2CA114-23F7-4DE8-9A78-FF6428D25C7F}" srcOrd="0" destOrd="0" presId="urn:microsoft.com/office/officeart/2005/8/layout/hProcess11"/>
    <dgm:cxn modelId="{139186D7-ED95-4053-B501-8263C71B3102}" type="presOf" srcId="{CC634481-47D0-4036-8CB5-E440F8BB504A}" destId="{26D5C9DE-5816-4512-9050-178D08788BDE}" srcOrd="0" destOrd="0" presId="urn:microsoft.com/office/officeart/2005/8/layout/hProcess11"/>
    <dgm:cxn modelId="{C86FB4DB-38A3-4F6D-8E4F-97601E066D2D}" srcId="{CC634481-47D0-4036-8CB5-E440F8BB504A}" destId="{4B012E13-3FCA-49B5-9734-ED521A5C0260}" srcOrd="1" destOrd="0" parTransId="{6FE00A20-6DFB-4E83-B22C-DA837A858873}" sibTransId="{D8E85173-ACE5-43C0-B0CA-6344056B0CEB}"/>
    <dgm:cxn modelId="{4BDA8DF3-0B85-4866-907B-1B111B2C800E}" type="presOf" srcId="{E4852659-0EA5-43E9-81B6-40E071978633}" destId="{7AB360B5-10BE-4BC5-B94C-AD6497E454B2}" srcOrd="0" destOrd="0" presId="urn:microsoft.com/office/officeart/2005/8/layout/hProcess11"/>
    <dgm:cxn modelId="{F3D95780-51DD-423F-902B-EAAB109FEF9A}" type="presParOf" srcId="{26D5C9DE-5816-4512-9050-178D08788BDE}" destId="{45215075-B508-4023-973B-CFA20FFBBC34}" srcOrd="0" destOrd="0" presId="urn:microsoft.com/office/officeart/2005/8/layout/hProcess11"/>
    <dgm:cxn modelId="{D78E5F92-8A21-4024-A3D9-0CFA3B678273}" type="presParOf" srcId="{26D5C9DE-5816-4512-9050-178D08788BDE}" destId="{444C0A0A-8A0F-42C1-A974-53F578601460}" srcOrd="1" destOrd="0" presId="urn:microsoft.com/office/officeart/2005/8/layout/hProcess11"/>
    <dgm:cxn modelId="{D928415D-3EC3-4984-8C36-1533D42F1345}" type="presParOf" srcId="{444C0A0A-8A0F-42C1-A974-53F578601460}" destId="{AFFB2E01-D452-4B7E-8A41-59206048D760}" srcOrd="0" destOrd="0" presId="urn:microsoft.com/office/officeart/2005/8/layout/hProcess11"/>
    <dgm:cxn modelId="{801EE4CD-177B-4C2F-BB61-AB402758EE90}" type="presParOf" srcId="{AFFB2E01-D452-4B7E-8A41-59206048D760}" destId="{5CCC2F3F-72F1-44F5-BEA4-8C9B61A224BD}" srcOrd="0" destOrd="0" presId="urn:microsoft.com/office/officeart/2005/8/layout/hProcess11"/>
    <dgm:cxn modelId="{FF1295AD-6391-4DB7-8335-5B217343A684}" type="presParOf" srcId="{AFFB2E01-D452-4B7E-8A41-59206048D760}" destId="{7DE7AA48-F6C5-44A3-BD00-CE217914296C}" srcOrd="1" destOrd="0" presId="urn:microsoft.com/office/officeart/2005/8/layout/hProcess11"/>
    <dgm:cxn modelId="{ADCD948E-C8E5-4990-9D94-57937E8D037B}" type="presParOf" srcId="{AFFB2E01-D452-4B7E-8A41-59206048D760}" destId="{E0E30A41-A1F7-4BCF-A0CE-22DA5AFB1CCE}" srcOrd="2" destOrd="0" presId="urn:microsoft.com/office/officeart/2005/8/layout/hProcess11"/>
    <dgm:cxn modelId="{15A81EFC-872F-4FC3-9592-558BB87E116D}" type="presParOf" srcId="{444C0A0A-8A0F-42C1-A974-53F578601460}" destId="{9027BA04-0F29-48EB-B90A-DFC162D6DD5C}" srcOrd="1" destOrd="0" presId="urn:microsoft.com/office/officeart/2005/8/layout/hProcess11"/>
    <dgm:cxn modelId="{6B807D15-2910-4B38-8809-92E011C08B1B}" type="presParOf" srcId="{444C0A0A-8A0F-42C1-A974-53F578601460}" destId="{8B982BC6-BF84-49C2-88A8-87224CE8A5C1}" srcOrd="2" destOrd="0" presId="urn:microsoft.com/office/officeart/2005/8/layout/hProcess11"/>
    <dgm:cxn modelId="{6B2155AD-F522-49B4-AF2B-A93AA5A606BF}" type="presParOf" srcId="{8B982BC6-BF84-49C2-88A8-87224CE8A5C1}" destId="{D4739821-3FB8-4118-AC64-DC1F8D6619BF}" srcOrd="0" destOrd="0" presId="urn:microsoft.com/office/officeart/2005/8/layout/hProcess11"/>
    <dgm:cxn modelId="{04F157CE-431A-4BFB-94B4-691EBEA8CD84}" type="presParOf" srcId="{8B982BC6-BF84-49C2-88A8-87224CE8A5C1}" destId="{BD504F37-2FBD-4B3C-9226-9A6954978A2F}" srcOrd="1" destOrd="0" presId="urn:microsoft.com/office/officeart/2005/8/layout/hProcess11"/>
    <dgm:cxn modelId="{AAC9DE97-1B92-4DBF-8448-4538E46EE8C9}" type="presParOf" srcId="{8B982BC6-BF84-49C2-88A8-87224CE8A5C1}" destId="{E69A1B80-050A-4BF1-95BA-E9C9B24F2692}" srcOrd="2" destOrd="0" presId="urn:microsoft.com/office/officeart/2005/8/layout/hProcess11"/>
    <dgm:cxn modelId="{E3029B1C-CCAC-4DF5-A2F8-A3FA151879C3}" type="presParOf" srcId="{444C0A0A-8A0F-42C1-A974-53F578601460}" destId="{5EBF0B53-359A-40F9-BAAA-203CBB1AD1EF}" srcOrd="3" destOrd="0" presId="urn:microsoft.com/office/officeart/2005/8/layout/hProcess11"/>
    <dgm:cxn modelId="{192F49B5-967A-419D-B1EE-ADE92A9A1F82}" type="presParOf" srcId="{444C0A0A-8A0F-42C1-A974-53F578601460}" destId="{F25F14D3-5685-49C9-8E4B-D923D8E6B3F4}" srcOrd="4" destOrd="0" presId="urn:microsoft.com/office/officeart/2005/8/layout/hProcess11"/>
    <dgm:cxn modelId="{AB073A91-3E57-444A-A97D-1A080E12AB3E}" type="presParOf" srcId="{F25F14D3-5685-49C9-8E4B-D923D8E6B3F4}" destId="{8C2CA114-23F7-4DE8-9A78-FF6428D25C7F}" srcOrd="0" destOrd="0" presId="urn:microsoft.com/office/officeart/2005/8/layout/hProcess11"/>
    <dgm:cxn modelId="{F1BD7D9C-D81F-42CF-ACBE-2710EC38EA25}" type="presParOf" srcId="{F25F14D3-5685-49C9-8E4B-D923D8E6B3F4}" destId="{91A128D3-872E-451A-91AC-122F4C6EFE65}" srcOrd="1" destOrd="0" presId="urn:microsoft.com/office/officeart/2005/8/layout/hProcess11"/>
    <dgm:cxn modelId="{05F86A14-5F76-47C8-B769-C654AB3DD5EC}" type="presParOf" srcId="{F25F14D3-5685-49C9-8E4B-D923D8E6B3F4}" destId="{99F77FEE-FDA7-4182-B153-DE2746C99366}" srcOrd="2" destOrd="0" presId="urn:microsoft.com/office/officeart/2005/8/layout/hProcess11"/>
    <dgm:cxn modelId="{97B646F7-DC0D-4C68-A015-2CAF93D0E75E}" type="presParOf" srcId="{444C0A0A-8A0F-42C1-A974-53F578601460}" destId="{2BF3B7E1-7D04-4796-A5D0-C1C769F97C51}" srcOrd="5" destOrd="0" presId="urn:microsoft.com/office/officeart/2005/8/layout/hProcess11"/>
    <dgm:cxn modelId="{5C130BCB-330F-4D36-8A6C-B42290D1A062}" type="presParOf" srcId="{444C0A0A-8A0F-42C1-A974-53F578601460}" destId="{BF9E6D50-9F4E-4BC4-B3AB-C4191AA188A0}" srcOrd="6" destOrd="0" presId="urn:microsoft.com/office/officeart/2005/8/layout/hProcess11"/>
    <dgm:cxn modelId="{CCC4881B-3CC5-4EAC-8313-2BCB43915660}" type="presParOf" srcId="{BF9E6D50-9F4E-4BC4-B3AB-C4191AA188A0}" destId="{1BC72283-BB0E-4D95-998D-136301BB3DFB}" srcOrd="0" destOrd="0" presId="urn:microsoft.com/office/officeart/2005/8/layout/hProcess11"/>
    <dgm:cxn modelId="{071D1CBF-C9FA-478F-B945-50FF3A7C534F}" type="presParOf" srcId="{BF9E6D50-9F4E-4BC4-B3AB-C4191AA188A0}" destId="{DAEC90C8-E445-4993-8EFB-9A81972C4E00}" srcOrd="1" destOrd="0" presId="urn:microsoft.com/office/officeart/2005/8/layout/hProcess11"/>
    <dgm:cxn modelId="{4D755F21-03EF-44ED-8D62-2B52655D25FA}" type="presParOf" srcId="{BF9E6D50-9F4E-4BC4-B3AB-C4191AA188A0}" destId="{EA6BB927-7654-470A-BC44-2346A006BC53}" srcOrd="2" destOrd="0" presId="urn:microsoft.com/office/officeart/2005/8/layout/hProcess11"/>
    <dgm:cxn modelId="{EA1F6E7E-2A4F-4D01-823F-B7349F908712}" type="presParOf" srcId="{444C0A0A-8A0F-42C1-A974-53F578601460}" destId="{7D2D18AA-AD7C-4500-A5DD-2A87FE81C3C6}" srcOrd="7" destOrd="0" presId="urn:microsoft.com/office/officeart/2005/8/layout/hProcess11"/>
    <dgm:cxn modelId="{5873DAAF-D4EF-4FF8-B93B-1411FD9630E6}" type="presParOf" srcId="{444C0A0A-8A0F-42C1-A974-53F578601460}" destId="{34CEB4F3-2674-4B46-A588-88E27CC70916}" srcOrd="8" destOrd="0" presId="urn:microsoft.com/office/officeart/2005/8/layout/hProcess11"/>
    <dgm:cxn modelId="{A6AD07F4-C57F-4E0F-A47B-9C2D3A3698F0}" type="presParOf" srcId="{34CEB4F3-2674-4B46-A588-88E27CC70916}" destId="{7AB360B5-10BE-4BC5-B94C-AD6497E454B2}" srcOrd="0" destOrd="0" presId="urn:microsoft.com/office/officeart/2005/8/layout/hProcess11"/>
    <dgm:cxn modelId="{2B823DF6-7045-4EFF-A61B-F3AFC131ECF9}" type="presParOf" srcId="{34CEB4F3-2674-4B46-A588-88E27CC70916}" destId="{5D4F64F4-2130-4BF4-AFD9-DA2573606328}" srcOrd="1" destOrd="0" presId="urn:microsoft.com/office/officeart/2005/8/layout/hProcess11"/>
    <dgm:cxn modelId="{896FB0BB-CF14-47D8-9822-4344EAEE1D62}" type="presParOf" srcId="{34CEB4F3-2674-4B46-A588-88E27CC70916}" destId="{A2FFC684-3E8C-4D7C-9FC9-6B591543B9A2}" srcOrd="2" destOrd="0" presId="urn:microsoft.com/office/officeart/2005/8/layout/hProcess11"/>
    <dgm:cxn modelId="{71658527-DF0D-4B09-A7A8-C7E336AB799A}" type="presParOf" srcId="{444C0A0A-8A0F-42C1-A974-53F578601460}" destId="{0DB5C616-D858-41B0-B43E-3636507F69D7}" srcOrd="9" destOrd="0" presId="urn:microsoft.com/office/officeart/2005/8/layout/hProcess11"/>
    <dgm:cxn modelId="{0F075AE3-FC31-4D28-95ED-B309A1686234}" type="presParOf" srcId="{444C0A0A-8A0F-42C1-A974-53F578601460}" destId="{4726AD4A-5355-4878-BD32-2BA6ABA722D6}" srcOrd="10" destOrd="0" presId="urn:microsoft.com/office/officeart/2005/8/layout/hProcess11"/>
    <dgm:cxn modelId="{2715C45A-02D4-4E78-AC58-85E526A99516}" type="presParOf" srcId="{4726AD4A-5355-4878-BD32-2BA6ABA722D6}" destId="{3A975336-A896-4BCE-8FAB-66BD88AA088F}" srcOrd="0" destOrd="0" presId="urn:microsoft.com/office/officeart/2005/8/layout/hProcess11"/>
    <dgm:cxn modelId="{C57C6855-7551-45E6-B126-1770A47DA092}" type="presParOf" srcId="{4726AD4A-5355-4878-BD32-2BA6ABA722D6}" destId="{BEE225CA-81EE-4193-86F5-419B4E3586E0}" srcOrd="1" destOrd="0" presId="urn:microsoft.com/office/officeart/2005/8/layout/hProcess11"/>
    <dgm:cxn modelId="{4300A43C-9744-4BC9-A668-21F053C9A457}" type="presParOf" srcId="{4726AD4A-5355-4878-BD32-2BA6ABA722D6}" destId="{FB1AE70A-3C6F-4853-9C89-45BB4F9ECDD0}"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215075-B508-4023-973B-CFA20FFBBC34}">
      <dsp:nvSpPr>
        <dsp:cNvPr id="0" name=""/>
        <dsp:cNvSpPr/>
      </dsp:nvSpPr>
      <dsp:spPr>
        <a:xfrm>
          <a:off x="0" y="601738"/>
          <a:ext cx="6670392" cy="802317"/>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CC2F3F-72F1-44F5-BEA4-8C9B61A224BD}">
      <dsp:nvSpPr>
        <dsp:cNvPr id="0" name=""/>
        <dsp:cNvSpPr/>
      </dsp:nvSpPr>
      <dsp:spPr>
        <a:xfrm>
          <a:off x="1648" y="0"/>
          <a:ext cx="960008" cy="802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ctr" defTabSz="444500">
            <a:lnSpc>
              <a:spcPct val="90000"/>
            </a:lnSpc>
            <a:spcBef>
              <a:spcPct val="0"/>
            </a:spcBef>
            <a:spcAft>
              <a:spcPct val="35000"/>
            </a:spcAft>
            <a:buNone/>
          </a:pPr>
          <a:r>
            <a:rPr lang="en-US" sz="1000" kern="1200" dirty="0">
              <a:hlinkClick xmlns:r="http://schemas.openxmlformats.org/officeDocument/2006/relationships" r:id="rId1"/>
            </a:rPr>
            <a:t>Entry Submission Process</a:t>
          </a:r>
          <a:endParaRPr lang="en-US" sz="1000" kern="1200" dirty="0"/>
        </a:p>
      </dsp:txBody>
      <dsp:txXfrm>
        <a:off x="1648" y="0"/>
        <a:ext cx="960008" cy="802317"/>
      </dsp:txXfrm>
    </dsp:sp>
    <dsp:sp modelId="{7DE7AA48-F6C5-44A3-BD00-CE217914296C}">
      <dsp:nvSpPr>
        <dsp:cNvPr id="0" name=""/>
        <dsp:cNvSpPr/>
      </dsp:nvSpPr>
      <dsp:spPr>
        <a:xfrm>
          <a:off x="381363" y="902607"/>
          <a:ext cx="200579" cy="200579"/>
        </a:xfrm>
        <a:prstGeom prst="ellipse">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739821-3FB8-4118-AC64-DC1F8D6619BF}">
      <dsp:nvSpPr>
        <dsp:cNvPr id="0" name=""/>
        <dsp:cNvSpPr/>
      </dsp:nvSpPr>
      <dsp:spPr>
        <a:xfrm>
          <a:off x="1009658" y="1203476"/>
          <a:ext cx="960008" cy="802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n-US" sz="1000" kern="1200">
              <a:hlinkClick xmlns:r="http://schemas.openxmlformats.org/officeDocument/2006/relationships" r:id="rId2"/>
            </a:rPr>
            <a:t>Transmitting Required Information</a:t>
          </a:r>
          <a:endParaRPr lang="en-US" sz="1000" kern="1200"/>
        </a:p>
      </dsp:txBody>
      <dsp:txXfrm>
        <a:off x="1009658" y="1203476"/>
        <a:ext cx="960008" cy="802317"/>
      </dsp:txXfrm>
    </dsp:sp>
    <dsp:sp modelId="{BD504F37-2FBD-4B3C-9226-9A6954978A2F}">
      <dsp:nvSpPr>
        <dsp:cNvPr id="0" name=""/>
        <dsp:cNvSpPr/>
      </dsp:nvSpPr>
      <dsp:spPr>
        <a:xfrm>
          <a:off x="1389372" y="902607"/>
          <a:ext cx="200579" cy="200579"/>
        </a:xfrm>
        <a:prstGeom prst="ellipse">
          <a:avLst/>
        </a:prstGeom>
        <a:solidFill>
          <a:schemeClr val="accent2">
            <a:shade val="80000"/>
            <a:hueOff val="88619"/>
            <a:satOff val="-9034"/>
            <a:lumOff val="79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2CA114-23F7-4DE8-9A78-FF6428D25C7F}">
      <dsp:nvSpPr>
        <dsp:cNvPr id="0" name=""/>
        <dsp:cNvSpPr/>
      </dsp:nvSpPr>
      <dsp:spPr>
        <a:xfrm>
          <a:off x="2017667" y="0"/>
          <a:ext cx="960008" cy="802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ctr" defTabSz="444500">
            <a:lnSpc>
              <a:spcPct val="90000"/>
            </a:lnSpc>
            <a:spcBef>
              <a:spcPct val="0"/>
            </a:spcBef>
            <a:spcAft>
              <a:spcPct val="35000"/>
            </a:spcAft>
            <a:buNone/>
          </a:pPr>
          <a:r>
            <a:rPr lang="en-US" sz="1000" kern="1200">
              <a:hlinkClick xmlns:r="http://schemas.openxmlformats.org/officeDocument/2006/relationships" r:id="rId3"/>
            </a:rPr>
            <a:t>Affirmation of Compliance Codes</a:t>
          </a:r>
          <a:endParaRPr lang="en-US" sz="1000" kern="1200"/>
        </a:p>
      </dsp:txBody>
      <dsp:txXfrm>
        <a:off x="2017667" y="0"/>
        <a:ext cx="960008" cy="802317"/>
      </dsp:txXfrm>
    </dsp:sp>
    <dsp:sp modelId="{91A128D3-872E-451A-91AC-122F4C6EFE65}">
      <dsp:nvSpPr>
        <dsp:cNvPr id="0" name=""/>
        <dsp:cNvSpPr/>
      </dsp:nvSpPr>
      <dsp:spPr>
        <a:xfrm>
          <a:off x="2397382" y="902607"/>
          <a:ext cx="200579" cy="200579"/>
        </a:xfrm>
        <a:prstGeom prst="ellipse">
          <a:avLst/>
        </a:prstGeom>
        <a:solidFill>
          <a:schemeClr val="accent2">
            <a:shade val="80000"/>
            <a:hueOff val="177239"/>
            <a:satOff val="-18068"/>
            <a:lumOff val="158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C72283-BB0E-4D95-998D-136301BB3DFB}">
      <dsp:nvSpPr>
        <dsp:cNvPr id="0" name=""/>
        <dsp:cNvSpPr/>
      </dsp:nvSpPr>
      <dsp:spPr>
        <a:xfrm>
          <a:off x="3025676" y="1203476"/>
          <a:ext cx="960008" cy="802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n-US" sz="1000" kern="1200">
              <a:hlinkClick xmlns:r="http://schemas.openxmlformats.org/officeDocument/2006/relationships" r:id="rId4"/>
            </a:rPr>
            <a:t>Harmonized Tariff Schedule and FD Flags</a:t>
          </a:r>
          <a:endParaRPr lang="en-US" sz="1000" kern="1200"/>
        </a:p>
      </dsp:txBody>
      <dsp:txXfrm>
        <a:off x="3025676" y="1203476"/>
        <a:ext cx="960008" cy="802317"/>
      </dsp:txXfrm>
    </dsp:sp>
    <dsp:sp modelId="{DAEC90C8-E445-4993-8EFB-9A81972C4E00}">
      <dsp:nvSpPr>
        <dsp:cNvPr id="0" name=""/>
        <dsp:cNvSpPr/>
      </dsp:nvSpPr>
      <dsp:spPr>
        <a:xfrm>
          <a:off x="3405391" y="902607"/>
          <a:ext cx="200579" cy="200579"/>
        </a:xfrm>
        <a:prstGeom prst="ellipse">
          <a:avLst/>
        </a:prstGeom>
        <a:solidFill>
          <a:schemeClr val="accent2">
            <a:shade val="80000"/>
            <a:hueOff val="265858"/>
            <a:satOff val="-27102"/>
            <a:lumOff val="237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B360B5-10BE-4BC5-B94C-AD6497E454B2}">
      <dsp:nvSpPr>
        <dsp:cNvPr id="0" name=""/>
        <dsp:cNvSpPr/>
      </dsp:nvSpPr>
      <dsp:spPr>
        <a:xfrm>
          <a:off x="4033685" y="0"/>
          <a:ext cx="960008" cy="802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ctr" defTabSz="444500">
            <a:lnSpc>
              <a:spcPct val="90000"/>
            </a:lnSpc>
            <a:spcBef>
              <a:spcPct val="0"/>
            </a:spcBef>
            <a:spcAft>
              <a:spcPct val="35000"/>
            </a:spcAft>
            <a:buNone/>
          </a:pPr>
          <a:r>
            <a:rPr lang="en-US" sz="1000" kern="1200">
              <a:hlinkClick xmlns:r="http://schemas.openxmlformats.org/officeDocument/2006/relationships" r:id="rId5"/>
            </a:rPr>
            <a:t>Documents Required Status</a:t>
          </a:r>
          <a:endParaRPr lang="en-US" sz="1000" kern="1200"/>
        </a:p>
      </dsp:txBody>
      <dsp:txXfrm>
        <a:off x="4033685" y="0"/>
        <a:ext cx="960008" cy="802317"/>
      </dsp:txXfrm>
    </dsp:sp>
    <dsp:sp modelId="{5D4F64F4-2130-4BF4-AFD9-DA2573606328}">
      <dsp:nvSpPr>
        <dsp:cNvPr id="0" name=""/>
        <dsp:cNvSpPr/>
      </dsp:nvSpPr>
      <dsp:spPr>
        <a:xfrm>
          <a:off x="4413400" y="902607"/>
          <a:ext cx="200579" cy="200579"/>
        </a:xfrm>
        <a:prstGeom prst="ellipse">
          <a:avLst/>
        </a:prstGeom>
        <a:solidFill>
          <a:schemeClr val="accent2">
            <a:shade val="80000"/>
            <a:hueOff val="354478"/>
            <a:satOff val="-36136"/>
            <a:lumOff val="316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975336-A896-4BCE-8FAB-66BD88AA088F}">
      <dsp:nvSpPr>
        <dsp:cNvPr id="0" name=""/>
        <dsp:cNvSpPr/>
      </dsp:nvSpPr>
      <dsp:spPr>
        <a:xfrm>
          <a:off x="5041695" y="1203476"/>
          <a:ext cx="960008" cy="802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n-US" sz="1000" kern="1200">
              <a:hlinkClick xmlns:r="http://schemas.openxmlformats.org/officeDocument/2006/relationships" r:id="rId6"/>
            </a:rPr>
            <a:t>Entry Review</a:t>
          </a:r>
          <a:endParaRPr lang="en-US" sz="1000" kern="1200"/>
        </a:p>
      </dsp:txBody>
      <dsp:txXfrm>
        <a:off x="5041695" y="1203476"/>
        <a:ext cx="960008" cy="802317"/>
      </dsp:txXfrm>
    </dsp:sp>
    <dsp:sp modelId="{BEE225CA-81EE-4193-86F5-419B4E3586E0}">
      <dsp:nvSpPr>
        <dsp:cNvPr id="0" name=""/>
        <dsp:cNvSpPr/>
      </dsp:nvSpPr>
      <dsp:spPr>
        <a:xfrm>
          <a:off x="5421409" y="902607"/>
          <a:ext cx="200579" cy="200579"/>
        </a:xfrm>
        <a:prstGeom prst="ellipse">
          <a:avLst/>
        </a:prstGeom>
        <a:solidFill>
          <a:schemeClr val="accent2">
            <a:shade val="80000"/>
            <a:hueOff val="443097"/>
            <a:satOff val="-45170"/>
            <a:lumOff val="395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1B43E945-8E9A-4386-9F74-7781CBF9A37F}" type="datetimeFigureOut">
              <a:rPr lang="en-US" smtClean="0"/>
              <a:t>11/2/2021</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1FB3CEE2-AB05-42EF-A2AD-F97371D1B6E5}" type="slidenum">
              <a:rPr lang="en-US" smtClean="0"/>
              <a:t>‹#›</a:t>
            </a:fld>
            <a:endParaRPr lang="en-US"/>
          </a:p>
        </p:txBody>
      </p:sp>
    </p:spTree>
    <p:extLst>
      <p:ext uri="{BB962C8B-B14F-4D97-AF65-F5344CB8AC3E}">
        <p14:creationId xmlns:p14="http://schemas.microsoft.com/office/powerpoint/2010/main" val="3685439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1975560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499086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195178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966165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2482206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1487102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2394849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1230155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4273296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1367407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6833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1458619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7288294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1829627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17369671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27255167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18985137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12480578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7593818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21455895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10867300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2329057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3572479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29772183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2842064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8096613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24300895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6680503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997873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10833720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28333894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21466709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76336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19944084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2966200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1853698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136203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140220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798784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092118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558528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02181-F6BF-4101-B303-BC48CCB614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F7542B-37EB-46DC-9163-9DEF9FD9F7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5D1FA28-5030-4EE5-AD01-6A8953F38CC9}"/>
              </a:ext>
            </a:extLst>
          </p:cNvPr>
          <p:cNvSpPr>
            <a:spLocks noGrp="1"/>
          </p:cNvSpPr>
          <p:nvPr>
            <p:ph type="dt" sz="half" idx="10"/>
          </p:nvPr>
        </p:nvSpPr>
        <p:spPr/>
        <p:txBody>
          <a:bodyPr/>
          <a:lstStyle/>
          <a:p>
            <a:fld id="{DEDE5B8E-AB3F-402D-B5AD-CA9E99E71685}" type="datetimeFigureOut">
              <a:rPr lang="en-US" smtClean="0"/>
              <a:t>11/2/2021</a:t>
            </a:fld>
            <a:endParaRPr lang="en-US" dirty="0"/>
          </a:p>
        </p:txBody>
      </p:sp>
      <p:sp>
        <p:nvSpPr>
          <p:cNvPr id="5" name="Footer Placeholder 4">
            <a:extLst>
              <a:ext uri="{FF2B5EF4-FFF2-40B4-BE49-F238E27FC236}">
                <a16:creationId xmlns:a16="http://schemas.microsoft.com/office/drawing/2014/main" id="{AE6E71CB-460E-461E-A5C0-B883C58D9D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CCC0CF-DBD4-4C3B-9AC5-123204DF63E8}"/>
              </a:ext>
            </a:extLst>
          </p:cNvPr>
          <p:cNvSpPr>
            <a:spLocks noGrp="1"/>
          </p:cNvSpPr>
          <p:nvPr>
            <p:ph type="sldNum" sz="quarter" idx="12"/>
          </p:nvPr>
        </p:nvSpPr>
        <p:spPr/>
        <p:txBody>
          <a:bodyPr/>
          <a:lstStyle/>
          <a:p>
            <a:fld id="{7FF59637-9969-478C-B6A4-BBCC1EB0B5E1}" type="slidenum">
              <a:rPr lang="en-US" smtClean="0"/>
              <a:t>‹#›</a:t>
            </a:fld>
            <a:endParaRPr lang="en-US"/>
          </a:p>
        </p:txBody>
      </p:sp>
      <p:sp>
        <p:nvSpPr>
          <p:cNvPr id="7" name="Text Placeholder 5">
            <a:extLst>
              <a:ext uri="{FF2B5EF4-FFF2-40B4-BE49-F238E27FC236}">
                <a16:creationId xmlns:a16="http://schemas.microsoft.com/office/drawing/2014/main" id="{D592030C-4747-48FB-B350-F0070E853970}"/>
              </a:ext>
            </a:extLst>
          </p:cNvPr>
          <p:cNvSpPr>
            <a:spLocks noGrp="1"/>
          </p:cNvSpPr>
          <p:nvPr>
            <p:ph type="body" sz="quarter" idx="15" hasCustomPrompt="1"/>
          </p:nvPr>
        </p:nvSpPr>
        <p:spPr>
          <a:xfrm>
            <a:off x="914972" y="466344"/>
            <a:ext cx="3355849" cy="203200"/>
          </a:xfrm>
        </p:spPr>
        <p:txBody>
          <a:bodyPr vert="horz" lIns="0" tIns="0" rIns="0" bIns="0" rtlCol="0">
            <a:noAutofit/>
          </a:bodyPr>
          <a:lstStyle>
            <a:lvl1pPr marL="0" indent="0">
              <a:buNone/>
              <a:defRPr lang="en-US" sz="731" b="1" kern="0" cap="all" spc="203" baseline="0" dirty="0">
                <a:solidFill>
                  <a:schemeClr val="accent5">
                    <a:lumMod val="60000"/>
                    <a:lumOff val="40000"/>
                  </a:schemeClr>
                </a:solidFill>
                <a:ea typeface="Nexa Black" charset="0"/>
                <a:cs typeface="Nexa Black" charset="0"/>
              </a:defRPr>
            </a:lvl1pPr>
          </a:lstStyle>
          <a:p>
            <a:pPr marL="185738" lvl="0" indent="-185738"/>
            <a:r>
              <a:rPr lang="en-US" dirty="0"/>
              <a:t>BREADCRUMBS</a:t>
            </a:r>
          </a:p>
        </p:txBody>
      </p:sp>
    </p:spTree>
    <p:extLst>
      <p:ext uri="{BB962C8B-B14F-4D97-AF65-F5344CB8AC3E}">
        <p14:creationId xmlns:p14="http://schemas.microsoft.com/office/powerpoint/2010/main" val="97843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0AF3E-D6CA-4846-9959-B382E20EC1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631EAB6-89F4-427B-BC88-004930C97C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E66A78-F8DA-44F2-96CD-450694A19223}"/>
              </a:ext>
            </a:extLst>
          </p:cNvPr>
          <p:cNvSpPr>
            <a:spLocks noGrp="1"/>
          </p:cNvSpPr>
          <p:nvPr>
            <p:ph type="dt" sz="half" idx="10"/>
          </p:nvPr>
        </p:nvSpPr>
        <p:spPr/>
        <p:txBody>
          <a:bodyPr/>
          <a:lstStyle/>
          <a:p>
            <a:fld id="{DEDE5B8E-AB3F-402D-B5AD-CA9E99E71685}" type="datetimeFigureOut">
              <a:rPr lang="en-US" smtClean="0"/>
              <a:t>11/2/2021</a:t>
            </a:fld>
            <a:endParaRPr lang="en-US"/>
          </a:p>
        </p:txBody>
      </p:sp>
      <p:sp>
        <p:nvSpPr>
          <p:cNvPr id="5" name="Footer Placeholder 4">
            <a:extLst>
              <a:ext uri="{FF2B5EF4-FFF2-40B4-BE49-F238E27FC236}">
                <a16:creationId xmlns:a16="http://schemas.microsoft.com/office/drawing/2014/main" id="{704EAF03-77EF-4E60-8356-392056D65B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4260CA-ECAD-4BEC-AA06-A1B7D204E165}"/>
              </a:ext>
            </a:extLst>
          </p:cNvPr>
          <p:cNvSpPr>
            <a:spLocks noGrp="1"/>
          </p:cNvSpPr>
          <p:nvPr>
            <p:ph type="sldNum" sz="quarter" idx="12"/>
          </p:nvPr>
        </p:nvSpPr>
        <p:spPr/>
        <p:txBody>
          <a:bodyPr/>
          <a:lstStyle/>
          <a:p>
            <a:fld id="{7FF59637-9969-478C-B6A4-BBCC1EB0B5E1}" type="slidenum">
              <a:rPr lang="en-US" smtClean="0"/>
              <a:t>‹#›</a:t>
            </a:fld>
            <a:endParaRPr lang="en-US"/>
          </a:p>
        </p:txBody>
      </p:sp>
      <p:sp>
        <p:nvSpPr>
          <p:cNvPr id="7" name="Text Placeholder 5">
            <a:extLst>
              <a:ext uri="{FF2B5EF4-FFF2-40B4-BE49-F238E27FC236}">
                <a16:creationId xmlns:a16="http://schemas.microsoft.com/office/drawing/2014/main" id="{2ACAC69C-DE5D-4C15-910C-B34C65F74F4A}"/>
              </a:ext>
            </a:extLst>
          </p:cNvPr>
          <p:cNvSpPr>
            <a:spLocks noGrp="1"/>
          </p:cNvSpPr>
          <p:nvPr>
            <p:ph type="body" sz="quarter" idx="15" hasCustomPrompt="1"/>
          </p:nvPr>
        </p:nvSpPr>
        <p:spPr>
          <a:xfrm>
            <a:off x="914972" y="466344"/>
            <a:ext cx="3355849" cy="203200"/>
          </a:xfrm>
        </p:spPr>
        <p:txBody>
          <a:bodyPr vert="horz" lIns="0" tIns="0" rIns="0" bIns="0" rtlCol="0">
            <a:noAutofit/>
          </a:bodyPr>
          <a:lstStyle>
            <a:lvl1pPr marL="0" indent="0">
              <a:buNone/>
              <a:defRPr lang="en-US" sz="731" b="1" kern="0" cap="all" spc="203" baseline="0" dirty="0">
                <a:solidFill>
                  <a:schemeClr val="accent5">
                    <a:lumMod val="60000"/>
                    <a:lumOff val="40000"/>
                  </a:schemeClr>
                </a:solidFill>
                <a:ea typeface="Nexa Black" charset="0"/>
                <a:cs typeface="Nexa Black" charset="0"/>
              </a:defRPr>
            </a:lvl1pPr>
          </a:lstStyle>
          <a:p>
            <a:pPr marL="185738" lvl="0" indent="-185738"/>
            <a:r>
              <a:rPr lang="en-US" dirty="0"/>
              <a:t>BREADCRUMBS</a:t>
            </a:r>
          </a:p>
        </p:txBody>
      </p:sp>
    </p:spTree>
    <p:extLst>
      <p:ext uri="{BB962C8B-B14F-4D97-AF65-F5344CB8AC3E}">
        <p14:creationId xmlns:p14="http://schemas.microsoft.com/office/powerpoint/2010/main" val="953818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6726D5-63E3-48F3-B850-8EF9A0CDF9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92A5E1-70E1-4FD7-BF9A-DA48EB4656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38FD8E-2046-4F24-A5FC-8CED65BF208C}"/>
              </a:ext>
            </a:extLst>
          </p:cNvPr>
          <p:cNvSpPr>
            <a:spLocks noGrp="1"/>
          </p:cNvSpPr>
          <p:nvPr>
            <p:ph type="dt" sz="half" idx="10"/>
          </p:nvPr>
        </p:nvSpPr>
        <p:spPr/>
        <p:txBody>
          <a:bodyPr/>
          <a:lstStyle/>
          <a:p>
            <a:fld id="{DEDE5B8E-AB3F-402D-B5AD-CA9E99E71685}" type="datetimeFigureOut">
              <a:rPr lang="en-US" smtClean="0"/>
              <a:t>11/2/2021</a:t>
            </a:fld>
            <a:endParaRPr lang="en-US"/>
          </a:p>
        </p:txBody>
      </p:sp>
      <p:sp>
        <p:nvSpPr>
          <p:cNvPr id="5" name="Footer Placeholder 4">
            <a:extLst>
              <a:ext uri="{FF2B5EF4-FFF2-40B4-BE49-F238E27FC236}">
                <a16:creationId xmlns:a16="http://schemas.microsoft.com/office/drawing/2014/main" id="{8E466E9C-7A5E-4851-A7AE-F127526F0D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85E58C-95F1-4817-8C1F-2278B0FC944A}"/>
              </a:ext>
            </a:extLst>
          </p:cNvPr>
          <p:cNvSpPr>
            <a:spLocks noGrp="1"/>
          </p:cNvSpPr>
          <p:nvPr>
            <p:ph type="sldNum" sz="quarter" idx="12"/>
          </p:nvPr>
        </p:nvSpPr>
        <p:spPr/>
        <p:txBody>
          <a:bodyPr/>
          <a:lstStyle/>
          <a:p>
            <a:fld id="{7FF59637-9969-478C-B6A4-BBCC1EB0B5E1}" type="slidenum">
              <a:rPr lang="en-US" smtClean="0"/>
              <a:t>‹#›</a:t>
            </a:fld>
            <a:endParaRPr lang="en-US"/>
          </a:p>
        </p:txBody>
      </p:sp>
      <p:sp>
        <p:nvSpPr>
          <p:cNvPr id="7" name="Text Placeholder 5">
            <a:extLst>
              <a:ext uri="{FF2B5EF4-FFF2-40B4-BE49-F238E27FC236}">
                <a16:creationId xmlns:a16="http://schemas.microsoft.com/office/drawing/2014/main" id="{FEB7A2D6-F047-460D-97A8-0119ABFBC1A3}"/>
              </a:ext>
            </a:extLst>
          </p:cNvPr>
          <p:cNvSpPr>
            <a:spLocks noGrp="1"/>
          </p:cNvSpPr>
          <p:nvPr>
            <p:ph type="body" sz="quarter" idx="15" hasCustomPrompt="1"/>
          </p:nvPr>
        </p:nvSpPr>
        <p:spPr>
          <a:xfrm>
            <a:off x="914972" y="466344"/>
            <a:ext cx="3355849" cy="203200"/>
          </a:xfrm>
        </p:spPr>
        <p:txBody>
          <a:bodyPr vert="horz" lIns="0" tIns="0" rIns="0" bIns="0" rtlCol="0">
            <a:noAutofit/>
          </a:bodyPr>
          <a:lstStyle>
            <a:lvl1pPr marL="0" indent="0">
              <a:buNone/>
              <a:defRPr lang="en-US" sz="731" b="1" kern="0" cap="all" spc="203" baseline="0" dirty="0">
                <a:solidFill>
                  <a:schemeClr val="accent5">
                    <a:lumMod val="60000"/>
                    <a:lumOff val="40000"/>
                  </a:schemeClr>
                </a:solidFill>
                <a:ea typeface="Nexa Black" charset="0"/>
                <a:cs typeface="Nexa Black" charset="0"/>
              </a:defRPr>
            </a:lvl1pPr>
          </a:lstStyle>
          <a:p>
            <a:pPr marL="185738" lvl="0" indent="-185738"/>
            <a:r>
              <a:rPr lang="en-US" dirty="0"/>
              <a:t>BREADCRUMBS</a:t>
            </a:r>
          </a:p>
        </p:txBody>
      </p:sp>
    </p:spTree>
    <p:extLst>
      <p:ext uri="{BB962C8B-B14F-4D97-AF65-F5344CB8AC3E}">
        <p14:creationId xmlns:p14="http://schemas.microsoft.com/office/powerpoint/2010/main" val="123943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2925" spc="-61" dirty="0">
                <a:latin typeface="+mj-lt"/>
              </a:defRPr>
            </a:lvl1pPr>
          </a:lstStyle>
          <a:p>
            <a:pPr lvl="0" defTabSz="557213">
              <a:lnSpc>
                <a:spcPct val="85000"/>
              </a:lnSpc>
            </a:pPr>
            <a:r>
              <a:rPr lang="en-US"/>
              <a:t>Click to edit Master title style</a:t>
            </a:r>
            <a:endParaRPr lang="en-US" dirty="0"/>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975"/>
            </a:lvl1pPr>
          </a:lstStyle>
          <a:p>
            <a:pPr marL="185738" lvl="0" indent="-185738">
              <a:lnSpc>
                <a:spcPct val="130000"/>
              </a:lnSpc>
            </a:pPr>
            <a:r>
              <a:rPr lang="en-US"/>
              <a:t>Edit Master text styles</a:t>
            </a:r>
          </a:p>
        </p:txBody>
      </p:sp>
      <p:sp>
        <p:nvSpPr>
          <p:cNvPr id="8" name="Text Placeholder 5"/>
          <p:cNvSpPr>
            <a:spLocks noGrp="1"/>
          </p:cNvSpPr>
          <p:nvPr>
            <p:ph type="body" sz="quarter" idx="15" hasCustomPrompt="1"/>
          </p:nvPr>
        </p:nvSpPr>
        <p:spPr>
          <a:xfrm>
            <a:off x="914972" y="466344"/>
            <a:ext cx="3355849" cy="203200"/>
          </a:xfrm>
        </p:spPr>
        <p:txBody>
          <a:bodyPr vert="horz" lIns="0" tIns="0" rIns="0" bIns="0" rtlCol="0">
            <a:noAutofit/>
          </a:bodyPr>
          <a:lstStyle>
            <a:lvl1pPr marL="0" indent="0">
              <a:buNone/>
              <a:defRPr lang="en-US" sz="731" b="1" kern="0" cap="all" spc="203" baseline="0" dirty="0">
                <a:solidFill>
                  <a:schemeClr val="accent5">
                    <a:lumMod val="60000"/>
                    <a:lumOff val="40000"/>
                  </a:schemeClr>
                </a:solidFill>
                <a:ea typeface="Nexa Black" charset="0"/>
                <a:cs typeface="Nexa Black" charset="0"/>
              </a:defRPr>
            </a:lvl1pPr>
          </a:lstStyle>
          <a:p>
            <a:pPr marL="185738" lvl="0" indent="-185738"/>
            <a:r>
              <a:rPr lang="en-US" dirty="0"/>
              <a:t>BREADCRUMBS</a:t>
            </a:r>
          </a:p>
        </p:txBody>
      </p:sp>
    </p:spTree>
    <p:extLst>
      <p:ext uri="{BB962C8B-B14F-4D97-AF65-F5344CB8AC3E}">
        <p14:creationId xmlns:p14="http://schemas.microsoft.com/office/powerpoint/2010/main" val="2619833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over - Full White">
    <p:bg>
      <p:bgRef idx="1001">
        <a:schemeClr val="bg1"/>
      </p:bgRef>
    </p:bg>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914400" y="2133600"/>
            <a:ext cx="10058400" cy="1600200"/>
          </a:xfrm>
        </p:spPr>
        <p:txBody>
          <a:bodyPr anchor="t" anchorCtr="0">
            <a:normAutofit/>
          </a:bodyPr>
          <a:lstStyle>
            <a:lvl1pPr>
              <a:defRPr sz="320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5" name="Subtitle 2"/>
          <p:cNvSpPr>
            <a:spLocks noGrp="1"/>
          </p:cNvSpPr>
          <p:nvPr>
            <p:ph type="subTitle" idx="1" hasCustomPrompt="1"/>
          </p:nvPr>
        </p:nvSpPr>
        <p:spPr>
          <a:xfrm>
            <a:off x="914400" y="4114800"/>
            <a:ext cx="10058400" cy="838200"/>
          </a:xfrm>
        </p:spPr>
        <p:txBody>
          <a:bodyPr>
            <a:normAutofit/>
          </a:bodyPr>
          <a:lstStyle>
            <a:lvl1pPr marL="0" indent="0" algn="l">
              <a:buNone/>
              <a:defRPr sz="18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1" name="Text Box 3"/>
          <p:cNvSpPr txBox="1">
            <a:spLocks noChangeArrowheads="1"/>
          </p:cNvSpPr>
          <p:nvPr userDrawn="1"/>
        </p:nvSpPr>
        <p:spPr bwMode="auto">
          <a:xfrm>
            <a:off x="318918" y="1397726"/>
            <a:ext cx="11816862" cy="1028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normalizeH="0" baseline="0" dirty="0">
                <a:ln>
                  <a:noFill/>
                </a:ln>
                <a:solidFill>
                  <a:schemeClr val="tx1"/>
                </a:solidFill>
                <a:effectLst/>
                <a:latin typeface="Arial" charset="0"/>
                <a:ea typeface="+mn-ea"/>
                <a:cs typeface="Arial" pitchFamily="34" charset="0"/>
              </a:rPr>
              <a:t>Partnership for Accelerating Results in Trade, National Expenditure and Revenue (PARTNER) Activity</a:t>
            </a:r>
          </a:p>
        </p:txBody>
      </p:sp>
      <p:sp>
        <p:nvSpPr>
          <p:cNvPr id="9" name="Text Placeholder 4"/>
          <p:cNvSpPr>
            <a:spLocks noGrp="1"/>
          </p:cNvSpPr>
          <p:nvPr>
            <p:ph type="body" sz="quarter" idx="10" hasCustomPrompt="1"/>
          </p:nvPr>
        </p:nvSpPr>
        <p:spPr>
          <a:xfrm>
            <a:off x="902677" y="5334000"/>
            <a:ext cx="5158154" cy="914400"/>
          </a:xfrm>
        </p:spPr>
        <p:txBody>
          <a:bodyPr>
            <a:normAutofit/>
          </a:bodyPr>
          <a:lstStyle>
            <a:lvl1pPr marL="0" indent="0">
              <a:buNone/>
              <a:defRPr sz="1400">
                <a:latin typeface="Arial" panose="020B0604020202020204" pitchFamily="34" charset="0"/>
                <a:cs typeface="Arial" panose="020B0604020202020204" pitchFamily="34" charset="0"/>
              </a:defRPr>
            </a:lvl1pPr>
            <a:lvl2pPr marL="454025" indent="0">
              <a:buNone/>
              <a:defRPr/>
            </a:lvl2pPr>
            <a:lvl3pPr marL="684212" indent="0">
              <a:buNone/>
              <a:defRPr/>
            </a:lvl3pPr>
            <a:lvl4pPr marL="914400" indent="0">
              <a:buNone/>
              <a:defRPr/>
            </a:lvl4pPr>
            <a:lvl5pPr marL="1025525" indent="0">
              <a:buNone/>
              <a:defRPr/>
            </a:lvl5pPr>
          </a:lstStyle>
          <a:p>
            <a:pPr lvl="0"/>
            <a:r>
              <a:rPr lang="en-US" dirty="0"/>
              <a:t>Author and Date</a:t>
            </a:r>
          </a:p>
        </p:txBody>
      </p:sp>
      <p:pic>
        <p:nvPicPr>
          <p:cNvPr id="7" name="Picture 6">
            <a:extLst>
              <a:ext uri="{FF2B5EF4-FFF2-40B4-BE49-F238E27FC236}">
                <a16:creationId xmlns:a16="http://schemas.microsoft.com/office/drawing/2014/main" id="{7F581F52-D8F2-4A0D-ACB1-62E36053BE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8672" y="376555"/>
            <a:ext cx="3348010" cy="1058182"/>
          </a:xfrm>
          <a:prstGeom prst="rect">
            <a:avLst/>
          </a:prstGeom>
        </p:spPr>
      </p:pic>
    </p:spTree>
    <p:extLst>
      <p:ext uri="{BB962C8B-B14F-4D97-AF65-F5344CB8AC3E}">
        <p14:creationId xmlns:p14="http://schemas.microsoft.com/office/powerpoint/2010/main" val="2879305154"/>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0"/>
            <a:ext cx="12192000" cy="6857999"/>
          </a:xfrm>
          <a:noFill/>
        </p:spPr>
        <p:txBody>
          <a:bodyPr anchor="ctr"/>
          <a:lstStyle>
            <a:lvl1pPr marL="0" indent="0" algn="ctr">
              <a:buNone/>
              <a:defRPr>
                <a:solidFill>
                  <a:schemeClr val="accent6"/>
                </a:solidFill>
              </a:defRPr>
            </a:lvl1pPr>
          </a:lstStyle>
          <a:p>
            <a:r>
              <a:rPr lang="en-US"/>
              <a:t>Click icon to add picture</a:t>
            </a:r>
            <a:endParaRPr lang="en-US" dirty="0"/>
          </a:p>
        </p:txBody>
      </p:sp>
      <p:sp>
        <p:nvSpPr>
          <p:cNvPr id="3" name="Title 1"/>
          <p:cNvSpPr>
            <a:spLocks noGrp="1"/>
          </p:cNvSpPr>
          <p:nvPr>
            <p:ph type="title" hasCustomPrompt="1"/>
          </p:nvPr>
        </p:nvSpPr>
        <p:spPr>
          <a:xfrm>
            <a:off x="914402" y="4725108"/>
            <a:ext cx="4389120" cy="2132892"/>
          </a:xfrm>
          <a:solidFill>
            <a:schemeClr val="bg1"/>
          </a:solidFill>
        </p:spPr>
        <p:txBody>
          <a:bodyPr vert="horz" lIns="365760" tIns="365760" rIns="365760" bIns="1280160" rtlCol="0" anchor="b" anchorCtr="0">
            <a:spAutoFit/>
          </a:bodyPr>
          <a:lstStyle>
            <a:lvl1pPr>
              <a:lnSpc>
                <a:spcPct val="90000"/>
              </a:lnSpc>
              <a:defRPr lang="en-US" sz="3600" b="1" baseline="0" dirty="0">
                <a:solidFill>
                  <a:sysClr val="windowText" lastClr="000000"/>
                </a:solidFill>
                <a:latin typeface="+mn-lt"/>
              </a:defRPr>
            </a:lvl1pPr>
          </a:lstStyle>
          <a:p>
            <a:pPr lvl="0">
              <a:lnSpc>
                <a:spcPct val="85000"/>
              </a:lnSpc>
            </a:pPr>
            <a:r>
              <a:rPr lang="en-US" dirty="0"/>
              <a:t>Click to edit Title</a:t>
            </a:r>
          </a:p>
        </p:txBody>
      </p:sp>
      <p:sp>
        <p:nvSpPr>
          <p:cNvPr id="4" name="Text Placeholder 4"/>
          <p:cNvSpPr>
            <a:spLocks noGrp="1"/>
          </p:cNvSpPr>
          <p:nvPr>
            <p:ph type="body" sz="quarter" idx="10" hasCustomPrompt="1"/>
          </p:nvPr>
        </p:nvSpPr>
        <p:spPr>
          <a:xfrm>
            <a:off x="914402" y="5694829"/>
            <a:ext cx="4389120" cy="1163171"/>
          </a:xfrm>
        </p:spPr>
        <p:txBody>
          <a:bodyPr vert="horz" lIns="365760" tIns="0" rIns="365760" bIns="0" rtlCol="0">
            <a:noAutofit/>
          </a:bodyPr>
          <a:lstStyle>
            <a:lvl1pPr marL="0" indent="0">
              <a:buNone/>
              <a:defRPr lang="en-US" sz="1400" baseline="0" dirty="0"/>
            </a:lvl1pPr>
          </a:lstStyle>
          <a:p>
            <a:pPr marL="228600" lvl="0" indent="-228600">
              <a:lnSpc>
                <a:spcPct val="130000"/>
              </a:lnSpc>
            </a:pPr>
            <a:r>
              <a:rPr lang="en-US" dirty="0"/>
              <a:t>Click to edit subtitle</a:t>
            </a:r>
          </a:p>
        </p:txBody>
      </p:sp>
    </p:spTree>
    <p:extLst>
      <p:ext uri="{BB962C8B-B14F-4D97-AF65-F5344CB8AC3E}">
        <p14:creationId xmlns:p14="http://schemas.microsoft.com/office/powerpoint/2010/main" val="35726823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804672"/>
            <a:ext cx="3352800" cy="1993390"/>
          </a:xfrm>
        </p:spPr>
        <p:txBody>
          <a:bodyPr vert="horz" lIns="0" tIns="45720" rIns="0" bIns="0" rtlCol="0" anchor="t" anchorCtr="0">
            <a:noAutofit/>
          </a:bodyPr>
          <a:lstStyle>
            <a:lvl1pPr>
              <a:defRPr lang="en-US" sz="3600" spc="-75" dirty="0">
                <a:latin typeface="+mj-lt"/>
              </a:defRPr>
            </a:lvl1pPr>
          </a:lstStyle>
          <a:p>
            <a:pPr lvl="0" defTabSz="685800">
              <a:lnSpc>
                <a:spcPct val="85000"/>
              </a:lnSpc>
            </a:pPr>
            <a:r>
              <a:rPr lang="en-US"/>
              <a:t>Click to edit Master title style</a:t>
            </a:r>
            <a:endParaRPr lang="en-US" dirty="0"/>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dirty="0"/>
              <a:t>BREADCRUMBS</a:t>
            </a:r>
          </a:p>
        </p:txBody>
      </p:sp>
      <p:sp>
        <p:nvSpPr>
          <p:cNvPr id="5" name="Text Placeholder 4"/>
          <p:cNvSpPr>
            <a:spLocks noGrp="1"/>
          </p:cNvSpPr>
          <p:nvPr>
            <p:ph type="body" sz="quarter" idx="16" hasCustomPrompt="1"/>
          </p:nvPr>
        </p:nvSpPr>
        <p:spPr>
          <a:xfrm>
            <a:off x="914400" y="2743200"/>
            <a:ext cx="3355975" cy="1169988"/>
          </a:xfrm>
        </p:spPr>
        <p:txBody>
          <a:bodyPr/>
          <a:lstStyle>
            <a:lvl1pPr marL="0" indent="0">
              <a:lnSpc>
                <a:spcPct val="130000"/>
              </a:lnSpc>
              <a:buNone/>
              <a:defRPr sz="1200" baseline="0"/>
            </a:lvl1pPr>
          </a:lstStyle>
          <a:p>
            <a:pPr lvl="0"/>
            <a:r>
              <a:rPr lang="en-US" dirty="0"/>
              <a:t>Click to edit Master text styles</a:t>
            </a:r>
          </a:p>
        </p:txBody>
      </p:sp>
    </p:spTree>
    <p:extLst>
      <p:ext uri="{BB962C8B-B14F-4D97-AF65-F5344CB8AC3E}">
        <p14:creationId xmlns:p14="http://schemas.microsoft.com/office/powerpoint/2010/main" val="2661632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914400" y="804672"/>
            <a:ext cx="3347390" cy="1995802"/>
          </a:xfrm>
        </p:spPr>
        <p:txBody>
          <a:bodyPr vert="horz" lIns="0" tIns="45720" rIns="0" bIns="0" rtlCol="0" anchor="t" anchorCtr="0">
            <a:noAutofit/>
          </a:bodyPr>
          <a:lstStyle>
            <a:lvl1pPr>
              <a:defRPr lang="en-US" sz="3600" spc="-75" dirty="0">
                <a:latin typeface="+mj-lt"/>
              </a:defRPr>
            </a:lvl1pPr>
          </a:lstStyle>
          <a:p>
            <a:pPr lvl="0" defTabSz="685800">
              <a:lnSpc>
                <a:spcPct val="85000"/>
              </a:lnSpc>
            </a:pPr>
            <a:r>
              <a:rPr lang="en-US"/>
              <a:t>Click to edit Master title style</a:t>
            </a:r>
            <a:endParaRPr lang="en-US" dirty="0"/>
          </a:p>
        </p:txBody>
      </p:sp>
      <p:sp>
        <p:nvSpPr>
          <p:cNvPr id="4" name="Text Placeholder 4"/>
          <p:cNvSpPr>
            <a:spLocks noGrp="1"/>
          </p:cNvSpPr>
          <p:nvPr>
            <p:ph type="body" sz="quarter" idx="16" hasCustomPrompt="1"/>
          </p:nvPr>
        </p:nvSpPr>
        <p:spPr>
          <a:xfrm>
            <a:off x="914400" y="2743200"/>
            <a:ext cx="3355975" cy="1169988"/>
          </a:xfrm>
        </p:spPr>
        <p:txBody>
          <a:bodyPr/>
          <a:lstStyle>
            <a:lvl1pPr marL="0" indent="0">
              <a:lnSpc>
                <a:spcPct val="130000"/>
              </a:lnSpc>
              <a:buNone/>
              <a:defRPr sz="1200" baseline="0"/>
            </a:lvl1pPr>
          </a:lstStyle>
          <a:p>
            <a:pPr lvl="0"/>
            <a:r>
              <a:rPr lang="en-US" dirty="0"/>
              <a:t>Click to edit Master text styles</a:t>
            </a:r>
          </a:p>
        </p:txBody>
      </p:sp>
    </p:spTree>
    <p:extLst>
      <p:ext uri="{BB962C8B-B14F-4D97-AF65-F5344CB8AC3E}">
        <p14:creationId xmlns:p14="http://schemas.microsoft.com/office/powerpoint/2010/main" val="35890881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b="0" spc="-75" dirty="0">
                <a:latin typeface="+mj-lt"/>
              </a:defRPr>
            </a:lvl1pPr>
          </a:lstStyle>
          <a:p>
            <a:pPr lvl="0" defTabSz="685800">
              <a:lnSpc>
                <a:spcPct val="85000"/>
              </a:lnSpc>
            </a:pPr>
            <a:r>
              <a:rPr lang="en-US"/>
              <a:t>Click to edit Master title style</a:t>
            </a:r>
            <a:endParaRPr lang="en-US" dirty="0"/>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600" lvl="0" indent="-228600">
              <a:lnSpc>
                <a:spcPct val="130000"/>
              </a:lnSpc>
            </a:pPr>
            <a:r>
              <a:rPr lang="en-US"/>
              <a:t>Edit Master text styles</a:t>
            </a:r>
          </a:p>
        </p:txBody>
      </p:sp>
      <p:sp>
        <p:nvSpPr>
          <p:cNvPr id="5" name="Text Placeholder 5">
            <a:extLst>
              <a:ext uri="{FF2B5EF4-FFF2-40B4-BE49-F238E27FC236}">
                <a16:creationId xmlns:a16="http://schemas.microsoft.com/office/drawing/2014/main" id="{74AE351D-F3DE-4C83-A4A5-3F3A72FE965A}"/>
              </a:ext>
            </a:extLst>
          </p:cNvPr>
          <p:cNvSpPr>
            <a:spLocks noGrp="1"/>
          </p:cNvSpPr>
          <p:nvPr>
            <p:ph type="body" sz="quarter" idx="15" hasCustomPrompt="1"/>
          </p:nvPr>
        </p:nvSpPr>
        <p:spPr>
          <a:xfrm>
            <a:off x="914972" y="466344"/>
            <a:ext cx="3355849" cy="203200"/>
          </a:xfrm>
        </p:spPr>
        <p:txBody>
          <a:bodyPr vert="horz" lIns="0" tIns="0" rIns="0" bIns="0" rtlCol="0">
            <a:noAutofit/>
          </a:bodyPr>
          <a:lstStyle>
            <a:lvl1pPr marL="0" indent="0">
              <a:buNone/>
              <a:defRPr lang="en-US" sz="731" b="1" kern="0" cap="all" spc="203" baseline="0" dirty="0">
                <a:solidFill>
                  <a:schemeClr val="accent5">
                    <a:lumMod val="60000"/>
                    <a:lumOff val="40000"/>
                  </a:schemeClr>
                </a:solidFill>
                <a:ea typeface="Nexa Black" charset="0"/>
                <a:cs typeface="Nexa Black" charset="0"/>
              </a:defRPr>
            </a:lvl1pPr>
          </a:lstStyle>
          <a:p>
            <a:pPr marL="185738" lvl="0" indent="-185738"/>
            <a:r>
              <a:rPr lang="en-US" dirty="0"/>
              <a:t>BREADCRUMBS</a:t>
            </a:r>
          </a:p>
        </p:txBody>
      </p:sp>
    </p:spTree>
    <p:extLst>
      <p:ext uri="{BB962C8B-B14F-4D97-AF65-F5344CB8AC3E}">
        <p14:creationId xmlns:p14="http://schemas.microsoft.com/office/powerpoint/2010/main" val="36889314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End Slide - Full White">
    <p:spTree>
      <p:nvGrpSpPr>
        <p:cNvPr id="1" name=""/>
        <p:cNvGrpSpPr/>
        <p:nvPr/>
      </p:nvGrpSpPr>
      <p:grpSpPr>
        <a:xfrm>
          <a:off x="0" y="0"/>
          <a:ext cx="0" cy="0"/>
          <a:chOff x="0" y="0"/>
          <a:chExt cx="0" cy="0"/>
        </a:xfrm>
      </p:grpSpPr>
      <p:cxnSp>
        <p:nvCxnSpPr>
          <p:cNvPr id="7" name="Straight Connector 6"/>
          <p:cNvCxnSpPr/>
          <p:nvPr userDrawn="1"/>
        </p:nvCxnSpPr>
        <p:spPr>
          <a:xfrm>
            <a:off x="995680" y="990600"/>
            <a:ext cx="42672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4" name="Text Box 3"/>
          <p:cNvSpPr txBox="1">
            <a:spLocks noChangeArrowheads="1"/>
          </p:cNvSpPr>
          <p:nvPr userDrawn="1"/>
        </p:nvSpPr>
        <p:spPr bwMode="auto">
          <a:xfrm>
            <a:off x="1977292" y="3200400"/>
            <a:ext cx="98552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a:ln>
                  <a:noFill/>
                </a:ln>
                <a:solidFill>
                  <a:schemeClr val="tx1"/>
                </a:solidFill>
                <a:effectLst/>
                <a:latin typeface="Arial" charset="0"/>
                <a:ea typeface="+mn-ea"/>
                <a:cs typeface="Arial" pitchFamily="34" charset="0"/>
              </a:rPr>
              <a:t>Partnership for Accelerating Results in Trade, National Expenditure and Revenue (PARTNER) Activity</a:t>
            </a:r>
            <a:endParaRPr kumimoji="0" lang="ar-JO" sz="1800" b="1" i="0" u="none" strike="noStrike" kern="1200" cap="none" normalizeH="0" baseline="0" dirty="0">
              <a:ln>
                <a:noFill/>
              </a:ln>
              <a:solidFill>
                <a:schemeClr val="tx1"/>
              </a:solidFill>
              <a:effectLst/>
              <a:latin typeface="Arial"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6" name="Picture 5">
            <a:extLst>
              <a:ext uri="{FF2B5EF4-FFF2-40B4-BE49-F238E27FC236}">
                <a16:creationId xmlns:a16="http://schemas.microsoft.com/office/drawing/2014/main" id="{180C139C-FC78-4063-8B1E-5D27EF79F4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7546" y="2196601"/>
            <a:ext cx="3348010" cy="1058182"/>
          </a:xfrm>
          <a:prstGeom prst="rect">
            <a:avLst/>
          </a:prstGeom>
        </p:spPr>
      </p:pic>
    </p:spTree>
    <p:extLst>
      <p:ext uri="{BB962C8B-B14F-4D97-AF65-F5344CB8AC3E}">
        <p14:creationId xmlns:p14="http://schemas.microsoft.com/office/powerpoint/2010/main" val="2291658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0D9AF-9E9C-450E-AC2E-100EE258DB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1B32C6-4722-43AE-9D0A-F057D54738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73A9FA-1D6B-4C76-84DA-CE2C146D6384}"/>
              </a:ext>
            </a:extLst>
          </p:cNvPr>
          <p:cNvSpPr>
            <a:spLocks noGrp="1"/>
          </p:cNvSpPr>
          <p:nvPr>
            <p:ph type="dt" sz="half" idx="10"/>
          </p:nvPr>
        </p:nvSpPr>
        <p:spPr/>
        <p:txBody>
          <a:bodyPr/>
          <a:lstStyle/>
          <a:p>
            <a:fld id="{DEDE5B8E-AB3F-402D-B5AD-CA9E99E71685}" type="datetimeFigureOut">
              <a:rPr lang="en-US" smtClean="0"/>
              <a:t>11/2/2021</a:t>
            </a:fld>
            <a:endParaRPr lang="en-US"/>
          </a:p>
        </p:txBody>
      </p:sp>
      <p:sp>
        <p:nvSpPr>
          <p:cNvPr id="5" name="Footer Placeholder 4">
            <a:extLst>
              <a:ext uri="{FF2B5EF4-FFF2-40B4-BE49-F238E27FC236}">
                <a16:creationId xmlns:a16="http://schemas.microsoft.com/office/drawing/2014/main" id="{99A52669-7180-4C12-8E04-79D694C02B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02DB00-57D9-40BF-BEBA-7299E44C2BB5}"/>
              </a:ext>
            </a:extLst>
          </p:cNvPr>
          <p:cNvSpPr>
            <a:spLocks noGrp="1"/>
          </p:cNvSpPr>
          <p:nvPr>
            <p:ph type="sldNum" sz="quarter" idx="12"/>
          </p:nvPr>
        </p:nvSpPr>
        <p:spPr/>
        <p:txBody>
          <a:bodyPr/>
          <a:lstStyle/>
          <a:p>
            <a:fld id="{7FF59637-9969-478C-B6A4-BBCC1EB0B5E1}" type="slidenum">
              <a:rPr lang="en-US" smtClean="0"/>
              <a:t>‹#›</a:t>
            </a:fld>
            <a:endParaRPr lang="en-US"/>
          </a:p>
        </p:txBody>
      </p:sp>
      <p:sp>
        <p:nvSpPr>
          <p:cNvPr id="7" name="Text Placeholder 5">
            <a:extLst>
              <a:ext uri="{FF2B5EF4-FFF2-40B4-BE49-F238E27FC236}">
                <a16:creationId xmlns:a16="http://schemas.microsoft.com/office/drawing/2014/main" id="{22AA83AA-3734-421D-8860-5A45BA6900A0}"/>
              </a:ext>
            </a:extLst>
          </p:cNvPr>
          <p:cNvSpPr>
            <a:spLocks noGrp="1"/>
          </p:cNvSpPr>
          <p:nvPr>
            <p:ph type="body" sz="quarter" idx="15" hasCustomPrompt="1"/>
          </p:nvPr>
        </p:nvSpPr>
        <p:spPr>
          <a:xfrm>
            <a:off x="914972" y="466344"/>
            <a:ext cx="3355849" cy="203200"/>
          </a:xfrm>
        </p:spPr>
        <p:txBody>
          <a:bodyPr vert="horz" lIns="0" tIns="0" rIns="0" bIns="0" rtlCol="0">
            <a:noAutofit/>
          </a:bodyPr>
          <a:lstStyle>
            <a:lvl1pPr marL="0" indent="0">
              <a:buNone/>
              <a:defRPr lang="en-US" sz="731" b="1" kern="0" cap="all" spc="203" baseline="0" dirty="0">
                <a:solidFill>
                  <a:schemeClr val="accent5">
                    <a:lumMod val="60000"/>
                    <a:lumOff val="40000"/>
                  </a:schemeClr>
                </a:solidFill>
                <a:ea typeface="Nexa Black" charset="0"/>
                <a:cs typeface="Nexa Black" charset="0"/>
              </a:defRPr>
            </a:lvl1pPr>
          </a:lstStyle>
          <a:p>
            <a:pPr marL="185738" lvl="0" indent="-185738"/>
            <a:r>
              <a:rPr lang="en-US" dirty="0"/>
              <a:t>BREADCRUMBS</a:t>
            </a:r>
          </a:p>
        </p:txBody>
      </p:sp>
    </p:spTree>
    <p:extLst>
      <p:ext uri="{BB962C8B-B14F-4D97-AF65-F5344CB8AC3E}">
        <p14:creationId xmlns:p14="http://schemas.microsoft.com/office/powerpoint/2010/main" val="3165130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EC0EC-EC05-4D11-97AB-69839FA9BF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23AE5A-916B-4334-8AEE-C6F16CF612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74BCC5-4BFB-4281-A345-9BF7DE12A8DA}"/>
              </a:ext>
            </a:extLst>
          </p:cNvPr>
          <p:cNvSpPr>
            <a:spLocks noGrp="1"/>
          </p:cNvSpPr>
          <p:nvPr>
            <p:ph type="dt" sz="half" idx="10"/>
          </p:nvPr>
        </p:nvSpPr>
        <p:spPr/>
        <p:txBody>
          <a:bodyPr/>
          <a:lstStyle/>
          <a:p>
            <a:fld id="{DEDE5B8E-AB3F-402D-B5AD-CA9E99E71685}" type="datetimeFigureOut">
              <a:rPr lang="en-US" smtClean="0"/>
              <a:t>11/2/2021</a:t>
            </a:fld>
            <a:endParaRPr lang="en-US"/>
          </a:p>
        </p:txBody>
      </p:sp>
      <p:sp>
        <p:nvSpPr>
          <p:cNvPr id="5" name="Footer Placeholder 4">
            <a:extLst>
              <a:ext uri="{FF2B5EF4-FFF2-40B4-BE49-F238E27FC236}">
                <a16:creationId xmlns:a16="http://schemas.microsoft.com/office/drawing/2014/main" id="{FB2B9D0D-234B-4B9D-A49A-53DF57E74F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9C063B-7A4E-4222-B2DA-D3F142C53866}"/>
              </a:ext>
            </a:extLst>
          </p:cNvPr>
          <p:cNvSpPr>
            <a:spLocks noGrp="1"/>
          </p:cNvSpPr>
          <p:nvPr>
            <p:ph type="sldNum" sz="quarter" idx="12"/>
          </p:nvPr>
        </p:nvSpPr>
        <p:spPr/>
        <p:txBody>
          <a:bodyPr/>
          <a:lstStyle/>
          <a:p>
            <a:fld id="{7FF59637-9969-478C-B6A4-BBCC1EB0B5E1}" type="slidenum">
              <a:rPr lang="en-US" smtClean="0"/>
              <a:t>‹#›</a:t>
            </a:fld>
            <a:endParaRPr lang="en-US"/>
          </a:p>
        </p:txBody>
      </p:sp>
      <p:sp>
        <p:nvSpPr>
          <p:cNvPr id="7" name="Text Placeholder 5">
            <a:extLst>
              <a:ext uri="{FF2B5EF4-FFF2-40B4-BE49-F238E27FC236}">
                <a16:creationId xmlns:a16="http://schemas.microsoft.com/office/drawing/2014/main" id="{9C6F22B4-9259-469C-A36A-A780A8B8CFB1}"/>
              </a:ext>
            </a:extLst>
          </p:cNvPr>
          <p:cNvSpPr>
            <a:spLocks noGrp="1"/>
          </p:cNvSpPr>
          <p:nvPr>
            <p:ph type="body" sz="quarter" idx="15" hasCustomPrompt="1"/>
          </p:nvPr>
        </p:nvSpPr>
        <p:spPr>
          <a:xfrm>
            <a:off x="914972" y="466344"/>
            <a:ext cx="3355849" cy="203200"/>
          </a:xfrm>
        </p:spPr>
        <p:txBody>
          <a:bodyPr vert="horz" lIns="0" tIns="0" rIns="0" bIns="0" rtlCol="0">
            <a:noAutofit/>
          </a:bodyPr>
          <a:lstStyle>
            <a:lvl1pPr marL="0" indent="0">
              <a:buNone/>
              <a:defRPr lang="en-US" sz="731" b="1" kern="0" cap="all" spc="203" baseline="0" dirty="0">
                <a:solidFill>
                  <a:schemeClr val="accent5">
                    <a:lumMod val="60000"/>
                    <a:lumOff val="40000"/>
                  </a:schemeClr>
                </a:solidFill>
                <a:ea typeface="Nexa Black" charset="0"/>
                <a:cs typeface="Nexa Black" charset="0"/>
              </a:defRPr>
            </a:lvl1pPr>
          </a:lstStyle>
          <a:p>
            <a:pPr marL="185738" lvl="0" indent="-185738"/>
            <a:r>
              <a:rPr lang="en-US" dirty="0"/>
              <a:t>BREADCRUMBS</a:t>
            </a:r>
          </a:p>
        </p:txBody>
      </p:sp>
    </p:spTree>
    <p:extLst>
      <p:ext uri="{BB962C8B-B14F-4D97-AF65-F5344CB8AC3E}">
        <p14:creationId xmlns:p14="http://schemas.microsoft.com/office/powerpoint/2010/main" val="3876967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6C7BB-9B3E-498D-9F47-F82EBFAD8B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BCFFD4-2E7D-4EEA-8256-9B4A14FA742A}"/>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15DA8B8-F95B-445C-B21A-61CC1D0E14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978AB5-8FD8-42FA-81DA-2C6C94D632DE}"/>
              </a:ext>
            </a:extLst>
          </p:cNvPr>
          <p:cNvSpPr>
            <a:spLocks noGrp="1"/>
          </p:cNvSpPr>
          <p:nvPr>
            <p:ph type="dt" sz="half" idx="10"/>
          </p:nvPr>
        </p:nvSpPr>
        <p:spPr/>
        <p:txBody>
          <a:bodyPr/>
          <a:lstStyle/>
          <a:p>
            <a:fld id="{DEDE5B8E-AB3F-402D-B5AD-CA9E99E71685}" type="datetimeFigureOut">
              <a:rPr lang="en-US" smtClean="0"/>
              <a:t>11/2/2021</a:t>
            </a:fld>
            <a:endParaRPr lang="en-US"/>
          </a:p>
        </p:txBody>
      </p:sp>
      <p:sp>
        <p:nvSpPr>
          <p:cNvPr id="6" name="Footer Placeholder 5">
            <a:extLst>
              <a:ext uri="{FF2B5EF4-FFF2-40B4-BE49-F238E27FC236}">
                <a16:creationId xmlns:a16="http://schemas.microsoft.com/office/drawing/2014/main" id="{90EF55F6-34E8-4158-8888-79E3417D2D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092104-E9A6-46CC-85F1-7E26AE7556B1}"/>
              </a:ext>
            </a:extLst>
          </p:cNvPr>
          <p:cNvSpPr>
            <a:spLocks noGrp="1"/>
          </p:cNvSpPr>
          <p:nvPr>
            <p:ph type="sldNum" sz="quarter" idx="12"/>
          </p:nvPr>
        </p:nvSpPr>
        <p:spPr/>
        <p:txBody>
          <a:bodyPr/>
          <a:lstStyle/>
          <a:p>
            <a:fld id="{7FF59637-9969-478C-B6A4-BBCC1EB0B5E1}" type="slidenum">
              <a:rPr lang="en-US" smtClean="0"/>
              <a:t>‹#›</a:t>
            </a:fld>
            <a:endParaRPr lang="en-US"/>
          </a:p>
        </p:txBody>
      </p:sp>
      <p:sp>
        <p:nvSpPr>
          <p:cNvPr id="8" name="Text Placeholder 5">
            <a:extLst>
              <a:ext uri="{FF2B5EF4-FFF2-40B4-BE49-F238E27FC236}">
                <a16:creationId xmlns:a16="http://schemas.microsoft.com/office/drawing/2014/main" id="{69AC4214-988F-4366-9CA9-41D72FC882C0}"/>
              </a:ext>
            </a:extLst>
          </p:cNvPr>
          <p:cNvSpPr>
            <a:spLocks noGrp="1"/>
          </p:cNvSpPr>
          <p:nvPr>
            <p:ph type="body" sz="quarter" idx="15" hasCustomPrompt="1"/>
          </p:nvPr>
        </p:nvSpPr>
        <p:spPr>
          <a:xfrm>
            <a:off x="914972" y="466344"/>
            <a:ext cx="3355849" cy="203200"/>
          </a:xfrm>
        </p:spPr>
        <p:txBody>
          <a:bodyPr vert="horz" lIns="0" tIns="0" rIns="0" bIns="0" rtlCol="0">
            <a:noAutofit/>
          </a:bodyPr>
          <a:lstStyle>
            <a:lvl1pPr marL="0" indent="0">
              <a:buNone/>
              <a:defRPr lang="en-US" sz="731" b="1" kern="0" cap="all" spc="203" baseline="0" dirty="0">
                <a:solidFill>
                  <a:schemeClr val="accent5">
                    <a:lumMod val="60000"/>
                    <a:lumOff val="40000"/>
                  </a:schemeClr>
                </a:solidFill>
                <a:ea typeface="Nexa Black" charset="0"/>
                <a:cs typeface="Nexa Black" charset="0"/>
              </a:defRPr>
            </a:lvl1pPr>
          </a:lstStyle>
          <a:p>
            <a:pPr marL="185738" lvl="0" indent="-185738"/>
            <a:r>
              <a:rPr lang="en-US" dirty="0"/>
              <a:t>BREADCRUMBS</a:t>
            </a:r>
          </a:p>
        </p:txBody>
      </p:sp>
    </p:spTree>
    <p:extLst>
      <p:ext uri="{BB962C8B-B14F-4D97-AF65-F5344CB8AC3E}">
        <p14:creationId xmlns:p14="http://schemas.microsoft.com/office/powerpoint/2010/main" val="2258788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C68E1-1EA8-43C1-8F2E-8446A93142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9C3FB9-18B7-4122-BD09-87ABC600C3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B7F2C0-37E7-47E1-898E-6C5ABE9EF5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FAC48E-636A-4CF2-8808-F26FFCF7D3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4C421E-092B-47F2-A033-6691FDC225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E639B9-E757-4270-A0FA-C0E791160456}"/>
              </a:ext>
            </a:extLst>
          </p:cNvPr>
          <p:cNvSpPr>
            <a:spLocks noGrp="1"/>
          </p:cNvSpPr>
          <p:nvPr>
            <p:ph type="dt" sz="half" idx="10"/>
          </p:nvPr>
        </p:nvSpPr>
        <p:spPr/>
        <p:txBody>
          <a:bodyPr/>
          <a:lstStyle/>
          <a:p>
            <a:fld id="{DEDE5B8E-AB3F-402D-B5AD-CA9E99E71685}" type="datetimeFigureOut">
              <a:rPr lang="en-US" smtClean="0"/>
              <a:t>11/2/2021</a:t>
            </a:fld>
            <a:endParaRPr lang="en-US"/>
          </a:p>
        </p:txBody>
      </p:sp>
      <p:sp>
        <p:nvSpPr>
          <p:cNvPr id="8" name="Footer Placeholder 7">
            <a:extLst>
              <a:ext uri="{FF2B5EF4-FFF2-40B4-BE49-F238E27FC236}">
                <a16:creationId xmlns:a16="http://schemas.microsoft.com/office/drawing/2014/main" id="{80007D35-7CB7-406E-9DA1-3ABF9E8D6D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175946-0D61-4572-8310-52C5EEEF329B}"/>
              </a:ext>
            </a:extLst>
          </p:cNvPr>
          <p:cNvSpPr>
            <a:spLocks noGrp="1"/>
          </p:cNvSpPr>
          <p:nvPr>
            <p:ph type="sldNum" sz="quarter" idx="12"/>
          </p:nvPr>
        </p:nvSpPr>
        <p:spPr/>
        <p:txBody>
          <a:bodyPr/>
          <a:lstStyle/>
          <a:p>
            <a:fld id="{7FF59637-9969-478C-B6A4-BBCC1EB0B5E1}" type="slidenum">
              <a:rPr lang="en-US" smtClean="0"/>
              <a:t>‹#›</a:t>
            </a:fld>
            <a:endParaRPr lang="en-US"/>
          </a:p>
        </p:txBody>
      </p:sp>
      <p:sp>
        <p:nvSpPr>
          <p:cNvPr id="10" name="Text Placeholder 5">
            <a:extLst>
              <a:ext uri="{FF2B5EF4-FFF2-40B4-BE49-F238E27FC236}">
                <a16:creationId xmlns:a16="http://schemas.microsoft.com/office/drawing/2014/main" id="{6411094A-978D-479A-BDA3-4AF5B66C610B}"/>
              </a:ext>
            </a:extLst>
          </p:cNvPr>
          <p:cNvSpPr>
            <a:spLocks noGrp="1"/>
          </p:cNvSpPr>
          <p:nvPr>
            <p:ph type="body" sz="quarter" idx="15" hasCustomPrompt="1"/>
          </p:nvPr>
        </p:nvSpPr>
        <p:spPr>
          <a:xfrm>
            <a:off x="914972" y="466344"/>
            <a:ext cx="3355849" cy="203200"/>
          </a:xfrm>
        </p:spPr>
        <p:txBody>
          <a:bodyPr vert="horz" lIns="0" tIns="0" rIns="0" bIns="0" rtlCol="0">
            <a:noAutofit/>
          </a:bodyPr>
          <a:lstStyle>
            <a:lvl1pPr marL="0" indent="0">
              <a:buNone/>
              <a:defRPr lang="en-US" sz="731" b="1" kern="0" cap="all" spc="203" baseline="0" dirty="0">
                <a:solidFill>
                  <a:schemeClr val="accent5">
                    <a:lumMod val="60000"/>
                    <a:lumOff val="40000"/>
                  </a:schemeClr>
                </a:solidFill>
                <a:ea typeface="Nexa Black" charset="0"/>
                <a:cs typeface="Nexa Black" charset="0"/>
              </a:defRPr>
            </a:lvl1pPr>
          </a:lstStyle>
          <a:p>
            <a:pPr marL="185738" lvl="0" indent="-185738"/>
            <a:r>
              <a:rPr lang="en-US" dirty="0"/>
              <a:t>BREADCRUMBS</a:t>
            </a:r>
          </a:p>
        </p:txBody>
      </p:sp>
    </p:spTree>
    <p:extLst>
      <p:ext uri="{BB962C8B-B14F-4D97-AF65-F5344CB8AC3E}">
        <p14:creationId xmlns:p14="http://schemas.microsoft.com/office/powerpoint/2010/main" val="562043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CAB4F-F892-4F7F-AECC-02EFE993F5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2538FA-7B5F-4FB9-B957-84A6F9C2B833}"/>
              </a:ext>
            </a:extLst>
          </p:cNvPr>
          <p:cNvSpPr>
            <a:spLocks noGrp="1"/>
          </p:cNvSpPr>
          <p:nvPr>
            <p:ph type="dt" sz="half" idx="10"/>
          </p:nvPr>
        </p:nvSpPr>
        <p:spPr/>
        <p:txBody>
          <a:bodyPr/>
          <a:lstStyle/>
          <a:p>
            <a:fld id="{DEDE5B8E-AB3F-402D-B5AD-CA9E99E71685}" type="datetimeFigureOut">
              <a:rPr lang="en-US" smtClean="0"/>
              <a:t>11/2/2021</a:t>
            </a:fld>
            <a:endParaRPr lang="en-US"/>
          </a:p>
        </p:txBody>
      </p:sp>
      <p:sp>
        <p:nvSpPr>
          <p:cNvPr id="4" name="Footer Placeholder 3">
            <a:extLst>
              <a:ext uri="{FF2B5EF4-FFF2-40B4-BE49-F238E27FC236}">
                <a16:creationId xmlns:a16="http://schemas.microsoft.com/office/drawing/2014/main" id="{A1AAC474-C1C2-4796-8801-AFD1597F2F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EB88CB-74FA-4935-81E5-54CD0C1B11BA}"/>
              </a:ext>
            </a:extLst>
          </p:cNvPr>
          <p:cNvSpPr>
            <a:spLocks noGrp="1"/>
          </p:cNvSpPr>
          <p:nvPr>
            <p:ph type="sldNum" sz="quarter" idx="12"/>
          </p:nvPr>
        </p:nvSpPr>
        <p:spPr/>
        <p:txBody>
          <a:bodyPr/>
          <a:lstStyle/>
          <a:p>
            <a:fld id="{7FF59637-9969-478C-B6A4-BBCC1EB0B5E1}" type="slidenum">
              <a:rPr lang="en-US" smtClean="0"/>
              <a:t>‹#›</a:t>
            </a:fld>
            <a:endParaRPr lang="en-US"/>
          </a:p>
        </p:txBody>
      </p:sp>
      <p:sp>
        <p:nvSpPr>
          <p:cNvPr id="6" name="Text Placeholder 5">
            <a:extLst>
              <a:ext uri="{FF2B5EF4-FFF2-40B4-BE49-F238E27FC236}">
                <a16:creationId xmlns:a16="http://schemas.microsoft.com/office/drawing/2014/main" id="{AF872721-ABAA-4898-B8BF-E5F4DCDF3DB2}"/>
              </a:ext>
            </a:extLst>
          </p:cNvPr>
          <p:cNvSpPr>
            <a:spLocks noGrp="1"/>
          </p:cNvSpPr>
          <p:nvPr>
            <p:ph type="body" sz="quarter" idx="15" hasCustomPrompt="1"/>
          </p:nvPr>
        </p:nvSpPr>
        <p:spPr>
          <a:xfrm>
            <a:off x="914972" y="466344"/>
            <a:ext cx="3355849" cy="203200"/>
          </a:xfrm>
        </p:spPr>
        <p:txBody>
          <a:bodyPr vert="horz" lIns="0" tIns="0" rIns="0" bIns="0" rtlCol="0">
            <a:noAutofit/>
          </a:bodyPr>
          <a:lstStyle>
            <a:lvl1pPr marL="0" indent="0">
              <a:buNone/>
              <a:defRPr lang="en-US" sz="731" b="1" kern="0" cap="all" spc="203" baseline="0" dirty="0">
                <a:solidFill>
                  <a:schemeClr val="accent5">
                    <a:lumMod val="60000"/>
                    <a:lumOff val="40000"/>
                  </a:schemeClr>
                </a:solidFill>
                <a:ea typeface="Nexa Black" charset="0"/>
                <a:cs typeface="Nexa Black" charset="0"/>
              </a:defRPr>
            </a:lvl1pPr>
          </a:lstStyle>
          <a:p>
            <a:pPr marL="185738" lvl="0" indent="-185738"/>
            <a:r>
              <a:rPr lang="en-US" dirty="0"/>
              <a:t>BREADCRUMBS</a:t>
            </a:r>
          </a:p>
        </p:txBody>
      </p:sp>
    </p:spTree>
    <p:extLst>
      <p:ext uri="{BB962C8B-B14F-4D97-AF65-F5344CB8AC3E}">
        <p14:creationId xmlns:p14="http://schemas.microsoft.com/office/powerpoint/2010/main" val="237790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1FE1BD-46EC-4BB3-9545-28B7A241FCAF}"/>
              </a:ext>
            </a:extLst>
          </p:cNvPr>
          <p:cNvSpPr>
            <a:spLocks noGrp="1"/>
          </p:cNvSpPr>
          <p:nvPr>
            <p:ph type="dt" sz="half" idx="10"/>
          </p:nvPr>
        </p:nvSpPr>
        <p:spPr/>
        <p:txBody>
          <a:bodyPr/>
          <a:lstStyle/>
          <a:p>
            <a:fld id="{DEDE5B8E-AB3F-402D-B5AD-CA9E99E71685}" type="datetimeFigureOut">
              <a:rPr lang="en-US" smtClean="0"/>
              <a:t>11/2/2021</a:t>
            </a:fld>
            <a:endParaRPr lang="en-US"/>
          </a:p>
        </p:txBody>
      </p:sp>
      <p:sp>
        <p:nvSpPr>
          <p:cNvPr id="3" name="Footer Placeholder 2">
            <a:extLst>
              <a:ext uri="{FF2B5EF4-FFF2-40B4-BE49-F238E27FC236}">
                <a16:creationId xmlns:a16="http://schemas.microsoft.com/office/drawing/2014/main" id="{2E5275BB-83F8-499C-AA9A-B2E1D8F2D0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CBD0A4-2DA6-4A53-A116-AF4D96A559BD}"/>
              </a:ext>
            </a:extLst>
          </p:cNvPr>
          <p:cNvSpPr>
            <a:spLocks noGrp="1"/>
          </p:cNvSpPr>
          <p:nvPr>
            <p:ph type="sldNum" sz="quarter" idx="12"/>
          </p:nvPr>
        </p:nvSpPr>
        <p:spPr/>
        <p:txBody>
          <a:bodyPr/>
          <a:lstStyle/>
          <a:p>
            <a:fld id="{7FF59637-9969-478C-B6A4-BBCC1EB0B5E1}" type="slidenum">
              <a:rPr lang="en-US" smtClean="0"/>
              <a:t>‹#›</a:t>
            </a:fld>
            <a:endParaRPr lang="en-US"/>
          </a:p>
        </p:txBody>
      </p:sp>
      <p:sp>
        <p:nvSpPr>
          <p:cNvPr id="5" name="Text Placeholder 5">
            <a:extLst>
              <a:ext uri="{FF2B5EF4-FFF2-40B4-BE49-F238E27FC236}">
                <a16:creationId xmlns:a16="http://schemas.microsoft.com/office/drawing/2014/main" id="{355CED58-8999-4669-B681-1772BC2EC6A1}"/>
              </a:ext>
            </a:extLst>
          </p:cNvPr>
          <p:cNvSpPr>
            <a:spLocks noGrp="1"/>
          </p:cNvSpPr>
          <p:nvPr>
            <p:ph type="body" sz="quarter" idx="15" hasCustomPrompt="1"/>
          </p:nvPr>
        </p:nvSpPr>
        <p:spPr>
          <a:xfrm>
            <a:off x="914972" y="466344"/>
            <a:ext cx="3355849" cy="203200"/>
          </a:xfrm>
        </p:spPr>
        <p:txBody>
          <a:bodyPr vert="horz" lIns="0" tIns="0" rIns="0" bIns="0" rtlCol="0">
            <a:noAutofit/>
          </a:bodyPr>
          <a:lstStyle>
            <a:lvl1pPr marL="0" indent="0">
              <a:buNone/>
              <a:defRPr lang="en-US" sz="731" b="1" kern="0" cap="all" spc="203" baseline="0" dirty="0">
                <a:solidFill>
                  <a:schemeClr val="accent5">
                    <a:lumMod val="60000"/>
                    <a:lumOff val="40000"/>
                  </a:schemeClr>
                </a:solidFill>
                <a:ea typeface="Nexa Black" charset="0"/>
                <a:cs typeface="Nexa Black" charset="0"/>
              </a:defRPr>
            </a:lvl1pPr>
          </a:lstStyle>
          <a:p>
            <a:pPr marL="185738" lvl="0" indent="-185738"/>
            <a:r>
              <a:rPr lang="en-US" dirty="0"/>
              <a:t>BREADCRUMBS</a:t>
            </a:r>
          </a:p>
        </p:txBody>
      </p:sp>
    </p:spTree>
    <p:extLst>
      <p:ext uri="{BB962C8B-B14F-4D97-AF65-F5344CB8AC3E}">
        <p14:creationId xmlns:p14="http://schemas.microsoft.com/office/powerpoint/2010/main" val="1524970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71BE7-0883-46DF-A0F2-830A26AEB8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E9D13D-500A-4516-B974-00F5B27C21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623EEA-89D1-44B8-9F94-7B78AC995B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59179F-5B4B-452B-B54A-1769BFE01C71}"/>
              </a:ext>
            </a:extLst>
          </p:cNvPr>
          <p:cNvSpPr>
            <a:spLocks noGrp="1"/>
          </p:cNvSpPr>
          <p:nvPr>
            <p:ph type="dt" sz="half" idx="10"/>
          </p:nvPr>
        </p:nvSpPr>
        <p:spPr/>
        <p:txBody>
          <a:bodyPr/>
          <a:lstStyle/>
          <a:p>
            <a:fld id="{DEDE5B8E-AB3F-402D-B5AD-CA9E99E71685}" type="datetimeFigureOut">
              <a:rPr lang="en-US" smtClean="0"/>
              <a:t>11/2/2021</a:t>
            </a:fld>
            <a:endParaRPr lang="en-US"/>
          </a:p>
        </p:txBody>
      </p:sp>
      <p:sp>
        <p:nvSpPr>
          <p:cNvPr id="6" name="Footer Placeholder 5">
            <a:extLst>
              <a:ext uri="{FF2B5EF4-FFF2-40B4-BE49-F238E27FC236}">
                <a16:creationId xmlns:a16="http://schemas.microsoft.com/office/drawing/2014/main" id="{ADE9E087-770C-404A-AC64-BCC8A4143E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70FCEB-FD79-4AC2-A33B-0320F0BF1301}"/>
              </a:ext>
            </a:extLst>
          </p:cNvPr>
          <p:cNvSpPr>
            <a:spLocks noGrp="1"/>
          </p:cNvSpPr>
          <p:nvPr>
            <p:ph type="sldNum" sz="quarter" idx="12"/>
          </p:nvPr>
        </p:nvSpPr>
        <p:spPr/>
        <p:txBody>
          <a:bodyPr/>
          <a:lstStyle/>
          <a:p>
            <a:fld id="{7FF59637-9969-478C-B6A4-BBCC1EB0B5E1}" type="slidenum">
              <a:rPr lang="en-US" smtClean="0"/>
              <a:t>‹#›</a:t>
            </a:fld>
            <a:endParaRPr lang="en-US"/>
          </a:p>
        </p:txBody>
      </p:sp>
      <p:sp>
        <p:nvSpPr>
          <p:cNvPr id="8" name="Text Placeholder 5">
            <a:extLst>
              <a:ext uri="{FF2B5EF4-FFF2-40B4-BE49-F238E27FC236}">
                <a16:creationId xmlns:a16="http://schemas.microsoft.com/office/drawing/2014/main" id="{A23E2CB3-8D63-41AD-B7B5-7EF97969E76C}"/>
              </a:ext>
            </a:extLst>
          </p:cNvPr>
          <p:cNvSpPr>
            <a:spLocks noGrp="1"/>
          </p:cNvSpPr>
          <p:nvPr>
            <p:ph type="body" sz="quarter" idx="15" hasCustomPrompt="1"/>
          </p:nvPr>
        </p:nvSpPr>
        <p:spPr>
          <a:xfrm>
            <a:off x="914972" y="466344"/>
            <a:ext cx="3355849" cy="203200"/>
          </a:xfrm>
        </p:spPr>
        <p:txBody>
          <a:bodyPr vert="horz" lIns="0" tIns="0" rIns="0" bIns="0" rtlCol="0">
            <a:noAutofit/>
          </a:bodyPr>
          <a:lstStyle>
            <a:lvl1pPr marL="0" indent="0">
              <a:buNone/>
              <a:defRPr lang="en-US" sz="731" b="1" kern="0" cap="all" spc="203" baseline="0" dirty="0">
                <a:solidFill>
                  <a:schemeClr val="accent5">
                    <a:lumMod val="60000"/>
                    <a:lumOff val="40000"/>
                  </a:schemeClr>
                </a:solidFill>
                <a:ea typeface="Nexa Black" charset="0"/>
                <a:cs typeface="Nexa Black" charset="0"/>
              </a:defRPr>
            </a:lvl1pPr>
          </a:lstStyle>
          <a:p>
            <a:pPr marL="185738" lvl="0" indent="-185738"/>
            <a:r>
              <a:rPr lang="en-US" dirty="0"/>
              <a:t>BREADCRUMBS</a:t>
            </a:r>
          </a:p>
        </p:txBody>
      </p:sp>
    </p:spTree>
    <p:extLst>
      <p:ext uri="{BB962C8B-B14F-4D97-AF65-F5344CB8AC3E}">
        <p14:creationId xmlns:p14="http://schemas.microsoft.com/office/powerpoint/2010/main" val="2095310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86A25-62F1-4A81-87DD-E91A6D0F6E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006438-3F17-4456-91E1-AED62098A0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23DDFA-BA96-4815-B0E7-C0859124BA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0DB5F6-D97D-4921-9D97-315B9DCE0D30}"/>
              </a:ext>
            </a:extLst>
          </p:cNvPr>
          <p:cNvSpPr>
            <a:spLocks noGrp="1"/>
          </p:cNvSpPr>
          <p:nvPr>
            <p:ph type="dt" sz="half" idx="10"/>
          </p:nvPr>
        </p:nvSpPr>
        <p:spPr/>
        <p:txBody>
          <a:bodyPr/>
          <a:lstStyle/>
          <a:p>
            <a:fld id="{DEDE5B8E-AB3F-402D-B5AD-CA9E99E71685}" type="datetimeFigureOut">
              <a:rPr lang="en-US" smtClean="0"/>
              <a:t>11/2/2021</a:t>
            </a:fld>
            <a:endParaRPr lang="en-US"/>
          </a:p>
        </p:txBody>
      </p:sp>
      <p:sp>
        <p:nvSpPr>
          <p:cNvPr id="6" name="Footer Placeholder 5">
            <a:extLst>
              <a:ext uri="{FF2B5EF4-FFF2-40B4-BE49-F238E27FC236}">
                <a16:creationId xmlns:a16="http://schemas.microsoft.com/office/drawing/2014/main" id="{5DEF9AFD-880D-42AE-9F06-C71AEDFCF8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3CE802-2F1E-433F-9573-CEDA3E5FD457}"/>
              </a:ext>
            </a:extLst>
          </p:cNvPr>
          <p:cNvSpPr>
            <a:spLocks noGrp="1"/>
          </p:cNvSpPr>
          <p:nvPr>
            <p:ph type="sldNum" sz="quarter" idx="12"/>
          </p:nvPr>
        </p:nvSpPr>
        <p:spPr/>
        <p:txBody>
          <a:bodyPr/>
          <a:lstStyle/>
          <a:p>
            <a:fld id="{7FF59637-9969-478C-B6A4-BBCC1EB0B5E1}" type="slidenum">
              <a:rPr lang="en-US" smtClean="0"/>
              <a:t>‹#›</a:t>
            </a:fld>
            <a:endParaRPr lang="en-US"/>
          </a:p>
        </p:txBody>
      </p:sp>
      <p:sp>
        <p:nvSpPr>
          <p:cNvPr id="8" name="Text Placeholder 5">
            <a:extLst>
              <a:ext uri="{FF2B5EF4-FFF2-40B4-BE49-F238E27FC236}">
                <a16:creationId xmlns:a16="http://schemas.microsoft.com/office/drawing/2014/main" id="{00EEBBF8-96A7-4092-9801-CBF9EF44EC91}"/>
              </a:ext>
            </a:extLst>
          </p:cNvPr>
          <p:cNvSpPr>
            <a:spLocks noGrp="1"/>
          </p:cNvSpPr>
          <p:nvPr>
            <p:ph type="body" sz="quarter" idx="15" hasCustomPrompt="1"/>
          </p:nvPr>
        </p:nvSpPr>
        <p:spPr>
          <a:xfrm>
            <a:off x="914972" y="466344"/>
            <a:ext cx="3355849" cy="203200"/>
          </a:xfrm>
        </p:spPr>
        <p:txBody>
          <a:bodyPr vert="horz" lIns="0" tIns="0" rIns="0" bIns="0" rtlCol="0">
            <a:noAutofit/>
          </a:bodyPr>
          <a:lstStyle>
            <a:lvl1pPr marL="0" indent="0">
              <a:buNone/>
              <a:defRPr lang="en-US" sz="731" b="1" kern="0" cap="all" spc="203" baseline="0" dirty="0">
                <a:solidFill>
                  <a:schemeClr val="accent5">
                    <a:lumMod val="60000"/>
                    <a:lumOff val="40000"/>
                  </a:schemeClr>
                </a:solidFill>
                <a:ea typeface="Nexa Black" charset="0"/>
                <a:cs typeface="Nexa Black" charset="0"/>
              </a:defRPr>
            </a:lvl1pPr>
          </a:lstStyle>
          <a:p>
            <a:pPr marL="185738" lvl="0" indent="-185738"/>
            <a:r>
              <a:rPr lang="en-US" dirty="0"/>
              <a:t>BREADCRUMBS</a:t>
            </a:r>
          </a:p>
        </p:txBody>
      </p:sp>
    </p:spTree>
    <p:extLst>
      <p:ext uri="{BB962C8B-B14F-4D97-AF65-F5344CB8AC3E}">
        <p14:creationId xmlns:p14="http://schemas.microsoft.com/office/powerpoint/2010/main" val="2537810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04BDC0-7F68-4D00-8B5B-80FA0413ED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EC01263-89CD-4437-B8E3-06B7863648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F9DBE5D-8D4A-49BE-B14A-F56AB219B5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DEDE5B8E-AB3F-402D-B5AD-CA9E99E71685}" type="datetimeFigureOut">
              <a:rPr lang="en-US" smtClean="0"/>
              <a:pPr/>
              <a:t>11/2/2021</a:t>
            </a:fld>
            <a:endParaRPr lang="en-US" dirty="0"/>
          </a:p>
        </p:txBody>
      </p:sp>
      <p:sp>
        <p:nvSpPr>
          <p:cNvPr id="5" name="Footer Placeholder 4">
            <a:extLst>
              <a:ext uri="{FF2B5EF4-FFF2-40B4-BE49-F238E27FC236}">
                <a16:creationId xmlns:a16="http://schemas.microsoft.com/office/drawing/2014/main" id="{AA483847-472B-417F-8025-1581DB73A6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54DA407A-DB5D-4E66-B9BC-FB8531FC35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7FF59637-9969-478C-B6A4-BBCC1EB0B5E1}" type="slidenum">
              <a:rPr lang="en-US" smtClean="0"/>
              <a:pPr/>
              <a:t>‹#›</a:t>
            </a:fld>
            <a:endParaRPr lang="en-US" dirty="0"/>
          </a:p>
        </p:txBody>
      </p:sp>
    </p:spTree>
    <p:extLst>
      <p:ext uri="{BB962C8B-B14F-4D97-AF65-F5344CB8AC3E}">
        <p14:creationId xmlns:p14="http://schemas.microsoft.com/office/powerpoint/2010/main" val="181797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 id="2147483665" r:id="rId16"/>
    <p:sldLayoutId id="2147483666" r:id="rId17"/>
    <p:sldLayoutId id="2147483667" r:id="rId18"/>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5.wmf"/><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s://www.ecfr.gov/cgi-bin/text-idx?SID=340304aa476a33c2ff573bcf98f1ba67&amp;mc=true&amp;tpl=/ecfrbrowse/Title21/21cfrv2_02.tpl#0"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hyperlink" Target="https://www.fda.gov/food/food-safety-modernization-act-fsma/fsma-rules-guidance-industry" TargetMode="External"/><Relationship Id="rId5" Type="http://schemas.openxmlformats.org/officeDocument/2006/relationships/hyperlink" Target="https://www.fda.gov/food/guidance-regulation-food-and-dietary-supplements/guidance-documents-regulatory-information-topic-food-and-dietary-supplements" TargetMode="External"/><Relationship Id="rId4" Type="http://schemas.openxmlformats.org/officeDocument/2006/relationships/hyperlink" Target="http://uscode.house.gov/browse/prelim@title21&amp;edition=prelim"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2.jpe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0.png"/><Relationship Id="rId5" Type="http://schemas.openxmlformats.org/officeDocument/2006/relationships/image" Target="../media/image15.png"/><Relationship Id="rId10" Type="http://schemas.openxmlformats.org/officeDocument/2006/relationships/image" Target="../media/image19.jpeg"/><Relationship Id="rId4" Type="http://schemas.openxmlformats.org/officeDocument/2006/relationships/image" Target="../media/image14.jpeg"/><Relationship Id="rId9" Type="http://schemas.openxmlformats.org/officeDocument/2006/relationships/image" Target="../media/image18.png"/><Relationship Id="rId1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www.fda.gov/regulatory-information/search-fda-guidance-documents/draft-guidance-industry-hazard-analysis-and-risk-based-preventive-controls-human-food" TargetMode="External"/><Relationship Id="rId7"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ifsh.iit.edu/fspca" TargetMode="External"/><Relationship Id="rId11" Type="http://schemas.microsoft.com/office/2007/relationships/hdphoto" Target="../media/hdphoto2.wdp"/><Relationship Id="rId5" Type="http://schemas.openxmlformats.org/officeDocument/2006/relationships/hyperlink" Target="https://www.fda.gov/media/108775/download#:~:text=Preventive%20controls%20are%20steps%20that%20you%2C%20a%20domestic,also%20incorporates%20the%20Current%20Good%20Manufacturing%20Practice%20%28CGMP%29" TargetMode="External"/><Relationship Id="rId10" Type="http://schemas.openxmlformats.org/officeDocument/2006/relationships/image" Target="../media/image17.png"/><Relationship Id="rId4" Type="http://schemas.openxmlformats.org/officeDocument/2006/relationships/hyperlink" Target="https://www.fda.gov/food/food-safety-modernization-act-fsma/food-safety-plan-builder" TargetMode="External"/><Relationship Id="rId9" Type="http://schemas.openxmlformats.org/officeDocument/2006/relationships/image" Target="../media/image16.jpeg"/></Relationships>
</file>

<file path=ppt/slides/_rels/slide14.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png"/><Relationship Id="rId3" Type="http://schemas.openxmlformats.org/officeDocument/2006/relationships/hyperlink" Target="https://www.fda.gov/food/food-labeling-nutrition/food-allergies" TargetMode="External"/><Relationship Id="rId7" Type="http://schemas.openxmlformats.org/officeDocument/2006/relationships/image" Target="../media/image27.jpeg"/><Relationship Id="rId12"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s>
</file>

<file path=ppt/slides/_rels/slide15.xml.rels><?xml version="1.0" encoding="UTF-8" standalone="yes"?>
<Relationships xmlns="http://schemas.openxmlformats.org/package/2006/relationships"><Relationship Id="rId8" Type="http://schemas.openxmlformats.org/officeDocument/2006/relationships/hyperlink" Target="https://www.fda.gov/food/food-defense-tools-educational-materials/food-defense-101-front-line-employee" TargetMode="External"/><Relationship Id="rId3" Type="http://schemas.openxmlformats.org/officeDocument/2006/relationships/hyperlink" Target="https://www.fda.gov/regulatory-information/search-fda-guidance-documents/draft-guidance-industry-mitigation-strategies-protect-food-against-intentional-adulteration" TargetMode="External"/><Relationship Id="rId7" Type="http://schemas.openxmlformats.org/officeDocument/2006/relationships/hyperlink" Target="https://www.fda.gov/food/food-defense-tools-educational-materials/food-defense-plan-builder"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collaboration.fda.gov/intentional_adulteration_v1/" TargetMode="External"/><Relationship Id="rId5" Type="http://schemas.openxmlformats.org/officeDocument/2006/relationships/hyperlink" Target="https://www.fda.gov/food/food-defense-tools-educational-materials/food-related-emergency-exercise-bundle-free-b" TargetMode="External"/><Relationship Id="rId10" Type="http://schemas.openxmlformats.org/officeDocument/2006/relationships/image" Target="../media/image34.jpeg"/><Relationship Id="rId4" Type="http://schemas.openxmlformats.org/officeDocument/2006/relationships/hyperlink" Target="https://www.cfsanappsexternal.fda.gov/scripts/fooddefensemitigationstrategies/index.cfm" TargetMode="External"/><Relationship Id="rId9" Type="http://schemas.openxmlformats.org/officeDocument/2006/relationships/hyperlink" Target="https://www.fda.gov/food/food-defense-tools-educational-materials/employees-first"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https://www.fda.gov/food/food-safety-modernization-act-fsma/food-traceability-list#List" TargetMode="External"/><Relationship Id="rId7" Type="http://schemas.openxmlformats.org/officeDocument/2006/relationships/hyperlink" Target="https://www.fda.gov/food/food-safety-modernization-act-fsma/which-key-data-elements-would-apply-m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fda.gov/media/143468/download" TargetMode="External"/><Relationship Id="rId5" Type="http://schemas.openxmlformats.org/officeDocument/2006/relationships/hyperlink" Target="https://www.fda.gov/media/143516/download" TargetMode="External"/><Relationship Id="rId4" Type="http://schemas.openxmlformats.org/officeDocument/2006/relationships/hyperlink" Target="https://www.fda.gov/media/142303/download"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fda.gov/food/guidance-documents-regulatory-information-topic-food-and-dietary-supplements/acidified-low-acid-canned-foods-guidance-documents-regulatory-information" TargetMode="External"/><Relationship Id="rId7"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fda.gov/food/establishment-registration-process-filing-acidified-and-low-acid-canned-foods-lacf/establishment-registration-and-process-filing-acidified-and-low-acid-canned-foods-lacf-electronic" TargetMode="External"/><Relationship Id="rId5" Type="http://schemas.openxmlformats.org/officeDocument/2006/relationships/hyperlink" Target="https://www.fda.gov/regulatory-information/search-fda-guidance-documents/guidance-industry-low-acid-foods-packaged-hermetically-sealed-containers-lacf-regulation-and-fda" TargetMode="External"/><Relationship Id="rId4" Type="http://schemas.openxmlformats.org/officeDocument/2006/relationships/hyperlink" Target="https://www.fda.gov/food/registration-food-facilities-and-other-submissions/establishment-registration-process-filing-acidified-and-low-acid-canned-foods-lac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federalregister.gov/documents/2001/01/19/01-1291/hazard-analysis-and-critical-control-point-haacp-procedures-for-the-safe-and-sanitary-processing-and"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hyperlink" Target="https://www.fda.gov/regulatory-information/search-fda-guidance-documents/guidance-industry-juice-haccp-and-fda-food-safety-modernization-act" TargetMode="External"/><Relationship Id="rId4" Type="http://schemas.openxmlformats.org/officeDocument/2006/relationships/hyperlink" Target="https://www.fda.gov/regulatory-information/search-fda-guidance-documents/guidance-industry-juice-hazard-analysis-critical-control-point-hazards-and-controls-guidance-first#:~:text=The%20juice%20HACCP%20regulation%20applies%20to%20the%20processing,or%20for%20use%20as%20an%20ingredient%20in%20beverage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fda.gov/media/81606/download"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2.xml"/><Relationship Id="rId7" Type="http://schemas.openxmlformats.org/officeDocument/2006/relationships/image" Target="../media/image6.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2.xml"/><Relationship Id="rId10" Type="http://schemas.microsoft.com/office/2007/relationships/hdphoto" Target="../media/hdphoto1.wdp"/><Relationship Id="rId4" Type="http://schemas.openxmlformats.org/officeDocument/2006/relationships/slideLayout" Target="../slideLayouts/slideLayout12.xml"/><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hyperlink" Target="https://www.ifsh.iit.edu/fspca/fspca-technical-assistance-network"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hyperlink" Target="https://www.fda.gov/food/food-safety-modernization-act-fsma/fsma-technical-assistance-network-tan"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5.wmf"/><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hyperlink" Target="https://www.fda.gov/media/120585/download"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fda.gov/about-fda/office-policy-legislation-and-international-affairs/office-global-policy-and-strategy" TargetMode="External"/><Relationship Id="rId5" Type="http://schemas.openxmlformats.org/officeDocument/2006/relationships/hyperlink" Target="https://www.fda.gov/food/food-imports-exports/importing-food-products-united-states" TargetMode="External"/><Relationship Id="rId4" Type="http://schemas.openxmlformats.org/officeDocument/2006/relationships/hyperlink" Target="https://www.fda.gov/food/food-industry/how-start-food-business#import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fda.gov/food/food-safety-modernization-act-fsma/fsma-final-rule-foreign-supplier-verification-programs-fsvp-importers-food-humans-and-animals"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www.fda.gov/medical-devices/device-registration-and-listing/us-agents" TargetMode="External"/><Relationship Id="rId3" Type="http://schemas.openxmlformats.org/officeDocument/2006/relationships/hyperlink" Target="https://www.fda.gov/food/registration-food-facilities-and-other-submissions/online-registration-food-facilities" TargetMode="External"/><Relationship Id="rId7" Type="http://schemas.openxmlformats.org/officeDocument/2006/relationships/hyperlink" Target="https://www.fda.gov/regulatory-information/search-fda-guidance-documents/guidance-industry-questions-and-answers-regarding-food-facility-registration-seventh-edition"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www.fda.gov/food/online-registration-food-facilities/food-facility-registration-user-guide-update-registration" TargetMode="External"/><Relationship Id="rId5" Type="http://schemas.openxmlformats.org/officeDocument/2006/relationships/hyperlink" Target="https://www.fda.gov/food/online-registration-food-facilities/food-facility-registration-user-guide-biennial-registration-renewal" TargetMode="External"/><Relationship Id="rId4" Type="http://schemas.openxmlformats.org/officeDocument/2006/relationships/hyperlink" Target="https://www.fda.gov/food/online-registration-food-facilities/food-facility-registration-user-guide-step-step-instructions"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www.fda.gov/food/importing-food-products-united-states/filing-prior-notice-imported-foods" TargetMode="External"/><Relationship Id="rId3" Type="http://schemas.openxmlformats.org/officeDocument/2006/relationships/hyperlink" Target="https://www.fda.gov/regulatory-information/search-fda-guidance-documents/guidance-industry-what-you-need-know-about-prior-notice-imported-food-shipments" TargetMode="External"/><Relationship Id="rId7" Type="http://schemas.openxmlformats.org/officeDocument/2006/relationships/hyperlink" Target="https://ace.cbp.dhs.gov/"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www.fda.gov/food/importing-food-products-united-states/prior-notice-system-interface-pnsi-product-code-builder-tutorial" TargetMode="External"/><Relationship Id="rId5" Type="http://schemas.openxmlformats.org/officeDocument/2006/relationships/hyperlink" Target="https://www.fda.gov/food/importing-food-products-united-states/step-step-instructions-prior-notice-food-articles-prior-notice-system-interface-pnsi" TargetMode="External"/><Relationship Id="rId10" Type="http://schemas.openxmlformats.org/officeDocument/2006/relationships/hyperlink" Target="https://www.fda.gov/media/97480/download" TargetMode="External"/><Relationship Id="rId4" Type="http://schemas.openxmlformats.org/officeDocument/2006/relationships/hyperlink" Target="https://www.fda.gov/food/importing-food-products-united-states/quick-start-guide-prior-notice-food-articles-prior-notice-system-interface-pnsi" TargetMode="External"/><Relationship Id="rId9" Type="http://schemas.openxmlformats.org/officeDocument/2006/relationships/hyperlink" Target="https://www.fda.gov/media/118190/download"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fda.gov/food/conversations-experts-food-topics/what-do-importers-need-know-about-fsvp" TargetMode="External"/><Relationship Id="rId7" Type="http://schemas.openxmlformats.org/officeDocument/2006/relationships/hyperlink" Target="https://www.fda.gov/regulatory-information/search-fda-guidance-documents/draft-guidance-industry-foreign-supplier-verification-programs-importers-food-humans-and-animal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www.fda.gov/media/94746/download" TargetMode="External"/><Relationship Id="rId5" Type="http://schemas.openxmlformats.org/officeDocument/2006/relationships/hyperlink" Target="https://www.fda.gov/media/97893/download" TargetMode="External"/><Relationship Id="rId4" Type="http://schemas.openxmlformats.org/officeDocument/2006/relationships/hyperlink" Target="https://www.fda.gov/media/95221/download"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5.wmf"/><Relationship Id="rId2" Type="http://schemas.openxmlformats.org/officeDocument/2006/relationships/notesSlide" Target="../notesSlides/notesSlide27.xml"/><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8" Type="http://schemas.openxmlformats.org/officeDocument/2006/relationships/hyperlink" Target="https://www.fda.gov/food/food-inspection-programs/foreign-food-facility-inspection-program-questions-answers" TargetMode="External"/><Relationship Id="rId3" Type="http://schemas.openxmlformats.org/officeDocument/2006/relationships/hyperlink" Target="https://www.fda.gov/industry/entry-submission-process/entry-review" TargetMode="External"/><Relationship Id="rId7" Type="http://schemas.openxmlformats.org/officeDocument/2006/relationships/hyperlink" Target="https://www.fda.gov/food/food-inspection-programs/foreign-food-facility-inspection-program#:~:text=Foreign%20Food%20Facility%20Inspection%20Program%20FDA%20is%20increasing,United%20States%20%28processors%2Fmanufacturers%2C%20packers%2Frepackers%2C%20and%20holders%20of%20foods%29."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www.fda.gov/industry/import-program-food-and-drug-administration-fda/actions-enforcement" TargetMode="External"/><Relationship Id="rId5" Type="http://schemas.openxmlformats.org/officeDocument/2006/relationships/hyperlink" Target="https://www.fda.gov/media/83668/download" TargetMode="External"/><Relationship Id="rId4" Type="http://schemas.openxmlformats.org/officeDocument/2006/relationships/hyperlink" Target="https://www.fda.gov/industry/import-systems/entry-screening-systems-and-tools" TargetMode="External"/><Relationship Id="rId9" Type="http://schemas.openxmlformats.org/officeDocument/2006/relationships/hyperlink" Target="https://www.fda.gov/media/109635/download"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5.wmf"/><Relationship Id="rId2" Type="http://schemas.openxmlformats.org/officeDocument/2006/relationships/notesSlide" Target="../notesSlides/notesSlide30.xml"/><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8" Type="http://schemas.openxmlformats.org/officeDocument/2006/relationships/image" Target="../media/image44.jpeg"/><Relationship Id="rId13" Type="http://schemas.openxmlformats.org/officeDocument/2006/relationships/image" Target="../media/image48.jpeg"/><Relationship Id="rId3" Type="http://schemas.openxmlformats.org/officeDocument/2006/relationships/image" Target="../media/image39.jpeg"/><Relationship Id="rId7" Type="http://schemas.openxmlformats.org/officeDocument/2006/relationships/image" Target="../media/image43.jpeg"/><Relationship Id="rId12" Type="http://schemas.openxmlformats.org/officeDocument/2006/relationships/image" Target="../media/image47.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2.jpeg"/><Relationship Id="rId11" Type="http://schemas.openxmlformats.org/officeDocument/2006/relationships/image" Target="../media/image46.jpeg"/><Relationship Id="rId5" Type="http://schemas.openxmlformats.org/officeDocument/2006/relationships/image" Target="../media/image41.png"/><Relationship Id="rId10" Type="http://schemas.microsoft.com/office/2007/relationships/hdphoto" Target="../media/hdphoto3.wdp"/><Relationship Id="rId4" Type="http://schemas.openxmlformats.org/officeDocument/2006/relationships/image" Target="../media/image40.jpeg"/><Relationship Id="rId9"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5.wmf"/><Relationship Id="rId2" Type="http://schemas.openxmlformats.org/officeDocument/2006/relationships/notesSlide" Target="../notesSlides/notesSlide33.xml"/><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www.ers.usda.gov/data-products/us-food-imports" TargetMode="External"/><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hyperlink" Target="https://www.cbp.gov/newsroom/video-gallery/video-library/introduction-cbp-import-process"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s://www.cbp.gov/contact/ports/" TargetMode="External"/><Relationship Id="rId5" Type="http://schemas.openxmlformats.org/officeDocument/2006/relationships/hyperlink" Target="mailto:CEE@cbp.dhs.gov" TargetMode="External"/><Relationship Id="rId4" Type="http://schemas.openxmlformats.org/officeDocument/2006/relationships/hyperlink" Target="https://www.cbp.gov/trade/centers-excellence-and-expertise-information" TargetMode="External"/></Relationships>
</file>

<file path=ppt/slides/_rels/slide3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0.jpeg"/><Relationship Id="rId7" Type="http://schemas.openxmlformats.org/officeDocument/2006/relationships/diagramColors" Target="../diagrams/colors1.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hyperlink" Target="https://www.fda.gov/food/food-safety-modernization-act-fsma/fsma-proposed-rule-laboratory-accreditation"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s://www.fda.gov/media/83083/download" TargetMode="External"/><Relationship Id="rId5" Type="http://schemas.openxmlformats.org/officeDocument/2006/relationships/hyperlink" Target="https://datadashboard.fda.gov/ora/fd/tpp.htm" TargetMode="External"/><Relationship Id="rId4" Type="http://schemas.openxmlformats.org/officeDocument/2006/relationships/hyperlink" Target="https://www.fda.gov/food/importing-food-products-united-states/accredited-third-party-certification-progra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0.xml"/><Relationship Id="rId1" Type="http://schemas.openxmlformats.org/officeDocument/2006/relationships/slideLayout" Target="../slideLayouts/slideLayout15.xml"/><Relationship Id="rId4" Type="http://schemas.openxmlformats.org/officeDocument/2006/relationships/hyperlink" Target="https://www.fda.gov/food/importing-food-products-united-states/fda-strategy-safety-imported-food#:~:text=American%20consumers%20seek%20a%20safe%2C%20diverse%2C%20and%20abundant,about%2015%20percent%20of%20its%20overall%20food%20supply."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fda.gov/food/food-safety-modernization-act-fsma/training-carriers-covered-sanitary-transportation-human-and-animal-food-rule#:~:text=The%20Sanitary%20Transportation%20Rule%20requires%20rail%20and%20motor,training%20to%20their%20personnel%20engaged%20in%20transportation%20operations."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hyperlink" Target="https://www.fda.gov/media/97317/download" TargetMode="External"/></Relationships>
</file>

<file path=ppt/slides/_rels/slide5.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6.emf"/><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notesSlide" Target="../notesSlides/notesSlide5.xml"/><Relationship Id="rId4"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6.emf"/><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oleObject" Target="../embeddings/oleObject2.bin"/><Relationship Id="rId5" Type="http://schemas.openxmlformats.org/officeDocument/2006/relationships/notesSlide" Target="../notesSlides/notesSlide6.xml"/><Relationship Id="rId4"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5.wmf"/><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757545"/>
            <a:ext cx="5432612" cy="1600200"/>
          </a:xfrm>
        </p:spPr>
        <p:txBody>
          <a:bodyPr>
            <a:noAutofit/>
          </a:bodyPr>
          <a:lstStyle/>
          <a:p>
            <a:pPr algn="l"/>
            <a:r>
              <a:rPr lang="en-US" sz="2800" b="1" dirty="0"/>
              <a:t>Understanding regulations and compliance requirements governing </a:t>
            </a:r>
            <a:r>
              <a:rPr lang="en-US" sz="2800" b="1" dirty="0" err="1"/>
              <a:t>agro</a:t>
            </a:r>
            <a:r>
              <a:rPr lang="en-US" sz="2800" b="1" dirty="0"/>
              <a:t>-food imports and sale in the US market</a:t>
            </a:r>
          </a:p>
        </p:txBody>
      </p:sp>
      <p:sp>
        <p:nvSpPr>
          <p:cNvPr id="4" name="Text Placeholder 3"/>
          <p:cNvSpPr>
            <a:spLocks noGrp="1"/>
          </p:cNvSpPr>
          <p:nvPr>
            <p:ph type="subTitle" idx="1"/>
          </p:nvPr>
        </p:nvSpPr>
        <p:spPr>
          <a:xfrm>
            <a:off x="914400" y="4738745"/>
            <a:ext cx="10058400" cy="838200"/>
          </a:xfrm>
        </p:spPr>
        <p:txBody>
          <a:bodyPr>
            <a:normAutofit/>
          </a:bodyPr>
          <a:lstStyle/>
          <a:p>
            <a:pPr algn="l"/>
            <a:r>
              <a:rPr lang="en-US" sz="2000" dirty="0">
                <a:latin typeface="Gill Sans MT" panose="020B0502020104020203" pitchFamily="34" charset="0"/>
                <a:ea typeface="Calibri" panose="020F0502020204030204" pitchFamily="34" charset="0"/>
                <a:cs typeface="Calibri" panose="020F0502020204030204" pitchFamily="34" charset="0"/>
              </a:rPr>
              <a:t>Deloitte Consulting LLP</a:t>
            </a:r>
            <a:endParaRPr lang="en-US" sz="2000" dirty="0">
              <a:latin typeface="Gill Sans MT" panose="020B0502020104020203" pitchFamily="34" charset="0"/>
              <a:ea typeface="Times New Roman" panose="02020603050405020304" pitchFamily="18" charset="0"/>
              <a:cs typeface="Angsana New" panose="02020603050405020304" pitchFamily="18" charset="-34"/>
            </a:endParaRPr>
          </a:p>
          <a:p>
            <a:pPr algn="l">
              <a:spcAft>
                <a:spcPts val="1800"/>
              </a:spcAft>
            </a:pPr>
            <a:r>
              <a:rPr lang="en-US" sz="2000" dirty="0">
                <a:latin typeface="Gill Sans MT" panose="020B0502020104020203" pitchFamily="34" charset="0"/>
                <a:ea typeface="Calibri" panose="020F0502020204030204" pitchFamily="34" charset="0"/>
                <a:cs typeface="Calibri" panose="020F0502020204030204" pitchFamily="34" charset="0"/>
              </a:rPr>
              <a:t>October 27, 2021</a:t>
            </a:r>
          </a:p>
        </p:txBody>
      </p:sp>
      <p:sp>
        <p:nvSpPr>
          <p:cNvPr id="3" name="Text Placeholder 2">
            <a:extLst>
              <a:ext uri="{FF2B5EF4-FFF2-40B4-BE49-F238E27FC236}">
                <a16:creationId xmlns:a16="http://schemas.microsoft.com/office/drawing/2014/main" id="{E026969D-8804-40C1-AF82-56C6F33CDB89}"/>
              </a:ext>
            </a:extLst>
          </p:cNvPr>
          <p:cNvSpPr>
            <a:spLocks noGrp="1"/>
          </p:cNvSpPr>
          <p:nvPr>
            <p:ph type="body" sz="quarter" idx="10"/>
          </p:nvPr>
        </p:nvSpPr>
        <p:spPr>
          <a:xfrm>
            <a:off x="902677" y="5957945"/>
            <a:ext cx="5158154" cy="914400"/>
          </a:xfrm>
        </p:spPr>
        <p:txBody>
          <a:bodyPr/>
          <a:lstStyle/>
          <a:p>
            <a:r>
              <a:rPr lang="en-US" dirty="0"/>
              <a:t>Faye Feldstein</a:t>
            </a:r>
          </a:p>
        </p:txBody>
      </p:sp>
      <p:grpSp>
        <p:nvGrpSpPr>
          <p:cNvPr id="5" name="Group 4">
            <a:extLst>
              <a:ext uri="{FF2B5EF4-FFF2-40B4-BE49-F238E27FC236}">
                <a16:creationId xmlns:a16="http://schemas.microsoft.com/office/drawing/2014/main" id="{12B06FE1-4A97-4D14-BB05-82695C8012C2}"/>
              </a:ext>
            </a:extLst>
          </p:cNvPr>
          <p:cNvGrpSpPr/>
          <p:nvPr/>
        </p:nvGrpSpPr>
        <p:grpSpPr>
          <a:xfrm>
            <a:off x="6437261" y="1660759"/>
            <a:ext cx="5137968" cy="5078907"/>
            <a:chOff x="6437261" y="1660759"/>
            <a:chExt cx="5137968" cy="5078907"/>
          </a:xfrm>
        </p:grpSpPr>
        <p:pic>
          <p:nvPicPr>
            <p:cNvPr id="9" name="Picture 8" descr="Shape&#10;&#10;Description automatically generated">
              <a:extLst>
                <a:ext uri="{FF2B5EF4-FFF2-40B4-BE49-F238E27FC236}">
                  <a16:creationId xmlns:a16="http://schemas.microsoft.com/office/drawing/2014/main" id="{870E7D66-E615-482C-BBB8-9AE7AB73A83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37261" y="1660759"/>
              <a:ext cx="5137968" cy="5078907"/>
            </a:xfrm>
            <a:prstGeom prst="ellipse">
              <a:avLst/>
            </a:prstGeom>
          </p:spPr>
        </p:pic>
        <p:pic>
          <p:nvPicPr>
            <p:cNvPr id="10" name="Picture 9" descr="A picture containing indoor, fruit, vegetable, arranged&#10;&#10;Description automatically generated">
              <a:extLst>
                <a:ext uri="{FF2B5EF4-FFF2-40B4-BE49-F238E27FC236}">
                  <a16:creationId xmlns:a16="http://schemas.microsoft.com/office/drawing/2014/main" id="{7D569BC7-3E61-47F7-8DEC-D8D3E591058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824351" y="2924106"/>
              <a:ext cx="2565583" cy="2605054"/>
            </a:xfrm>
            <a:prstGeom prst="ellipse">
              <a:avLst/>
            </a:prstGeom>
          </p:spPr>
        </p:pic>
        <p:pic>
          <p:nvPicPr>
            <p:cNvPr id="11" name="Picture 10">
              <a:extLst>
                <a:ext uri="{FF2B5EF4-FFF2-40B4-BE49-F238E27FC236}">
                  <a16:creationId xmlns:a16="http://schemas.microsoft.com/office/drawing/2014/main" id="{448BBEDF-46AE-4910-9791-94A99DC9B1C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09989" y="3457281"/>
              <a:ext cx="1420024" cy="1420945"/>
            </a:xfrm>
            <a:prstGeom prst="rect">
              <a:avLst/>
            </a:prstGeom>
          </p:spPr>
        </p:pic>
        <p:pic>
          <p:nvPicPr>
            <p:cNvPr id="13" name="Picture 12">
              <a:extLst>
                <a:ext uri="{FF2B5EF4-FFF2-40B4-BE49-F238E27FC236}">
                  <a16:creationId xmlns:a16="http://schemas.microsoft.com/office/drawing/2014/main" id="{0B49A67A-4730-4EDD-8E4D-70A2D1875CC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15558" t="1333" r="24631" b="-1333"/>
            <a:stretch/>
          </p:blipFill>
          <p:spPr>
            <a:xfrm>
              <a:off x="9001099" y="4051749"/>
              <a:ext cx="237805" cy="232008"/>
            </a:xfrm>
            <a:prstGeom prst="flowChartConnector">
              <a:avLst/>
            </a:prstGeom>
            <a:ln>
              <a:solidFill>
                <a:schemeClr val="bg1">
                  <a:lumMod val="65000"/>
                </a:schemeClr>
              </a:solidFill>
            </a:ln>
          </p:spPr>
        </p:pic>
      </p:grpSp>
    </p:spTree>
    <p:extLst>
      <p:ext uri="{BB962C8B-B14F-4D97-AF65-F5344CB8AC3E}">
        <p14:creationId xmlns:p14="http://schemas.microsoft.com/office/powerpoint/2010/main" val="1749590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925" spc="-61" dirty="0">
                <a:latin typeface="+mn-lt"/>
              </a:rPr>
              <a:t>UNDERSTAND THE FDA SYSTEM FOR RULES AND GUIDANCE</a:t>
            </a:r>
          </a:p>
        </p:txBody>
      </p:sp>
      <p:sp>
        <p:nvSpPr>
          <p:cNvPr id="52" name="object 4"/>
          <p:cNvSpPr txBox="1"/>
          <p:nvPr/>
        </p:nvSpPr>
        <p:spPr>
          <a:xfrm>
            <a:off x="5008848" y="881137"/>
            <a:ext cx="6268752" cy="5837752"/>
          </a:xfrm>
          <a:prstGeom prst="rect">
            <a:avLst/>
          </a:prstGeom>
        </p:spPr>
        <p:txBody>
          <a:bodyPr vert="horz" wrap="square" lIns="0" tIns="0" rIns="0" bIns="0" rtlCol="0" anchor="t">
            <a:spAutoFit/>
          </a:bodyPr>
          <a:lstStyle/>
          <a:p>
            <a:pPr marL="12700">
              <a:lnSpc>
                <a:spcPct val="85000"/>
              </a:lnSpc>
              <a:spcBef>
                <a:spcPts val="600"/>
              </a:spcBef>
            </a:pPr>
            <a:r>
              <a:rPr lang="en-US" sz="2000" b="1" dirty="0"/>
              <a:t>Rules</a:t>
            </a:r>
          </a:p>
          <a:p>
            <a:pPr marL="184150" lvl="0" indent="-171450">
              <a:lnSpc>
                <a:spcPct val="85000"/>
              </a:lnSpc>
              <a:spcBef>
                <a:spcPts val="600"/>
              </a:spcBef>
              <a:buFont typeface="Arial" panose="020B0604020202020204" pitchFamily="34" charset="0"/>
              <a:buChar char="•"/>
            </a:pPr>
            <a:r>
              <a:rPr lang="en-US" sz="1100" dirty="0">
                <a:solidFill>
                  <a:prstClr val="black"/>
                </a:solidFill>
                <a:ea typeface="Open Sans" charset="0"/>
                <a:cs typeface="Open Sans" charset="0"/>
              </a:rPr>
              <a:t>Code of Federal Regulations (CFR) </a:t>
            </a:r>
          </a:p>
          <a:p>
            <a:pPr marL="184150" lvl="0" indent="-171450">
              <a:lnSpc>
                <a:spcPct val="130000"/>
              </a:lnSpc>
              <a:spcBef>
                <a:spcPts val="600"/>
              </a:spcBef>
              <a:buFont typeface="Arial" panose="020B0604020202020204" pitchFamily="34" charset="0"/>
              <a:buChar char="•"/>
            </a:pPr>
            <a:r>
              <a:rPr lang="en-US" sz="1100" dirty="0">
                <a:solidFill>
                  <a:prstClr val="black"/>
                </a:solidFill>
                <a:ea typeface="Open Sans" charset="0"/>
                <a:cs typeface="Open Sans" charset="0"/>
              </a:rPr>
              <a:t>Food Drug and Cosmetic Act</a:t>
            </a:r>
          </a:p>
          <a:p>
            <a:pPr marL="184150" lvl="0" indent="-171450">
              <a:lnSpc>
                <a:spcPct val="130000"/>
              </a:lnSpc>
              <a:spcBef>
                <a:spcPts val="600"/>
              </a:spcBef>
              <a:buFont typeface="Arial" panose="020B0604020202020204" pitchFamily="34" charset="0"/>
              <a:buChar char="•"/>
            </a:pPr>
            <a:r>
              <a:rPr lang="en-US" sz="1100" dirty="0">
                <a:solidFill>
                  <a:prstClr val="black"/>
                </a:solidFill>
                <a:ea typeface="Open Sans" charset="0"/>
                <a:cs typeface="Open Sans" charset="0"/>
              </a:rPr>
              <a:t>Title 21 – Rules of the FDA</a:t>
            </a:r>
          </a:p>
          <a:p>
            <a:pPr marL="641350" lvl="1" indent="-171450">
              <a:lnSpc>
                <a:spcPct val="130000"/>
              </a:lnSpc>
              <a:spcBef>
                <a:spcPts val="600"/>
              </a:spcBef>
              <a:buFont typeface="Arial" panose="020B0604020202020204" pitchFamily="34" charset="0"/>
              <a:buChar char="•"/>
            </a:pPr>
            <a:r>
              <a:rPr lang="en-US" sz="1100" dirty="0">
                <a:solidFill>
                  <a:prstClr val="black"/>
                </a:solidFill>
                <a:ea typeface="Open Sans" charset="0"/>
                <a:cs typeface="Open Sans" charset="0"/>
              </a:rPr>
              <a:t>Chapters and Parts (Examples)</a:t>
            </a:r>
          </a:p>
          <a:p>
            <a:pPr marL="641350" lvl="1" indent="-171450">
              <a:lnSpc>
                <a:spcPct val="130000"/>
              </a:lnSpc>
              <a:spcBef>
                <a:spcPts val="600"/>
              </a:spcBef>
              <a:buFont typeface="Arial" panose="020B0604020202020204" pitchFamily="34" charset="0"/>
              <a:buChar char="•"/>
            </a:pPr>
            <a:r>
              <a:rPr lang="en-US" sz="1100" dirty="0">
                <a:ea typeface="Open Sans"/>
                <a:cs typeface="Open Sans"/>
              </a:rPr>
              <a:t>PART 117—Current Good Manufacturing Practice, Hazard Analysis, </a:t>
            </a:r>
            <a:r>
              <a:rPr lang="en-US" sz="1100" strike="sngStrike" err="1">
                <a:ea typeface="Open Sans"/>
                <a:cs typeface="Open Sans"/>
              </a:rPr>
              <a:t>A</a:t>
            </a:r>
            <a:r>
              <a:rPr lang="en-US" sz="1100" err="1">
                <a:solidFill>
                  <a:schemeClr val="accent6">
                    <a:lumMod val="75000"/>
                  </a:schemeClr>
                </a:solidFill>
                <a:ea typeface="Open Sans"/>
                <a:cs typeface="Open Sans"/>
              </a:rPr>
              <a:t>a</a:t>
            </a:r>
            <a:r>
              <a:rPr lang="en-US" sz="1100" err="1">
                <a:ea typeface="Open Sans"/>
                <a:cs typeface="Open Sans"/>
              </a:rPr>
              <a:t>nd</a:t>
            </a:r>
            <a:r>
              <a:rPr lang="en-US" sz="1100" dirty="0">
                <a:ea typeface="Open Sans"/>
                <a:cs typeface="Open Sans"/>
              </a:rPr>
              <a:t> Risk-Based Preventive Controls For Human Food</a:t>
            </a:r>
          </a:p>
          <a:p>
            <a:pPr marL="641350" lvl="1" indent="-171450">
              <a:lnSpc>
                <a:spcPct val="130000"/>
              </a:lnSpc>
              <a:spcBef>
                <a:spcPts val="600"/>
              </a:spcBef>
              <a:buFont typeface="Arial" panose="020B0604020202020204" pitchFamily="34" charset="0"/>
              <a:buChar char="•"/>
            </a:pPr>
            <a:r>
              <a:rPr lang="en-US" sz="1100" dirty="0">
                <a:solidFill>
                  <a:prstClr val="black"/>
                </a:solidFill>
                <a:ea typeface="Open Sans" charset="0"/>
                <a:cs typeface="Open Sans" charset="0"/>
              </a:rPr>
              <a:t>Part 113—Thermally Processed Low-Acid Foods Packaged In Hermetically Sealed Containers</a:t>
            </a:r>
          </a:p>
          <a:p>
            <a:pPr marL="641350" lvl="1" indent="-171450">
              <a:lnSpc>
                <a:spcPct val="130000"/>
              </a:lnSpc>
              <a:spcBef>
                <a:spcPts val="600"/>
              </a:spcBef>
              <a:buFont typeface="Arial" panose="020B0604020202020204" pitchFamily="34" charset="0"/>
              <a:buChar char="•"/>
            </a:pPr>
            <a:r>
              <a:rPr lang="en-US" sz="1100" dirty="0">
                <a:ea typeface="Open Sans"/>
                <a:cs typeface="Open Sans"/>
              </a:rPr>
              <a:t>Part 150—Fruit Butters, Jellies, Preserves, </a:t>
            </a:r>
            <a:r>
              <a:rPr lang="en-US" sz="1100" strike="sngStrike" err="1">
                <a:ea typeface="Open Sans"/>
                <a:cs typeface="Open Sans"/>
              </a:rPr>
              <a:t>A</a:t>
            </a:r>
            <a:r>
              <a:rPr lang="en-US" sz="1100" err="1">
                <a:solidFill>
                  <a:schemeClr val="accent6">
                    <a:lumMod val="75000"/>
                  </a:schemeClr>
                </a:solidFill>
                <a:ea typeface="Open Sans"/>
                <a:cs typeface="Open Sans"/>
              </a:rPr>
              <a:t>a</a:t>
            </a:r>
            <a:r>
              <a:rPr lang="en-US" sz="1100" err="1">
                <a:ea typeface="Open Sans"/>
                <a:cs typeface="Open Sans"/>
              </a:rPr>
              <a:t>nd</a:t>
            </a:r>
            <a:r>
              <a:rPr lang="en-US" sz="1100" dirty="0">
                <a:ea typeface="Open Sans"/>
                <a:cs typeface="Open Sans"/>
              </a:rPr>
              <a:t> Related Products</a:t>
            </a:r>
          </a:p>
          <a:p>
            <a:pPr marL="12700">
              <a:lnSpc>
                <a:spcPct val="130000"/>
              </a:lnSpc>
              <a:spcBef>
                <a:spcPts val="600"/>
              </a:spcBef>
            </a:pPr>
            <a:r>
              <a:rPr lang="en-US" sz="1100" dirty="0">
                <a:ea typeface="Open Sans"/>
                <a:cs typeface="Open Sans"/>
              </a:rPr>
              <a:t>Sources: </a:t>
            </a:r>
            <a:r>
              <a:rPr lang="en-US" sz="1100" dirty="0">
                <a:solidFill>
                  <a:srgbClr val="0563C1"/>
                </a:solidFill>
                <a:ea typeface="Open Sans"/>
                <a:cs typeface="Open Sans"/>
                <a:hlinkClick r:id="rId3">
                  <a:extLst>
                    <a:ext uri="{A12FA001-AC4F-418D-AE19-62706E023703}">
                      <ahyp:hlinkClr xmlns:ahyp="http://schemas.microsoft.com/office/drawing/2018/hyperlinkcolor" val="tx"/>
                    </a:ext>
                  </a:extLst>
                </a:hlinkClick>
              </a:rPr>
              <a:t>Electronic Code of Federal Regulations (eCFR)</a:t>
            </a:r>
            <a:r>
              <a:rPr lang="en-US" sz="1100" dirty="0">
                <a:solidFill>
                  <a:srgbClr val="0563C1"/>
                </a:solidFill>
                <a:ea typeface="Open Sans"/>
                <a:cs typeface="Open Sans"/>
              </a:rPr>
              <a:t> </a:t>
            </a:r>
            <a:r>
              <a:rPr lang="en-US" sz="1100" dirty="0">
                <a:ea typeface="Open Sans"/>
                <a:cs typeface="Open Sans"/>
              </a:rPr>
              <a:t>and </a:t>
            </a:r>
            <a:r>
              <a:rPr lang="en-US" sz="1100" dirty="0">
                <a:solidFill>
                  <a:srgbClr val="0563C1"/>
                </a:solidFill>
                <a:ea typeface="Open Sans"/>
                <a:cs typeface="Open Sans"/>
                <a:hlinkClick r:id="rId4">
                  <a:extLst>
                    <a:ext uri="{A12FA001-AC4F-418D-AE19-62706E023703}">
                      <ahyp:hlinkClr xmlns:ahyp="http://schemas.microsoft.com/office/drawing/2018/hyperlinkcolor" val="tx"/>
                    </a:ext>
                  </a:extLst>
                </a:hlinkClick>
              </a:rPr>
              <a:t>OLRC Home (house.gov)</a:t>
            </a:r>
            <a:endParaRPr lang="en-US" sz="1100" dirty="0">
              <a:solidFill>
                <a:srgbClr val="0563C1"/>
              </a:solidFill>
              <a:ea typeface="Open Sans"/>
              <a:cs typeface="Open Sans"/>
            </a:endParaRPr>
          </a:p>
          <a:p>
            <a:pPr marL="12700">
              <a:lnSpc>
                <a:spcPct val="130000"/>
              </a:lnSpc>
              <a:spcBef>
                <a:spcPts val="600"/>
              </a:spcBef>
            </a:pPr>
            <a:endParaRPr lang="en-US" sz="1100" dirty="0">
              <a:solidFill>
                <a:prstClr val="black"/>
              </a:solidFill>
              <a:ea typeface="Open Sans" charset="0"/>
              <a:cs typeface="Open Sans" charset="0"/>
            </a:endParaRPr>
          </a:p>
          <a:p>
            <a:pPr marL="12700">
              <a:lnSpc>
                <a:spcPct val="85000"/>
              </a:lnSpc>
              <a:spcBef>
                <a:spcPts val="600"/>
              </a:spcBef>
            </a:pPr>
            <a:r>
              <a:rPr lang="en-US" sz="2000" b="1" dirty="0">
                <a:ea typeface="Chronicle Display Black" charset="0"/>
                <a:cs typeface="Chronicle Display Black" charset="0"/>
              </a:rPr>
              <a:t>Guidance</a:t>
            </a:r>
          </a:p>
          <a:p>
            <a:r>
              <a:rPr lang="en-US" sz="1100" dirty="0"/>
              <a:t>Guidance Documents are published by the FDA on a regular basis as a methodology they use to communicate information about FDA processes and regulatory requirements in “plain language”.  These are NOT binding Rules, but rather the FDA’s current thinking on a specific topic.</a:t>
            </a:r>
          </a:p>
          <a:p>
            <a:endParaRPr lang="en-US" sz="1100" dirty="0"/>
          </a:p>
          <a:p>
            <a:r>
              <a:rPr lang="en-US" sz="1100" dirty="0"/>
              <a:t>They are in various formats:</a:t>
            </a:r>
          </a:p>
          <a:p>
            <a:pPr marL="171450" indent="-171450">
              <a:buFont typeface="Arial" panose="020B0604020202020204" pitchFamily="34" charset="0"/>
              <a:buChar char="•"/>
            </a:pPr>
            <a:r>
              <a:rPr lang="en-US" sz="1100" dirty="0"/>
              <a:t>Step-by-step</a:t>
            </a:r>
          </a:p>
          <a:p>
            <a:pPr marL="171450" indent="-171450">
              <a:buFont typeface="Arial" panose="020B0604020202020204" pitchFamily="34" charset="0"/>
              <a:buChar char="•"/>
            </a:pPr>
            <a:r>
              <a:rPr lang="en-US" sz="1100" dirty="0"/>
              <a:t>Q&amp;A</a:t>
            </a:r>
          </a:p>
          <a:p>
            <a:pPr marL="171450" indent="-171450">
              <a:buFont typeface="Arial" panose="020B0604020202020204" pitchFamily="34" charset="0"/>
              <a:buChar char="•"/>
            </a:pPr>
            <a:r>
              <a:rPr lang="en-US" sz="1100" dirty="0"/>
              <a:t>Interactive Tools and Databases</a:t>
            </a:r>
          </a:p>
          <a:p>
            <a:pPr marL="171450" indent="-171450">
              <a:buFont typeface="Arial" panose="020B0604020202020204" pitchFamily="34" charset="0"/>
              <a:buChar char="•"/>
            </a:pPr>
            <a:r>
              <a:rPr lang="en-US" sz="1100" dirty="0"/>
              <a:t>Educational and Training Videos</a:t>
            </a:r>
          </a:p>
          <a:p>
            <a:endParaRPr lang="en-US" sz="1100" dirty="0"/>
          </a:p>
          <a:p>
            <a:r>
              <a:rPr lang="en-US" sz="1100" dirty="0"/>
              <a:t>Lists of available guidance documents on any food related topic in searchable databases:</a:t>
            </a:r>
          </a:p>
          <a:p>
            <a:r>
              <a:rPr lang="en-US" sz="1100" dirty="0">
                <a:hlinkClick r:id="rId5"/>
              </a:rPr>
              <a:t>Guidance Documents &amp; Regulatory Information by Topic (Food and Dietary Supplements) | FDA</a:t>
            </a:r>
            <a:endParaRPr lang="en-US" sz="1100" dirty="0"/>
          </a:p>
          <a:p>
            <a:r>
              <a:rPr lang="en-US" sz="1100" dirty="0">
                <a:hlinkClick r:id="rId6"/>
              </a:rPr>
              <a:t>FSMA Rules &amp; Guidance for Industry | FDA</a:t>
            </a:r>
            <a:endParaRPr lang="en-US" sz="1100" dirty="0"/>
          </a:p>
        </p:txBody>
      </p:sp>
      <p:sp>
        <p:nvSpPr>
          <p:cNvPr id="15" name="Text Placeholder 5">
            <a:extLst>
              <a:ext uri="{FF2B5EF4-FFF2-40B4-BE49-F238E27FC236}">
                <a16:creationId xmlns:a16="http://schemas.microsoft.com/office/drawing/2014/main" id="{1A11107D-40A8-4ED7-A526-8658F6E41465}"/>
              </a:ext>
            </a:extLst>
          </p:cNvPr>
          <p:cNvSpPr txBox="1">
            <a:spLocks/>
          </p:cNvSpPr>
          <p:nvPr/>
        </p:nvSpPr>
        <p:spPr>
          <a:xfrm>
            <a:off x="914972" y="466344"/>
            <a:ext cx="3355849" cy="2032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lang="en-US" sz="731" b="1" kern="0" cap="all" spc="203" baseline="0" dirty="0">
                <a:solidFill>
                  <a:schemeClr val="accent5">
                    <a:lumMod val="60000"/>
                    <a:lumOff val="40000"/>
                  </a:schemeClr>
                </a:solidFill>
                <a:latin typeface="Arial" panose="020B0604020202020204" pitchFamily="34" charset="0"/>
                <a:ea typeface="Nexa Black" charset="0"/>
                <a:cs typeface="Nexa Black"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Regulatory Foundation</a:t>
            </a:r>
          </a:p>
        </p:txBody>
      </p:sp>
      <p:sp>
        <p:nvSpPr>
          <p:cNvPr id="18" name="Slide Number Placeholder 2">
            <a:extLst>
              <a:ext uri="{FF2B5EF4-FFF2-40B4-BE49-F238E27FC236}">
                <a16:creationId xmlns:a16="http://schemas.microsoft.com/office/drawing/2014/main" id="{56981695-18F6-4CA9-A425-A1A44EC3B576}"/>
              </a:ext>
            </a:extLst>
          </p:cNvPr>
          <p:cNvSpPr txBox="1">
            <a:spLocks/>
          </p:cNvSpPr>
          <p:nvPr/>
        </p:nvSpPr>
        <p:spPr>
          <a:xfrm>
            <a:off x="9781190" y="6511179"/>
            <a:ext cx="2311400" cy="24622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2782948-4DBE-204D-AB9E-B65E067054AE}" type="slidenum">
              <a:rPr lang="en-US" sz="1000"/>
              <a:pPr algn="r"/>
              <a:t>10</a:t>
            </a:fld>
            <a:endParaRPr lang="en-US" sz="1000" dirty="0"/>
          </a:p>
        </p:txBody>
      </p:sp>
    </p:spTree>
    <p:extLst>
      <p:ext uri="{BB962C8B-B14F-4D97-AF65-F5344CB8AC3E}">
        <p14:creationId xmlns:p14="http://schemas.microsoft.com/office/powerpoint/2010/main" val="1671932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1032699" y="3032818"/>
            <a:ext cx="2926080" cy="0"/>
          </a:xfrm>
          <a:prstGeom prst="line">
            <a:avLst/>
          </a:prstGeom>
          <a:ln w="45720" cmpd="sng"/>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6"/>
          </p:nvPr>
        </p:nvSpPr>
        <p:spPr/>
        <p:txBody>
          <a:bodyPr>
            <a:noAutofit/>
          </a:bodyPr>
          <a:lstStyle/>
          <a:p>
            <a:r>
              <a:rPr lang="en-US" sz="1400" dirty="0"/>
              <a:t>Food Safety Modernization Act of 2011</a:t>
            </a:r>
          </a:p>
          <a:p>
            <a:pPr marL="285750" indent="-285750">
              <a:lnSpc>
                <a:spcPct val="100000"/>
              </a:lnSpc>
              <a:buFont typeface="Arial" panose="020B0604020202020204" pitchFamily="34" charset="0"/>
              <a:buChar char="•"/>
            </a:pPr>
            <a:r>
              <a:rPr lang="en-US" sz="1400" dirty="0"/>
              <a:t>Most significant statutory change in food safety law and new FDA food safety authorities since 1938</a:t>
            </a:r>
          </a:p>
          <a:p>
            <a:pPr marL="285750" indent="-285750">
              <a:lnSpc>
                <a:spcPct val="100000"/>
              </a:lnSpc>
              <a:buFont typeface="Arial" panose="020B0604020202020204" pitchFamily="34" charset="0"/>
              <a:buChar char="•"/>
            </a:pPr>
            <a:r>
              <a:rPr lang="en-US" sz="1400" dirty="0"/>
              <a:t>Provided the FDA with an arsenal of new rules and authorities </a:t>
            </a:r>
          </a:p>
          <a:p>
            <a:pPr marL="285750" indent="-285750">
              <a:lnSpc>
                <a:spcPct val="100000"/>
              </a:lnSpc>
              <a:buFont typeface="Arial" panose="020B0604020202020204" pitchFamily="34" charset="0"/>
              <a:buChar char="•"/>
            </a:pPr>
            <a:r>
              <a:rPr lang="en-US" sz="1400" dirty="0"/>
              <a:t>This legislation shifts the Agency’s authority from reactive to proactive</a:t>
            </a:r>
          </a:p>
          <a:p>
            <a:pPr marL="285750" indent="-285750">
              <a:lnSpc>
                <a:spcPct val="100000"/>
              </a:lnSpc>
              <a:buFont typeface="Arial" panose="020B0604020202020204" pitchFamily="34" charset="0"/>
              <a:buChar char="•"/>
            </a:pPr>
            <a:r>
              <a:rPr lang="en-US" sz="1400" dirty="0"/>
              <a:t>Increases responsibility for the food industry and sets new standards for growers, food processors, manufacturers, and importers, among others</a:t>
            </a:r>
          </a:p>
        </p:txBody>
      </p:sp>
      <p:sp>
        <p:nvSpPr>
          <p:cNvPr id="20" name="Title 3">
            <a:extLst>
              <a:ext uri="{FF2B5EF4-FFF2-40B4-BE49-F238E27FC236}">
                <a16:creationId xmlns:a16="http://schemas.microsoft.com/office/drawing/2014/main" id="{C4084361-C746-4F63-8F03-6CAB9F8B8741}"/>
              </a:ext>
            </a:extLst>
          </p:cNvPr>
          <p:cNvSpPr>
            <a:spLocks noGrp="1"/>
          </p:cNvSpPr>
          <p:nvPr>
            <p:ph type="title"/>
          </p:nvPr>
        </p:nvSpPr>
        <p:spPr>
          <a:xfrm>
            <a:off x="914400" y="804672"/>
            <a:ext cx="3352800" cy="1993390"/>
          </a:xfrm>
        </p:spPr>
        <p:txBody>
          <a:bodyPr/>
          <a:lstStyle/>
          <a:p>
            <a:r>
              <a:rPr lang="en-US" sz="2925" spc="-61" dirty="0">
                <a:latin typeface="+mn-lt"/>
              </a:rPr>
              <a:t>Food Safety Rules:</a:t>
            </a:r>
            <a:br>
              <a:rPr lang="en-US" sz="2925" spc="-61" dirty="0">
                <a:latin typeface="+mn-lt"/>
              </a:rPr>
            </a:br>
            <a:r>
              <a:rPr lang="en-US" sz="2925" spc="-61" dirty="0">
                <a:latin typeface="+mn-lt"/>
              </a:rPr>
              <a:t>The Food Safety Regulatory Mandate</a:t>
            </a:r>
          </a:p>
        </p:txBody>
      </p:sp>
      <p:cxnSp>
        <p:nvCxnSpPr>
          <p:cNvPr id="42" name="Straight Connector 41">
            <a:extLst>
              <a:ext uri="{FF2B5EF4-FFF2-40B4-BE49-F238E27FC236}">
                <a16:creationId xmlns:a16="http://schemas.microsoft.com/office/drawing/2014/main" id="{993A8D83-1695-472F-83B9-D0248A49D959}"/>
              </a:ext>
            </a:extLst>
          </p:cNvPr>
          <p:cNvCxnSpPr/>
          <p:nvPr/>
        </p:nvCxnSpPr>
        <p:spPr>
          <a:xfrm flipV="1">
            <a:off x="8118764" y="2"/>
            <a:ext cx="0" cy="6862616"/>
          </a:xfrm>
          <a:prstGeom prst="line">
            <a:avLst/>
          </a:prstGeom>
          <a:ln w="28575">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217F166-98AD-47C9-BC49-0F0B3E50D83B}"/>
              </a:ext>
            </a:extLst>
          </p:cNvPr>
          <p:cNvCxnSpPr/>
          <p:nvPr/>
        </p:nvCxnSpPr>
        <p:spPr>
          <a:xfrm>
            <a:off x="5430982" y="1733858"/>
            <a:ext cx="2687782" cy="0"/>
          </a:xfrm>
          <a:prstGeom prst="line">
            <a:avLst/>
          </a:prstGeom>
          <a:ln w="28575">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2EB2466-6044-493D-8A3A-B6EEE568731E}"/>
              </a:ext>
            </a:extLst>
          </p:cNvPr>
          <p:cNvCxnSpPr/>
          <p:nvPr/>
        </p:nvCxnSpPr>
        <p:spPr>
          <a:xfrm>
            <a:off x="8118764" y="3036185"/>
            <a:ext cx="2687782" cy="0"/>
          </a:xfrm>
          <a:prstGeom prst="line">
            <a:avLst/>
          </a:prstGeom>
          <a:ln w="28575">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767FDDB-5AA6-4F86-AA1E-99BFFBC7A0BC}"/>
              </a:ext>
            </a:extLst>
          </p:cNvPr>
          <p:cNvCxnSpPr/>
          <p:nvPr/>
        </p:nvCxnSpPr>
        <p:spPr>
          <a:xfrm>
            <a:off x="5430982" y="4320038"/>
            <a:ext cx="2687782" cy="0"/>
          </a:xfrm>
          <a:prstGeom prst="line">
            <a:avLst/>
          </a:prstGeom>
          <a:ln w="28575">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87C5EDE8-18C0-45B6-8DD2-FA529FE0879E}"/>
              </a:ext>
            </a:extLst>
          </p:cNvPr>
          <p:cNvSpPr/>
          <p:nvPr/>
        </p:nvSpPr>
        <p:spPr>
          <a:xfrm>
            <a:off x="5429108" y="1479604"/>
            <a:ext cx="508508" cy="508508"/>
          </a:xfrm>
          <a:prstGeom prst="ellipse">
            <a:avLst/>
          </a:prstGeom>
          <a:solidFill>
            <a:schemeClr val="bg1"/>
          </a:solidFill>
          <a:ln w="2857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C279001A-3FB5-44AC-BCDD-B168D3633F74}"/>
              </a:ext>
            </a:extLst>
          </p:cNvPr>
          <p:cNvSpPr/>
          <p:nvPr/>
        </p:nvSpPr>
        <p:spPr>
          <a:xfrm>
            <a:off x="5429108" y="4065784"/>
            <a:ext cx="508508" cy="508508"/>
          </a:xfrm>
          <a:prstGeom prst="ellipse">
            <a:avLst/>
          </a:prstGeom>
          <a:solidFill>
            <a:schemeClr val="bg1"/>
          </a:solidFill>
          <a:ln w="2857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D02DEBF4-844D-44DF-8140-C44F6A81CAD6}"/>
              </a:ext>
            </a:extLst>
          </p:cNvPr>
          <p:cNvSpPr/>
          <p:nvPr/>
        </p:nvSpPr>
        <p:spPr>
          <a:xfrm>
            <a:off x="10281760" y="2793961"/>
            <a:ext cx="508508" cy="508508"/>
          </a:xfrm>
          <a:prstGeom prst="ellipse">
            <a:avLst/>
          </a:prstGeom>
          <a:solidFill>
            <a:schemeClr val="bg1"/>
          </a:solidFill>
          <a:ln w="2857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Placeholder 2">
            <a:extLst>
              <a:ext uri="{FF2B5EF4-FFF2-40B4-BE49-F238E27FC236}">
                <a16:creationId xmlns:a16="http://schemas.microsoft.com/office/drawing/2014/main" id="{46E19A3F-7365-4930-A972-1F9B3BB0B46A}"/>
              </a:ext>
            </a:extLst>
          </p:cNvPr>
          <p:cNvSpPr txBox="1">
            <a:spLocks/>
          </p:cNvSpPr>
          <p:nvPr/>
        </p:nvSpPr>
        <p:spPr>
          <a:xfrm>
            <a:off x="6096000" y="1888839"/>
            <a:ext cx="1807598" cy="2002689"/>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sz="1600" kern="1200" spc="-30">
                <a:solidFill>
                  <a:schemeClr val="tx2"/>
                </a:solidFill>
                <a:latin typeface="Open Sans" charset="0"/>
                <a:ea typeface="Open Sans" charset="0"/>
                <a:cs typeface="Open Sans" charset="0"/>
              </a:defRPr>
            </a:lvl1pPr>
            <a:lvl2pPr marL="4572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800" kern="1200" spc="-30">
                <a:solidFill>
                  <a:schemeClr val="tx1"/>
                </a:solidFill>
                <a:latin typeface="Open Sans" charset="0"/>
                <a:ea typeface="Open Sans" charset="0"/>
                <a:cs typeface="Open Sans" charset="0"/>
              </a:defRPr>
            </a:lvl2pPr>
            <a:lvl3pPr marL="9144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600" kern="1200" spc="-30">
                <a:solidFill>
                  <a:schemeClr val="tx1"/>
                </a:solidFill>
                <a:latin typeface="Open Sans" charset="0"/>
                <a:ea typeface="Open Sans" charset="0"/>
                <a:cs typeface="Open Sans" charset="0"/>
              </a:defRPr>
            </a:lvl3pPr>
            <a:lvl4pPr marL="13716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4pPr>
            <a:lvl5pPr marL="18288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00"/>
              </a:spcBef>
            </a:pPr>
            <a:r>
              <a:rPr lang="en-US" sz="1400" dirty="0">
                <a:latin typeface="+mn-lt"/>
              </a:rPr>
              <a:t>Prevention of food safety hazards</a:t>
            </a:r>
          </a:p>
        </p:txBody>
      </p:sp>
      <p:sp>
        <p:nvSpPr>
          <p:cNvPr id="56" name="Text Placeholder 2">
            <a:extLst>
              <a:ext uri="{FF2B5EF4-FFF2-40B4-BE49-F238E27FC236}">
                <a16:creationId xmlns:a16="http://schemas.microsoft.com/office/drawing/2014/main" id="{089B214E-D951-40B2-B8E9-98DE725DAEE1}"/>
              </a:ext>
            </a:extLst>
          </p:cNvPr>
          <p:cNvSpPr txBox="1">
            <a:spLocks/>
          </p:cNvSpPr>
          <p:nvPr/>
        </p:nvSpPr>
        <p:spPr>
          <a:xfrm>
            <a:off x="6096000" y="4462827"/>
            <a:ext cx="1807598" cy="2002689"/>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sz="1600" kern="1200" spc="-30">
                <a:solidFill>
                  <a:schemeClr val="tx2"/>
                </a:solidFill>
                <a:latin typeface="Open Sans" charset="0"/>
                <a:ea typeface="Open Sans" charset="0"/>
                <a:cs typeface="Open Sans" charset="0"/>
              </a:defRPr>
            </a:lvl1pPr>
            <a:lvl2pPr marL="4572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800" kern="1200" spc="-30">
                <a:solidFill>
                  <a:schemeClr val="tx1"/>
                </a:solidFill>
                <a:latin typeface="Open Sans" charset="0"/>
                <a:ea typeface="Open Sans" charset="0"/>
                <a:cs typeface="Open Sans" charset="0"/>
              </a:defRPr>
            </a:lvl2pPr>
            <a:lvl3pPr marL="9144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600" kern="1200" spc="-30">
                <a:solidFill>
                  <a:schemeClr val="tx1"/>
                </a:solidFill>
                <a:latin typeface="Open Sans" charset="0"/>
                <a:ea typeface="Open Sans" charset="0"/>
                <a:cs typeface="Open Sans" charset="0"/>
              </a:defRPr>
            </a:lvl3pPr>
            <a:lvl4pPr marL="13716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4pPr>
            <a:lvl5pPr marL="18288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00"/>
              </a:spcBef>
            </a:pPr>
            <a:r>
              <a:rPr lang="en-US" sz="1400" dirty="0">
                <a:latin typeface="+mn-lt"/>
              </a:rPr>
              <a:t>Improving the safety of imported foods </a:t>
            </a:r>
          </a:p>
        </p:txBody>
      </p:sp>
      <p:sp>
        <p:nvSpPr>
          <p:cNvPr id="57" name="Text Placeholder 2">
            <a:extLst>
              <a:ext uri="{FF2B5EF4-FFF2-40B4-BE49-F238E27FC236}">
                <a16:creationId xmlns:a16="http://schemas.microsoft.com/office/drawing/2014/main" id="{FAA7717D-99C8-40B7-8313-FD93B8DCC4B2}"/>
              </a:ext>
            </a:extLst>
          </p:cNvPr>
          <p:cNvSpPr txBox="1">
            <a:spLocks/>
          </p:cNvSpPr>
          <p:nvPr/>
        </p:nvSpPr>
        <p:spPr>
          <a:xfrm>
            <a:off x="8385976" y="3185683"/>
            <a:ext cx="1807598" cy="2002689"/>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sz="1600" kern="1200" spc="-30">
                <a:solidFill>
                  <a:schemeClr val="tx2"/>
                </a:solidFill>
                <a:latin typeface="Open Sans" charset="0"/>
                <a:ea typeface="Open Sans" charset="0"/>
                <a:cs typeface="Open Sans" charset="0"/>
              </a:defRPr>
            </a:lvl1pPr>
            <a:lvl2pPr marL="4572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800" kern="1200" spc="-30">
                <a:solidFill>
                  <a:schemeClr val="tx1"/>
                </a:solidFill>
                <a:latin typeface="Open Sans" charset="0"/>
                <a:ea typeface="Open Sans" charset="0"/>
                <a:cs typeface="Open Sans" charset="0"/>
              </a:defRPr>
            </a:lvl2pPr>
            <a:lvl3pPr marL="9144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600" kern="1200" spc="-30">
                <a:solidFill>
                  <a:schemeClr val="tx1"/>
                </a:solidFill>
                <a:latin typeface="Open Sans" charset="0"/>
                <a:ea typeface="Open Sans" charset="0"/>
                <a:cs typeface="Open Sans" charset="0"/>
              </a:defRPr>
            </a:lvl3pPr>
            <a:lvl4pPr marL="13716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4pPr>
            <a:lvl5pPr marL="18288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00"/>
              </a:spcBef>
            </a:pPr>
            <a:r>
              <a:rPr lang="en-US" sz="1400" dirty="0">
                <a:latin typeface="+mn-lt"/>
              </a:rPr>
              <a:t>Detection of and response to food safety problems</a:t>
            </a:r>
          </a:p>
        </p:txBody>
      </p:sp>
      <p:sp>
        <p:nvSpPr>
          <p:cNvPr id="6" name="TextBox 5">
            <a:extLst>
              <a:ext uri="{FF2B5EF4-FFF2-40B4-BE49-F238E27FC236}">
                <a16:creationId xmlns:a16="http://schemas.microsoft.com/office/drawing/2014/main" id="{BB2EC801-6412-4560-A348-5D739EAFA24B}"/>
              </a:ext>
            </a:extLst>
          </p:cNvPr>
          <p:cNvSpPr txBox="1"/>
          <p:nvPr/>
        </p:nvSpPr>
        <p:spPr>
          <a:xfrm>
            <a:off x="5524617" y="1561385"/>
            <a:ext cx="740462" cy="369332"/>
          </a:xfrm>
          <a:prstGeom prst="rect">
            <a:avLst/>
          </a:prstGeom>
          <a:noFill/>
        </p:spPr>
        <p:txBody>
          <a:bodyPr wrap="square" rtlCol="0">
            <a:spAutoFit/>
          </a:bodyPr>
          <a:lstStyle/>
          <a:p>
            <a:r>
              <a:rPr lang="en-US" b="1" dirty="0"/>
              <a:t>1</a:t>
            </a:r>
          </a:p>
        </p:txBody>
      </p:sp>
      <p:sp>
        <p:nvSpPr>
          <p:cNvPr id="66" name="TextBox 65">
            <a:extLst>
              <a:ext uri="{FF2B5EF4-FFF2-40B4-BE49-F238E27FC236}">
                <a16:creationId xmlns:a16="http://schemas.microsoft.com/office/drawing/2014/main" id="{166BE237-D4E3-4217-83B9-18C269B23997}"/>
              </a:ext>
            </a:extLst>
          </p:cNvPr>
          <p:cNvSpPr txBox="1"/>
          <p:nvPr/>
        </p:nvSpPr>
        <p:spPr>
          <a:xfrm>
            <a:off x="10376799" y="2869163"/>
            <a:ext cx="740462" cy="369332"/>
          </a:xfrm>
          <a:prstGeom prst="rect">
            <a:avLst/>
          </a:prstGeom>
          <a:noFill/>
        </p:spPr>
        <p:txBody>
          <a:bodyPr wrap="square" rtlCol="0">
            <a:spAutoFit/>
          </a:bodyPr>
          <a:lstStyle/>
          <a:p>
            <a:r>
              <a:rPr lang="en-US" b="1" dirty="0"/>
              <a:t>2</a:t>
            </a:r>
          </a:p>
        </p:txBody>
      </p:sp>
      <p:sp>
        <p:nvSpPr>
          <p:cNvPr id="67" name="TextBox 66">
            <a:extLst>
              <a:ext uri="{FF2B5EF4-FFF2-40B4-BE49-F238E27FC236}">
                <a16:creationId xmlns:a16="http://schemas.microsoft.com/office/drawing/2014/main" id="{97DD1FAA-1F0B-4541-ABE9-AF90ED715430}"/>
              </a:ext>
            </a:extLst>
          </p:cNvPr>
          <p:cNvSpPr txBox="1"/>
          <p:nvPr/>
        </p:nvSpPr>
        <p:spPr>
          <a:xfrm>
            <a:off x="5524617" y="4135372"/>
            <a:ext cx="740462" cy="369332"/>
          </a:xfrm>
          <a:prstGeom prst="rect">
            <a:avLst/>
          </a:prstGeom>
          <a:noFill/>
        </p:spPr>
        <p:txBody>
          <a:bodyPr wrap="square" rtlCol="0">
            <a:spAutoFit/>
          </a:bodyPr>
          <a:lstStyle/>
          <a:p>
            <a:r>
              <a:rPr lang="en-US" b="1" dirty="0"/>
              <a:t>3</a:t>
            </a:r>
          </a:p>
        </p:txBody>
      </p:sp>
      <p:sp>
        <p:nvSpPr>
          <p:cNvPr id="68" name="Text Placeholder 5">
            <a:extLst>
              <a:ext uri="{FF2B5EF4-FFF2-40B4-BE49-F238E27FC236}">
                <a16:creationId xmlns:a16="http://schemas.microsoft.com/office/drawing/2014/main" id="{22F4A6D6-0708-4AF5-BEEF-96A27734C06C}"/>
              </a:ext>
            </a:extLst>
          </p:cNvPr>
          <p:cNvSpPr txBox="1">
            <a:spLocks/>
          </p:cNvSpPr>
          <p:nvPr/>
        </p:nvSpPr>
        <p:spPr>
          <a:xfrm>
            <a:off x="914972" y="466344"/>
            <a:ext cx="3355849" cy="2032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lang="en-US" sz="731" b="1" kern="0" cap="all" spc="203" baseline="0" dirty="0">
                <a:solidFill>
                  <a:schemeClr val="accent5">
                    <a:lumMod val="60000"/>
                    <a:lumOff val="40000"/>
                  </a:schemeClr>
                </a:solidFill>
                <a:latin typeface="Arial" panose="020B0604020202020204" pitchFamily="34" charset="0"/>
                <a:ea typeface="Nexa Black" charset="0"/>
                <a:cs typeface="Nexa Black"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Regulatory Foundation</a:t>
            </a:r>
          </a:p>
        </p:txBody>
      </p:sp>
      <p:sp>
        <p:nvSpPr>
          <p:cNvPr id="69" name="Slide Number Placeholder 2">
            <a:extLst>
              <a:ext uri="{FF2B5EF4-FFF2-40B4-BE49-F238E27FC236}">
                <a16:creationId xmlns:a16="http://schemas.microsoft.com/office/drawing/2014/main" id="{A659133D-0CFF-44F4-8960-F6E573ECA50A}"/>
              </a:ext>
            </a:extLst>
          </p:cNvPr>
          <p:cNvSpPr txBox="1">
            <a:spLocks/>
          </p:cNvSpPr>
          <p:nvPr/>
        </p:nvSpPr>
        <p:spPr>
          <a:xfrm>
            <a:off x="9781190" y="6511179"/>
            <a:ext cx="2311400" cy="24622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2782948-4DBE-204D-AB9E-B65E067054AE}" type="slidenum">
              <a:rPr lang="en-US" sz="1000"/>
              <a:pPr algn="r"/>
              <a:t>11</a:t>
            </a:fld>
            <a:endParaRPr lang="en-US" sz="1000" dirty="0"/>
          </a:p>
        </p:txBody>
      </p:sp>
    </p:spTree>
    <p:extLst>
      <p:ext uri="{BB962C8B-B14F-4D97-AF65-F5344CB8AC3E}">
        <p14:creationId xmlns:p14="http://schemas.microsoft.com/office/powerpoint/2010/main" val="205404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9105F0-5A8E-4F3B-BBD3-F8D19D040BE4}"/>
              </a:ext>
            </a:extLst>
          </p:cNvPr>
          <p:cNvSpPr>
            <a:spLocks noGrp="1"/>
          </p:cNvSpPr>
          <p:nvPr>
            <p:ph type="title"/>
          </p:nvPr>
        </p:nvSpPr>
        <p:spPr/>
        <p:txBody>
          <a:bodyPr>
            <a:normAutofit/>
          </a:bodyPr>
          <a:lstStyle/>
          <a:p>
            <a:r>
              <a:rPr lang="en-US" sz="2925" spc="-61" dirty="0">
                <a:latin typeface="+mn-lt"/>
              </a:rPr>
              <a:t>Food Safety Regulations: FSMA and More</a:t>
            </a:r>
          </a:p>
        </p:txBody>
      </p:sp>
      <p:sp>
        <p:nvSpPr>
          <p:cNvPr id="6" name="Text Placeholder 5">
            <a:extLst>
              <a:ext uri="{FF2B5EF4-FFF2-40B4-BE49-F238E27FC236}">
                <a16:creationId xmlns:a16="http://schemas.microsoft.com/office/drawing/2014/main" id="{23F6268D-66E0-49D7-A567-1B5C6B611F8D}"/>
              </a:ext>
            </a:extLst>
          </p:cNvPr>
          <p:cNvSpPr txBox="1">
            <a:spLocks/>
          </p:cNvSpPr>
          <p:nvPr/>
        </p:nvSpPr>
        <p:spPr>
          <a:xfrm>
            <a:off x="914972" y="466344"/>
            <a:ext cx="3355849" cy="2032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lang="en-US" sz="731" b="1" kern="0" cap="all" spc="203" baseline="0" dirty="0">
                <a:solidFill>
                  <a:schemeClr val="accent5">
                    <a:lumMod val="60000"/>
                    <a:lumOff val="40000"/>
                  </a:schemeClr>
                </a:solidFill>
                <a:latin typeface="Arial" panose="020B0604020202020204" pitchFamily="34" charset="0"/>
                <a:ea typeface="Nexa Black" charset="0"/>
                <a:cs typeface="Nexa Black"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Regulatory Foundation</a:t>
            </a:r>
          </a:p>
        </p:txBody>
      </p:sp>
      <p:sp>
        <p:nvSpPr>
          <p:cNvPr id="2" name="Rectangle 1">
            <a:extLst>
              <a:ext uri="{FF2B5EF4-FFF2-40B4-BE49-F238E27FC236}">
                <a16:creationId xmlns:a16="http://schemas.microsoft.com/office/drawing/2014/main" id="{F230F94F-CF64-4E7E-8690-24CF2430FF27}"/>
              </a:ext>
            </a:extLst>
          </p:cNvPr>
          <p:cNvSpPr/>
          <p:nvPr/>
        </p:nvSpPr>
        <p:spPr>
          <a:xfrm>
            <a:off x="880239" y="1231763"/>
            <a:ext cx="9759102" cy="307777"/>
          </a:xfrm>
          <a:prstGeom prst="rect">
            <a:avLst/>
          </a:prstGeom>
        </p:spPr>
        <p:txBody>
          <a:bodyPr wrap="square">
            <a:spAutoFit/>
          </a:bodyPr>
          <a:lstStyle/>
          <a:p>
            <a:r>
              <a:rPr lang="en-US" sz="1400" dirty="0"/>
              <a:t>A complex, diverse, overlapping and confusing set of food safety rules and requirements impacting your journey to export</a:t>
            </a:r>
          </a:p>
        </p:txBody>
      </p:sp>
      <p:pic>
        <p:nvPicPr>
          <p:cNvPr id="9" name="图片 133">
            <a:extLst>
              <a:ext uri="{FF2B5EF4-FFF2-40B4-BE49-F238E27FC236}">
                <a16:creationId xmlns:a16="http://schemas.microsoft.com/office/drawing/2014/main" id="{708827D4-5ADE-4838-800B-4F7C92A46607}"/>
              </a:ext>
            </a:extLst>
          </p:cNvPr>
          <p:cNvPicPr>
            <a:picLocks noChangeAspect="1"/>
          </p:cNvPicPr>
          <p:nvPr/>
        </p:nvPicPr>
        <p:blipFill>
          <a:blip r:embed="rId3"/>
          <a:stretch>
            <a:fillRect/>
          </a:stretch>
        </p:blipFill>
        <p:spPr>
          <a:xfrm>
            <a:off x="1" y="1839773"/>
            <a:ext cx="12192000" cy="981753"/>
          </a:xfrm>
          <a:prstGeom prst="rect">
            <a:avLst/>
          </a:prstGeom>
        </p:spPr>
      </p:pic>
      <p:sp>
        <p:nvSpPr>
          <p:cNvPr id="67" name="Slide Number Placeholder 2">
            <a:extLst>
              <a:ext uri="{FF2B5EF4-FFF2-40B4-BE49-F238E27FC236}">
                <a16:creationId xmlns:a16="http://schemas.microsoft.com/office/drawing/2014/main" id="{B6762819-DA1F-44B9-8F0E-0AF7EB4EEB5A}"/>
              </a:ext>
            </a:extLst>
          </p:cNvPr>
          <p:cNvSpPr txBox="1">
            <a:spLocks/>
          </p:cNvSpPr>
          <p:nvPr/>
        </p:nvSpPr>
        <p:spPr>
          <a:xfrm>
            <a:off x="9781190" y="6511179"/>
            <a:ext cx="2311400" cy="24622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2782948-4DBE-204D-AB9E-B65E067054AE}" type="slidenum">
              <a:rPr lang="en-US" sz="1000"/>
              <a:pPr algn="r"/>
              <a:t>12</a:t>
            </a:fld>
            <a:endParaRPr lang="en-US" sz="1000" dirty="0"/>
          </a:p>
        </p:txBody>
      </p:sp>
      <p:grpSp>
        <p:nvGrpSpPr>
          <p:cNvPr id="4" name="Group 3">
            <a:extLst>
              <a:ext uri="{FF2B5EF4-FFF2-40B4-BE49-F238E27FC236}">
                <a16:creationId xmlns:a16="http://schemas.microsoft.com/office/drawing/2014/main" id="{43B5B93A-B092-4F4B-86A7-5E89F8515BDF}"/>
              </a:ext>
            </a:extLst>
          </p:cNvPr>
          <p:cNvGrpSpPr/>
          <p:nvPr/>
        </p:nvGrpSpPr>
        <p:grpSpPr>
          <a:xfrm>
            <a:off x="1046101" y="2663685"/>
            <a:ext cx="10099798" cy="4080058"/>
            <a:chOff x="1649397" y="2663685"/>
            <a:chExt cx="10099798" cy="4080058"/>
          </a:xfrm>
        </p:grpSpPr>
        <p:sp>
          <p:nvSpPr>
            <p:cNvPr id="20" name="Rectangle 6">
              <a:extLst>
                <a:ext uri="{FF2B5EF4-FFF2-40B4-BE49-F238E27FC236}">
                  <a16:creationId xmlns:a16="http://schemas.microsoft.com/office/drawing/2014/main" id="{D4854CB4-EED2-42A9-8AFF-A9763049A64D}"/>
                </a:ext>
              </a:extLst>
            </p:cNvPr>
            <p:cNvSpPr>
              <a:spLocks noChangeArrowheads="1"/>
            </p:cNvSpPr>
            <p:nvPr/>
          </p:nvSpPr>
          <p:spPr bwMode="auto">
            <a:xfrm>
              <a:off x="7754348" y="2945775"/>
              <a:ext cx="987070" cy="2781501"/>
            </a:xfrm>
            <a:prstGeom prst="rect">
              <a:avLst/>
            </a:prstGeom>
            <a:solidFill>
              <a:srgbClr val="000000"/>
            </a:solidFill>
            <a:ln w="12700">
              <a:noFill/>
              <a:miter lim="800000"/>
              <a:headEnd/>
              <a:tailEnd/>
            </a:ln>
          </p:spPr>
          <p:txBody>
            <a:bodyPr lIns="72000" tIns="108000" rIns="36000" anchor="t"/>
            <a:lstStyle/>
            <a:p>
              <a:pPr>
                <a:buFont typeface="Arial" panose="020B0604020202020204" pitchFamily="34" charset="0"/>
                <a:buChar char="•"/>
              </a:pPr>
              <a:r>
                <a:rPr lang="en-US" altLang="zh-CN" sz="950" dirty="0">
                  <a:solidFill>
                    <a:srgbClr val="FFFFFF"/>
                  </a:solidFill>
                  <a:latin typeface="Open Sans" panose="020B0606030504020204" pitchFamily="34" charset="0"/>
                  <a:ea typeface="Open Sans" panose="020B0606030504020204" pitchFamily="34" charset="0"/>
                  <a:cs typeface="Open Sans" panose="020B0606030504020204" pitchFamily="34" charset="0"/>
                </a:rPr>
                <a:t>Hazard Analysis and Critical Control Point (HAACP) Procedures for the Safe and Sanitary Processing and Importing of Juice</a:t>
              </a:r>
            </a:p>
          </p:txBody>
        </p:sp>
        <p:sp>
          <p:nvSpPr>
            <p:cNvPr id="21" name="Rectangle 6">
              <a:extLst>
                <a:ext uri="{FF2B5EF4-FFF2-40B4-BE49-F238E27FC236}">
                  <a16:creationId xmlns:a16="http://schemas.microsoft.com/office/drawing/2014/main" id="{4E3D0E1D-A586-48AE-ADD0-DDC23E66DCD1}"/>
                </a:ext>
              </a:extLst>
            </p:cNvPr>
            <p:cNvSpPr>
              <a:spLocks noChangeArrowheads="1"/>
            </p:cNvSpPr>
            <p:nvPr/>
          </p:nvSpPr>
          <p:spPr bwMode="auto">
            <a:xfrm>
              <a:off x="8774981" y="3213786"/>
              <a:ext cx="987070" cy="2522286"/>
            </a:xfrm>
            <a:prstGeom prst="rect">
              <a:avLst/>
            </a:prstGeom>
            <a:solidFill>
              <a:srgbClr val="53565A"/>
            </a:solidFill>
            <a:ln w="12700">
              <a:noFill/>
              <a:miter lim="800000"/>
              <a:headEnd/>
              <a:tailEnd/>
            </a:ln>
          </p:spPr>
          <p:txBody>
            <a:bodyPr lIns="72000" tIns="108000" rIns="36000" anchor="t"/>
            <a:lstStyle/>
            <a:p>
              <a:pPr>
                <a:buFont typeface="Arial" panose="020B0604020202020204" pitchFamily="34" charset="0"/>
                <a:buChar char="•"/>
              </a:pPr>
              <a:r>
                <a:rPr lang="en-US" altLang="zh-CN" sz="950" dirty="0">
                  <a:solidFill>
                    <a:srgbClr val="FFFFFF"/>
                  </a:solidFill>
                  <a:latin typeface="Open Sans" panose="020B0606030504020204" pitchFamily="34" charset="0"/>
                  <a:ea typeface="Open Sans" panose="020B0606030504020204" pitchFamily="34" charset="0"/>
                  <a:cs typeface="Open Sans" panose="020B0606030504020204" pitchFamily="34" charset="0"/>
                </a:rPr>
                <a:t>Food Allergen Labeling and Consumer Protection (FALCPA) Act of 2004 AND Food Allergy Safety, Treatment, Education, and Research (FASTER) Act</a:t>
              </a:r>
            </a:p>
            <a:p>
              <a:pPr>
                <a:buFont typeface="Arial" panose="020B0604020202020204" pitchFamily="34" charset="0"/>
                <a:buChar char="•"/>
              </a:pPr>
              <a:endParaRPr lang="en-US" altLang="zh-CN" sz="95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p>
              <a:pPr>
                <a:buFont typeface="Arial" panose="020B0604020202020204" pitchFamily="34" charset="0"/>
                <a:buChar char="•"/>
              </a:pPr>
              <a:r>
                <a:rPr lang="en-US" altLang="zh-CN" sz="950" dirty="0">
                  <a:solidFill>
                    <a:schemeClr val="bg1"/>
                  </a:solidFill>
                  <a:latin typeface="Open Sans" panose="020B0606030504020204" pitchFamily="34" charset="0"/>
                  <a:ea typeface="Open Sans" panose="020B0606030504020204" pitchFamily="34" charset="0"/>
                  <a:cs typeface="Open Sans" panose="020B0606030504020204" pitchFamily="34" charset="0"/>
                </a:rPr>
                <a:t>The Nutrition Labeling and Education Act (NLEA)</a:t>
              </a:r>
            </a:p>
            <a:p>
              <a:pPr>
                <a:buFont typeface="Arial" panose="020B0604020202020204" pitchFamily="34" charset="0"/>
                <a:buChar char="•"/>
              </a:pPr>
              <a:endParaRPr lang="en-US" altLang="zh-CN" sz="95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Rectangle 6">
              <a:extLst>
                <a:ext uri="{FF2B5EF4-FFF2-40B4-BE49-F238E27FC236}">
                  <a16:creationId xmlns:a16="http://schemas.microsoft.com/office/drawing/2014/main" id="{54FE4D2D-0D55-4CFE-9957-E3EDB2491748}"/>
                </a:ext>
              </a:extLst>
            </p:cNvPr>
            <p:cNvSpPr>
              <a:spLocks noChangeArrowheads="1"/>
            </p:cNvSpPr>
            <p:nvPr/>
          </p:nvSpPr>
          <p:spPr bwMode="auto">
            <a:xfrm>
              <a:off x="9800246" y="3728898"/>
              <a:ext cx="1948949" cy="1995934"/>
            </a:xfrm>
            <a:prstGeom prst="rect">
              <a:avLst/>
            </a:prstGeom>
            <a:solidFill>
              <a:srgbClr val="75787B"/>
            </a:solidFill>
            <a:ln w="12700">
              <a:noFill/>
              <a:miter lim="800000"/>
              <a:headEnd/>
              <a:tailEnd/>
            </a:ln>
          </p:spPr>
          <p:txBody>
            <a:bodyPr lIns="72000" tIns="108000" rIns="36000" numCol="2" spcCol="91440" anchor="t"/>
            <a:lstStyle/>
            <a:p>
              <a:pPr>
                <a:buFont typeface="Arial" panose="020B0604020202020204" pitchFamily="34" charset="0"/>
                <a:buChar char="•"/>
              </a:pPr>
              <a:r>
                <a:rPr lang="en-US" altLang="zh-CN" sz="900" i="1" dirty="0">
                  <a:solidFill>
                    <a:schemeClr val="bg1"/>
                  </a:solidFill>
                  <a:latin typeface="Open Sans" panose="020B0606030504020204" pitchFamily="34" charset="0"/>
                  <a:ea typeface="Open Sans" panose="020B0606030504020204" pitchFamily="34" charset="0"/>
                  <a:cs typeface="Open Sans" panose="020B0606030504020204" pitchFamily="34" charset="0"/>
                </a:rPr>
                <a:t>FSMA Record Availability Requirements: Establishment, Maintenance, and Availability of Records</a:t>
              </a:r>
            </a:p>
            <a:p>
              <a:pPr>
                <a:buFont typeface="Arial" panose="020B0604020202020204" pitchFamily="34" charset="0"/>
                <a:buChar char="•"/>
              </a:pPr>
              <a:endParaRPr lang="en-US" altLang="zh-CN" sz="900"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buFont typeface="Arial" panose="020B0604020202020204" pitchFamily="34" charset="0"/>
                <a:buChar char="•"/>
              </a:pPr>
              <a:r>
                <a:rPr lang="en-US" altLang="zh-CN" sz="900" i="1" dirty="0">
                  <a:solidFill>
                    <a:schemeClr val="bg1"/>
                  </a:solidFill>
                  <a:latin typeface="Open Sans" panose="020B0606030504020204" pitchFamily="34" charset="0"/>
                  <a:ea typeface="Open Sans" panose="020B0606030504020204" pitchFamily="34" charset="0"/>
                  <a:cs typeface="Open Sans" panose="020B0606030504020204" pitchFamily="34" charset="0"/>
                </a:rPr>
                <a:t>FSMA Proposed Rule on Laboratory Accreditation</a:t>
              </a:r>
            </a:p>
            <a:p>
              <a:pPr>
                <a:buFont typeface="Arial" panose="020B0604020202020204" pitchFamily="34" charset="0"/>
                <a:buChar char="•"/>
              </a:pPr>
              <a:endParaRPr lang="en-US" altLang="zh-CN" sz="900"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buFont typeface="Arial" panose="020B0604020202020204" pitchFamily="34" charset="0"/>
                <a:buChar char="•"/>
              </a:pPr>
              <a:r>
                <a:rPr lang="en-US" altLang="zh-CN" sz="900" i="1" dirty="0">
                  <a:solidFill>
                    <a:schemeClr val="bg1"/>
                  </a:solidFill>
                  <a:latin typeface="Open Sans" panose="020B0606030504020204" pitchFamily="34" charset="0"/>
                  <a:ea typeface="Open Sans" panose="020B0606030504020204" pitchFamily="34" charset="0"/>
                  <a:cs typeface="Open Sans" panose="020B0606030504020204" pitchFamily="34" charset="0"/>
                </a:rPr>
                <a:t>FSMA Accredited Third-Party Certification</a:t>
              </a:r>
            </a:p>
            <a:p>
              <a:pPr>
                <a:buFont typeface="Arial" panose="020B0604020202020204" pitchFamily="34" charset="0"/>
                <a:buChar char="•"/>
              </a:pPr>
              <a:endParaRPr lang="en-US" altLang="zh-CN" sz="900"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buFont typeface="Arial" panose="020B0604020202020204" pitchFamily="34" charset="0"/>
                <a:buChar char="•"/>
              </a:pPr>
              <a:r>
                <a:rPr lang="en-US" altLang="zh-CN" sz="900" i="1" dirty="0">
                  <a:solidFill>
                    <a:schemeClr val="bg1"/>
                  </a:solidFill>
                  <a:latin typeface="Open Sans" panose="020B0606030504020204" pitchFamily="34" charset="0"/>
                  <a:ea typeface="Open Sans" panose="020B0606030504020204" pitchFamily="34" charset="0"/>
                  <a:cs typeface="Open Sans" panose="020B0606030504020204" pitchFamily="34" charset="0"/>
                </a:rPr>
                <a:t>FSMA Sanitary Transportation of Human and Animal Food</a:t>
              </a:r>
              <a:endParaRPr lang="en-US" altLang="zh-CN" sz="95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Rectangle 6">
              <a:extLst>
                <a:ext uri="{FF2B5EF4-FFF2-40B4-BE49-F238E27FC236}">
                  <a16:creationId xmlns:a16="http://schemas.microsoft.com/office/drawing/2014/main" id="{AA9A4FFC-ACA9-4B3B-B231-AD82A4D00395}"/>
                </a:ext>
              </a:extLst>
            </p:cNvPr>
            <p:cNvSpPr>
              <a:spLocks noChangeArrowheads="1"/>
            </p:cNvSpPr>
            <p:nvPr/>
          </p:nvSpPr>
          <p:spPr bwMode="auto">
            <a:xfrm>
              <a:off x="1649397" y="3949092"/>
              <a:ext cx="1161075" cy="1774214"/>
            </a:xfrm>
            <a:prstGeom prst="rect">
              <a:avLst/>
            </a:prstGeom>
            <a:solidFill>
              <a:srgbClr val="046A38"/>
            </a:solidFill>
            <a:ln w="12700">
              <a:noFill/>
              <a:miter lim="800000"/>
              <a:headEnd/>
              <a:tailEnd/>
            </a:ln>
          </p:spPr>
          <p:txBody>
            <a:bodyPr lIns="72000" tIns="108000" rIns="72000" bIns="72000" anchor="t"/>
            <a:lstStyle/>
            <a:p>
              <a:pPr>
                <a:buFont typeface="Arial" panose="020B0604020202020204" pitchFamily="34" charset="0"/>
                <a:buChar char="•"/>
              </a:pPr>
              <a:r>
                <a:rPr lang="en-US" sz="950" dirty="0">
                  <a:solidFill>
                    <a:schemeClr val="bg1"/>
                  </a:solidFill>
                  <a:latin typeface="Open Sans" panose="020B0606030504020204" pitchFamily="34" charset="0"/>
                  <a:ea typeface="Open Sans" panose="020B0606030504020204" pitchFamily="34" charset="0"/>
                  <a:cs typeface="Open Sans" panose="020B0606030504020204" pitchFamily="34" charset="0"/>
                </a:rPr>
                <a:t>FSMA Current Good Manufacturing Practice, Hazard Analysis, and Risk-Based Preventive Controls for Human Food</a:t>
              </a:r>
            </a:p>
          </p:txBody>
        </p:sp>
        <p:sp>
          <p:nvSpPr>
            <p:cNvPr id="26" name="矩形 88">
              <a:extLst>
                <a:ext uri="{FF2B5EF4-FFF2-40B4-BE49-F238E27FC236}">
                  <a16:creationId xmlns:a16="http://schemas.microsoft.com/office/drawing/2014/main" id="{AC7257F3-F8FE-424B-A15C-00335762DCB6}"/>
                </a:ext>
              </a:extLst>
            </p:cNvPr>
            <p:cNvSpPr/>
            <p:nvPr/>
          </p:nvSpPr>
          <p:spPr bwMode="gray">
            <a:xfrm>
              <a:off x="1823965" y="3655746"/>
              <a:ext cx="811939" cy="294640"/>
            </a:xfrm>
            <a:prstGeom prst="rect">
              <a:avLst/>
            </a:prstGeom>
            <a:solidFill>
              <a:srgbClr val="046A38"/>
            </a:solidFill>
            <a:ln w="19050" algn="ctr">
              <a:noFill/>
              <a:miter lim="800000"/>
              <a:headEnd/>
              <a:tailEnd/>
            </a:ln>
          </p:spPr>
          <p:txBody>
            <a:bodyPr wrap="square" lIns="88900" tIns="88900" rIns="88900" bIns="88900" rtlCol="0" anchor="ctr"/>
            <a:lstStyle/>
            <a:p>
              <a:pPr algn="ctr">
                <a:buFont typeface="Wingdings 2" pitchFamily="18" charset="2"/>
                <a:buNone/>
              </a:pPr>
              <a:endParaRPr lang="en-US" sz="950" b="1" dirty="0">
                <a:solidFill>
                  <a:schemeClr val="bg1"/>
                </a:solidFill>
              </a:endParaRPr>
            </a:p>
          </p:txBody>
        </p:sp>
        <p:sp>
          <p:nvSpPr>
            <p:cNvPr id="27" name="椭圆 78">
              <a:extLst>
                <a:ext uri="{FF2B5EF4-FFF2-40B4-BE49-F238E27FC236}">
                  <a16:creationId xmlns:a16="http://schemas.microsoft.com/office/drawing/2014/main" id="{10D6CB78-2F02-4433-9ED4-27662D9287C0}"/>
                </a:ext>
              </a:extLst>
            </p:cNvPr>
            <p:cNvSpPr/>
            <p:nvPr/>
          </p:nvSpPr>
          <p:spPr bwMode="gray">
            <a:xfrm>
              <a:off x="2064643" y="5523154"/>
              <a:ext cx="330582" cy="330582"/>
            </a:xfrm>
            <a:prstGeom prst="ellipse">
              <a:avLst/>
            </a:prstGeom>
            <a:solidFill>
              <a:srgbClr val="046A38"/>
            </a:solidFill>
            <a:ln w="19050" algn="ctr">
              <a:solidFill>
                <a:schemeClr val="bg1"/>
              </a:solidFill>
              <a:miter lim="800000"/>
              <a:headEnd/>
              <a:tailEnd/>
            </a:ln>
          </p:spPr>
          <p:txBody>
            <a:bodyPr wrap="square" lIns="88900" tIns="88900" rIns="88900" bIns="88900" rtlCol="0" anchor="ctr"/>
            <a:lstStyle/>
            <a:p>
              <a:pPr algn="ctr">
                <a:buFont typeface="Wingdings 2" pitchFamily="18" charset="2"/>
                <a:buNone/>
              </a:pP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a:t>
              </a:r>
            </a:p>
          </p:txBody>
        </p:sp>
        <p:sp>
          <p:nvSpPr>
            <p:cNvPr id="28" name="Rectangle 6">
              <a:extLst>
                <a:ext uri="{FF2B5EF4-FFF2-40B4-BE49-F238E27FC236}">
                  <a16:creationId xmlns:a16="http://schemas.microsoft.com/office/drawing/2014/main" id="{5A4CC2D6-0C99-455B-96EE-579FE7AB56AA}"/>
                </a:ext>
              </a:extLst>
            </p:cNvPr>
            <p:cNvSpPr>
              <a:spLocks noChangeArrowheads="1"/>
            </p:cNvSpPr>
            <p:nvPr/>
          </p:nvSpPr>
          <p:spPr bwMode="auto">
            <a:xfrm>
              <a:off x="2859005" y="3501379"/>
              <a:ext cx="1161382" cy="2221927"/>
            </a:xfrm>
            <a:prstGeom prst="rect">
              <a:avLst/>
            </a:prstGeom>
            <a:solidFill>
              <a:schemeClr val="accent3"/>
            </a:solidFill>
            <a:ln w="12700">
              <a:noFill/>
              <a:miter lim="800000"/>
              <a:headEnd/>
              <a:tailEnd/>
            </a:ln>
          </p:spPr>
          <p:txBody>
            <a:bodyPr lIns="72000" tIns="108000" rIns="72000" bIns="72000" anchor="t"/>
            <a:lstStyle/>
            <a:p>
              <a:pPr>
                <a:buFont typeface="Arial" panose="020B0604020202020204" pitchFamily="34" charset="0"/>
                <a:buChar char="•"/>
              </a:pPr>
              <a:r>
                <a:rPr lang="en-US" sz="1000" dirty="0"/>
                <a:t>Allergen Cross Contact Control </a:t>
              </a:r>
            </a:p>
            <a:p>
              <a:pPr>
                <a:buFont typeface="Arial" panose="020B0604020202020204" pitchFamily="34" charset="0"/>
                <a:buChar char="•"/>
              </a:pPr>
              <a:r>
                <a:rPr lang="en-US" sz="1000" dirty="0"/>
                <a:t>Preventive Controls for Human Food</a:t>
              </a:r>
            </a:p>
          </p:txBody>
        </p:sp>
        <p:sp>
          <p:nvSpPr>
            <p:cNvPr id="29" name="矩形 90">
              <a:extLst>
                <a:ext uri="{FF2B5EF4-FFF2-40B4-BE49-F238E27FC236}">
                  <a16:creationId xmlns:a16="http://schemas.microsoft.com/office/drawing/2014/main" id="{8BA1566E-5CA6-4115-8BF1-6B261D26AD50}"/>
                </a:ext>
              </a:extLst>
            </p:cNvPr>
            <p:cNvSpPr/>
            <p:nvPr/>
          </p:nvSpPr>
          <p:spPr bwMode="gray">
            <a:xfrm>
              <a:off x="3033727" y="3213786"/>
              <a:ext cx="811939" cy="294640"/>
            </a:xfrm>
            <a:prstGeom prst="rect">
              <a:avLst/>
            </a:prstGeom>
            <a:solidFill>
              <a:schemeClr val="accent3"/>
            </a:solidFill>
            <a:ln w="19050" algn="ctr">
              <a:noFill/>
              <a:miter lim="800000"/>
              <a:headEnd/>
              <a:tailEnd/>
            </a:ln>
          </p:spPr>
          <p:txBody>
            <a:bodyPr wrap="square" lIns="88900" tIns="88900" rIns="88900" bIns="88900" rtlCol="0" anchor="ctr"/>
            <a:lstStyle/>
            <a:p>
              <a:pPr algn="ctr">
                <a:buFont typeface="Wingdings 2" pitchFamily="18" charset="2"/>
                <a:buNone/>
              </a:pPr>
              <a:endParaRPr lang="en-US" sz="950" b="1" dirty="0">
                <a:solidFill>
                  <a:schemeClr val="bg1"/>
                </a:solidFill>
              </a:endParaRPr>
            </a:p>
          </p:txBody>
        </p:sp>
        <p:sp>
          <p:nvSpPr>
            <p:cNvPr id="30" name="椭圆 79">
              <a:extLst>
                <a:ext uri="{FF2B5EF4-FFF2-40B4-BE49-F238E27FC236}">
                  <a16:creationId xmlns:a16="http://schemas.microsoft.com/office/drawing/2014/main" id="{54D24196-DBC0-4B92-A1E4-582BCD278E95}"/>
                </a:ext>
              </a:extLst>
            </p:cNvPr>
            <p:cNvSpPr/>
            <p:nvPr/>
          </p:nvSpPr>
          <p:spPr bwMode="gray">
            <a:xfrm>
              <a:off x="3274405" y="5523154"/>
              <a:ext cx="330582" cy="330582"/>
            </a:xfrm>
            <a:prstGeom prst="ellipse">
              <a:avLst/>
            </a:prstGeom>
            <a:solidFill>
              <a:schemeClr val="accent3"/>
            </a:solidFill>
            <a:ln w="19050" algn="ctr">
              <a:solidFill>
                <a:schemeClr val="bg1"/>
              </a:solidFill>
              <a:miter lim="800000"/>
              <a:headEnd/>
              <a:tailEnd/>
            </a:ln>
          </p:spPr>
          <p:txBody>
            <a:bodyPr wrap="square" lIns="88900" tIns="88900" rIns="88900" bIns="88900" rtlCol="0" anchor="ctr"/>
            <a:lstStyle/>
            <a:p>
              <a:pPr algn="ctr">
                <a:buFont typeface="Wingdings 2" pitchFamily="18" charset="2"/>
                <a:buNone/>
              </a:pP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a:t>
              </a:r>
            </a:p>
          </p:txBody>
        </p:sp>
        <p:sp>
          <p:nvSpPr>
            <p:cNvPr id="31" name="Rectangle 6">
              <a:extLst>
                <a:ext uri="{FF2B5EF4-FFF2-40B4-BE49-F238E27FC236}">
                  <a16:creationId xmlns:a16="http://schemas.microsoft.com/office/drawing/2014/main" id="{D5B6C516-AA3C-4981-A621-E76E435066E9}"/>
                </a:ext>
              </a:extLst>
            </p:cNvPr>
            <p:cNvSpPr>
              <a:spLocks noChangeArrowheads="1"/>
            </p:cNvSpPr>
            <p:nvPr/>
          </p:nvSpPr>
          <p:spPr bwMode="auto">
            <a:xfrm>
              <a:off x="4068920" y="3949092"/>
              <a:ext cx="1214561" cy="1774214"/>
            </a:xfrm>
            <a:prstGeom prst="rect">
              <a:avLst/>
            </a:prstGeom>
            <a:solidFill>
              <a:srgbClr val="009A44"/>
            </a:solidFill>
            <a:ln w="12700">
              <a:noFill/>
              <a:miter lim="800000"/>
              <a:headEnd/>
              <a:tailEnd/>
            </a:ln>
          </p:spPr>
          <p:txBody>
            <a:bodyPr lIns="72000" tIns="108000" rIns="72000" bIns="72000" anchor="t"/>
            <a:lstStyle/>
            <a:p>
              <a:pPr>
                <a:buFont typeface="Arial" panose="020B0604020202020204" pitchFamily="34" charset="0"/>
                <a:buChar char="•"/>
              </a:pPr>
              <a:r>
                <a:rPr lang="en-US" sz="1000" dirty="0"/>
                <a:t>FSMA Mitigation Strategies to Protect Food Against Intentional Adulteration</a:t>
              </a:r>
            </a:p>
          </p:txBody>
        </p:sp>
        <p:sp>
          <p:nvSpPr>
            <p:cNvPr id="32" name="矩形 91">
              <a:extLst>
                <a:ext uri="{FF2B5EF4-FFF2-40B4-BE49-F238E27FC236}">
                  <a16:creationId xmlns:a16="http://schemas.microsoft.com/office/drawing/2014/main" id="{4FA1C8CF-AC68-4A02-8433-A1AD3F15B3ED}"/>
                </a:ext>
              </a:extLst>
            </p:cNvPr>
            <p:cNvSpPr/>
            <p:nvPr/>
          </p:nvSpPr>
          <p:spPr bwMode="gray">
            <a:xfrm>
              <a:off x="4270231" y="3655746"/>
              <a:ext cx="811939" cy="294640"/>
            </a:xfrm>
            <a:prstGeom prst="rect">
              <a:avLst/>
            </a:prstGeom>
            <a:solidFill>
              <a:srgbClr val="009A44"/>
            </a:solidFill>
            <a:ln w="19050" algn="ctr">
              <a:noFill/>
              <a:miter lim="800000"/>
              <a:headEnd/>
              <a:tailEnd/>
            </a:ln>
          </p:spPr>
          <p:txBody>
            <a:bodyPr wrap="square" lIns="88900" tIns="88900" rIns="88900" bIns="88900" rtlCol="0" anchor="ctr"/>
            <a:lstStyle/>
            <a:p>
              <a:pPr algn="ctr">
                <a:buFont typeface="Wingdings 2" pitchFamily="18" charset="2"/>
                <a:buNone/>
              </a:pPr>
              <a:endParaRPr lang="en-US" sz="950" b="1" dirty="0">
                <a:solidFill>
                  <a:schemeClr val="bg1"/>
                </a:solidFill>
              </a:endParaRPr>
            </a:p>
          </p:txBody>
        </p:sp>
        <p:sp>
          <p:nvSpPr>
            <p:cNvPr id="33" name="椭圆 80">
              <a:extLst>
                <a:ext uri="{FF2B5EF4-FFF2-40B4-BE49-F238E27FC236}">
                  <a16:creationId xmlns:a16="http://schemas.microsoft.com/office/drawing/2014/main" id="{55D18A2E-4E67-4C93-B385-AD12A8D55502}"/>
                </a:ext>
              </a:extLst>
            </p:cNvPr>
            <p:cNvSpPr/>
            <p:nvPr/>
          </p:nvSpPr>
          <p:spPr bwMode="gray">
            <a:xfrm>
              <a:off x="4510909" y="5523154"/>
              <a:ext cx="330582" cy="330582"/>
            </a:xfrm>
            <a:prstGeom prst="ellipse">
              <a:avLst/>
            </a:prstGeom>
            <a:solidFill>
              <a:srgbClr val="009A44"/>
            </a:solidFill>
            <a:ln w="19050" algn="ctr">
              <a:solidFill>
                <a:schemeClr val="bg1"/>
              </a:solidFill>
              <a:miter lim="800000"/>
              <a:headEnd/>
              <a:tailEnd/>
            </a:ln>
          </p:spPr>
          <p:txBody>
            <a:bodyPr wrap="square" lIns="88900" tIns="88900" rIns="88900" bIns="88900" rtlCol="0" anchor="ctr"/>
            <a:lstStyle/>
            <a:p>
              <a:pPr algn="ctr">
                <a:buFont typeface="Wingdings 2" pitchFamily="18" charset="2"/>
                <a:buNone/>
              </a:pP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3</a:t>
              </a:r>
            </a:p>
          </p:txBody>
        </p:sp>
        <p:sp>
          <p:nvSpPr>
            <p:cNvPr id="34" name="Rectangle 6">
              <a:extLst>
                <a:ext uri="{FF2B5EF4-FFF2-40B4-BE49-F238E27FC236}">
                  <a16:creationId xmlns:a16="http://schemas.microsoft.com/office/drawing/2014/main" id="{A7CAA0A1-985A-42B7-8ECD-9A6FCB2AC42A}"/>
                </a:ext>
              </a:extLst>
            </p:cNvPr>
            <p:cNvSpPr>
              <a:spLocks noChangeArrowheads="1"/>
            </p:cNvSpPr>
            <p:nvPr/>
          </p:nvSpPr>
          <p:spPr bwMode="auto">
            <a:xfrm>
              <a:off x="5332014" y="3051227"/>
              <a:ext cx="1161382" cy="2672080"/>
            </a:xfrm>
            <a:prstGeom prst="rect">
              <a:avLst/>
            </a:prstGeom>
            <a:solidFill>
              <a:srgbClr val="43B02A"/>
            </a:solidFill>
            <a:ln w="12700">
              <a:noFill/>
              <a:miter lim="800000"/>
              <a:headEnd/>
              <a:tailEnd/>
            </a:ln>
          </p:spPr>
          <p:txBody>
            <a:bodyPr lIns="72000" tIns="108000" rIns="72000" bIns="72000" anchor="t"/>
            <a:lstStyle/>
            <a:p>
              <a:pPr>
                <a:buFont typeface="Arial" panose="020B0604020202020204" pitchFamily="34" charset="0"/>
                <a:buChar char="•"/>
              </a:pPr>
              <a:r>
                <a:rPr lang="en-US" altLang="zh-CN"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FSMA Proposed Rule for Food Traceability</a:t>
              </a:r>
            </a:p>
          </p:txBody>
        </p:sp>
        <p:sp>
          <p:nvSpPr>
            <p:cNvPr id="35" name="矩形 92">
              <a:extLst>
                <a:ext uri="{FF2B5EF4-FFF2-40B4-BE49-F238E27FC236}">
                  <a16:creationId xmlns:a16="http://schemas.microsoft.com/office/drawing/2014/main" id="{B55D2DBC-79C9-4E01-AD8E-F1CCE50D3989}"/>
                </a:ext>
              </a:extLst>
            </p:cNvPr>
            <p:cNvSpPr/>
            <p:nvPr/>
          </p:nvSpPr>
          <p:spPr bwMode="gray">
            <a:xfrm>
              <a:off x="5506736" y="2761666"/>
              <a:ext cx="811939" cy="294640"/>
            </a:xfrm>
            <a:prstGeom prst="rect">
              <a:avLst/>
            </a:prstGeom>
            <a:solidFill>
              <a:srgbClr val="43B02A"/>
            </a:solidFill>
            <a:ln w="19050" algn="ctr">
              <a:noFill/>
              <a:miter lim="800000"/>
              <a:headEnd/>
              <a:tailEnd/>
            </a:ln>
          </p:spPr>
          <p:txBody>
            <a:bodyPr wrap="square" lIns="88900" tIns="88900" rIns="88900" bIns="88900" rtlCol="0" anchor="ctr"/>
            <a:lstStyle/>
            <a:p>
              <a:pPr algn="ctr">
                <a:buFont typeface="Wingdings 2" pitchFamily="18" charset="2"/>
                <a:buNone/>
              </a:pPr>
              <a:endParaRPr lang="en-US" sz="950" b="1" dirty="0">
                <a:solidFill>
                  <a:schemeClr val="bg1"/>
                </a:solidFill>
              </a:endParaRPr>
            </a:p>
          </p:txBody>
        </p:sp>
        <p:sp>
          <p:nvSpPr>
            <p:cNvPr id="36" name="椭圆 82">
              <a:extLst>
                <a:ext uri="{FF2B5EF4-FFF2-40B4-BE49-F238E27FC236}">
                  <a16:creationId xmlns:a16="http://schemas.microsoft.com/office/drawing/2014/main" id="{DA750E82-4C64-414E-9F48-0DAF75B3665C}"/>
                </a:ext>
              </a:extLst>
            </p:cNvPr>
            <p:cNvSpPr/>
            <p:nvPr/>
          </p:nvSpPr>
          <p:spPr bwMode="gray">
            <a:xfrm>
              <a:off x="5747414" y="5523154"/>
              <a:ext cx="330582" cy="330582"/>
            </a:xfrm>
            <a:prstGeom prst="ellipse">
              <a:avLst/>
            </a:prstGeom>
            <a:solidFill>
              <a:srgbClr val="43B02A"/>
            </a:solidFill>
            <a:ln w="19050" algn="ctr">
              <a:solidFill>
                <a:schemeClr val="bg1"/>
              </a:solidFill>
              <a:miter lim="800000"/>
              <a:headEnd/>
              <a:tailEnd/>
            </a:ln>
          </p:spPr>
          <p:txBody>
            <a:bodyPr wrap="square" lIns="88900" tIns="88900" rIns="88900" bIns="88900" rtlCol="0" anchor="ctr"/>
            <a:lstStyle/>
            <a:p>
              <a:pPr algn="ctr">
                <a:buFont typeface="Wingdings 2" pitchFamily="18" charset="2"/>
                <a:buNone/>
              </a:pP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4</a:t>
              </a:r>
            </a:p>
          </p:txBody>
        </p:sp>
        <p:sp>
          <p:nvSpPr>
            <p:cNvPr id="37" name="Rectangle 6">
              <a:extLst>
                <a:ext uri="{FF2B5EF4-FFF2-40B4-BE49-F238E27FC236}">
                  <a16:creationId xmlns:a16="http://schemas.microsoft.com/office/drawing/2014/main" id="{9C9CC09D-414B-4480-80E6-8FFA14F7C885}"/>
                </a:ext>
              </a:extLst>
            </p:cNvPr>
            <p:cNvSpPr>
              <a:spLocks noChangeArrowheads="1"/>
            </p:cNvSpPr>
            <p:nvPr/>
          </p:nvSpPr>
          <p:spPr bwMode="auto">
            <a:xfrm>
              <a:off x="6541930" y="3558720"/>
              <a:ext cx="1161382" cy="2164586"/>
            </a:xfrm>
            <a:prstGeom prst="rect">
              <a:avLst/>
            </a:prstGeom>
            <a:solidFill>
              <a:srgbClr val="86BC25"/>
            </a:solidFill>
            <a:ln w="12700">
              <a:noFill/>
              <a:miter lim="800000"/>
              <a:headEnd/>
              <a:tailEnd/>
            </a:ln>
          </p:spPr>
          <p:txBody>
            <a:bodyPr lIns="72000" tIns="108000" rIns="72000" bIns="72000" anchor="t"/>
            <a:lstStyle/>
            <a:p>
              <a:pPr>
                <a:buFont typeface="Arial" panose="020B0604020202020204" pitchFamily="34" charset="0"/>
                <a:buChar char="•"/>
              </a:pPr>
              <a:r>
                <a:rPr lang="en-US" sz="1000" dirty="0"/>
                <a:t>Thermally Processed Low-Acid Foods Packaged in Hermetically Sealed Containers OR Acidified foods</a:t>
              </a:r>
            </a:p>
            <a:p>
              <a:pPr>
                <a:buFont typeface="Arial" panose="020B0604020202020204" pitchFamily="34" charset="0"/>
                <a:buChar char="•"/>
              </a:pPr>
              <a:endParaRPr lang="en-US" altLang="zh-CN" sz="1000" dirty="0"/>
            </a:p>
          </p:txBody>
        </p:sp>
        <p:sp>
          <p:nvSpPr>
            <p:cNvPr id="38" name="矩形 93">
              <a:extLst>
                <a:ext uri="{FF2B5EF4-FFF2-40B4-BE49-F238E27FC236}">
                  <a16:creationId xmlns:a16="http://schemas.microsoft.com/office/drawing/2014/main" id="{8929BFE2-B8B8-453A-B9B8-933E61B1F113}"/>
                </a:ext>
              </a:extLst>
            </p:cNvPr>
            <p:cNvSpPr/>
            <p:nvPr/>
          </p:nvSpPr>
          <p:spPr bwMode="gray">
            <a:xfrm>
              <a:off x="6716652" y="3279826"/>
              <a:ext cx="811939" cy="294640"/>
            </a:xfrm>
            <a:prstGeom prst="rect">
              <a:avLst/>
            </a:prstGeom>
            <a:solidFill>
              <a:srgbClr val="86BC25"/>
            </a:solidFill>
            <a:ln w="19050" algn="ctr">
              <a:noFill/>
              <a:miter lim="800000"/>
              <a:headEnd/>
              <a:tailEnd/>
            </a:ln>
          </p:spPr>
          <p:txBody>
            <a:bodyPr wrap="square" lIns="88900" tIns="88900" rIns="88900" bIns="88900" rtlCol="0" anchor="ctr"/>
            <a:lstStyle/>
            <a:p>
              <a:pPr algn="ctr">
                <a:buFont typeface="Wingdings 2" pitchFamily="18" charset="2"/>
                <a:buNone/>
              </a:pPr>
              <a:endParaRPr lang="en-US" sz="950" b="1" dirty="0">
                <a:solidFill>
                  <a:schemeClr val="bg1"/>
                </a:solidFill>
              </a:endParaRPr>
            </a:p>
          </p:txBody>
        </p:sp>
        <p:sp>
          <p:nvSpPr>
            <p:cNvPr id="39" name="椭圆 83">
              <a:extLst>
                <a:ext uri="{FF2B5EF4-FFF2-40B4-BE49-F238E27FC236}">
                  <a16:creationId xmlns:a16="http://schemas.microsoft.com/office/drawing/2014/main" id="{A1D34531-B09F-47EC-9F64-760FE8FA3FEA}"/>
                </a:ext>
              </a:extLst>
            </p:cNvPr>
            <p:cNvSpPr/>
            <p:nvPr/>
          </p:nvSpPr>
          <p:spPr bwMode="gray">
            <a:xfrm>
              <a:off x="6957330" y="5538964"/>
              <a:ext cx="330582" cy="314771"/>
            </a:xfrm>
            <a:prstGeom prst="ellipse">
              <a:avLst/>
            </a:prstGeom>
            <a:solidFill>
              <a:srgbClr val="86BC25"/>
            </a:solidFill>
            <a:ln w="19050" algn="ctr">
              <a:solidFill>
                <a:schemeClr val="bg1"/>
              </a:solidFill>
              <a:miter lim="800000"/>
              <a:headEnd/>
              <a:tailEnd/>
            </a:ln>
          </p:spPr>
          <p:txBody>
            <a:bodyPr wrap="square" lIns="88900" tIns="88900" rIns="88900" bIns="88900" rtlCol="0" anchor="ctr"/>
            <a:lstStyle/>
            <a:p>
              <a:pPr algn="ctr">
                <a:buFont typeface="Wingdings 2" pitchFamily="18" charset="2"/>
                <a:buNone/>
              </a:pP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5</a:t>
              </a:r>
            </a:p>
          </p:txBody>
        </p:sp>
        <p:sp>
          <p:nvSpPr>
            <p:cNvPr id="40" name="矩形 101">
              <a:extLst>
                <a:ext uri="{FF2B5EF4-FFF2-40B4-BE49-F238E27FC236}">
                  <a16:creationId xmlns:a16="http://schemas.microsoft.com/office/drawing/2014/main" id="{20CF3DD7-F5E2-4DD4-B8AB-9A7FF9F21475}"/>
                </a:ext>
              </a:extLst>
            </p:cNvPr>
            <p:cNvSpPr/>
            <p:nvPr/>
          </p:nvSpPr>
          <p:spPr bwMode="gray">
            <a:xfrm>
              <a:off x="7902325" y="2663685"/>
              <a:ext cx="691117" cy="294640"/>
            </a:xfrm>
            <a:prstGeom prst="rect">
              <a:avLst/>
            </a:prstGeom>
            <a:solidFill>
              <a:srgbClr val="000000"/>
            </a:solidFill>
            <a:ln w="19050" algn="ctr">
              <a:noFill/>
              <a:miter lim="800000"/>
              <a:headEnd/>
              <a:tailEnd/>
            </a:ln>
          </p:spPr>
          <p:txBody>
            <a:bodyPr wrap="square" lIns="88900" tIns="88900" rIns="88900" bIns="88900" rtlCol="0" anchor="ctr"/>
            <a:lstStyle/>
            <a:p>
              <a:pPr algn="ctr">
                <a:buFont typeface="Wingdings 2" pitchFamily="18" charset="2"/>
                <a:buNone/>
              </a:pPr>
              <a:endParaRPr lang="en-US" sz="950" b="1" dirty="0">
                <a:solidFill>
                  <a:schemeClr val="bg1"/>
                </a:solidFill>
              </a:endParaRPr>
            </a:p>
          </p:txBody>
        </p:sp>
        <p:sp>
          <p:nvSpPr>
            <p:cNvPr id="41" name="矩形 102">
              <a:extLst>
                <a:ext uri="{FF2B5EF4-FFF2-40B4-BE49-F238E27FC236}">
                  <a16:creationId xmlns:a16="http://schemas.microsoft.com/office/drawing/2014/main" id="{EE37835C-6999-42BA-91E3-B680A08A0DCB}"/>
                </a:ext>
              </a:extLst>
            </p:cNvPr>
            <p:cNvSpPr/>
            <p:nvPr/>
          </p:nvSpPr>
          <p:spPr bwMode="gray">
            <a:xfrm>
              <a:off x="8922958" y="2919717"/>
              <a:ext cx="691117" cy="294640"/>
            </a:xfrm>
            <a:prstGeom prst="rect">
              <a:avLst/>
            </a:prstGeom>
            <a:solidFill>
              <a:srgbClr val="53565A"/>
            </a:solidFill>
            <a:ln w="19050" algn="ctr">
              <a:noFill/>
              <a:miter lim="800000"/>
              <a:headEnd/>
              <a:tailEnd/>
            </a:ln>
          </p:spPr>
          <p:txBody>
            <a:bodyPr wrap="square" lIns="88900" tIns="88900" rIns="88900" bIns="88900" rtlCol="0" anchor="ctr"/>
            <a:lstStyle/>
            <a:p>
              <a:pPr algn="ctr">
                <a:buFont typeface="Wingdings 2" pitchFamily="18" charset="2"/>
                <a:buNone/>
              </a:pPr>
              <a:endParaRPr lang="en-US" sz="950" b="1" dirty="0">
                <a:solidFill>
                  <a:schemeClr val="bg1"/>
                </a:solidFill>
              </a:endParaRPr>
            </a:p>
          </p:txBody>
        </p:sp>
        <p:sp>
          <p:nvSpPr>
            <p:cNvPr id="43" name="矩形 104">
              <a:extLst>
                <a:ext uri="{FF2B5EF4-FFF2-40B4-BE49-F238E27FC236}">
                  <a16:creationId xmlns:a16="http://schemas.microsoft.com/office/drawing/2014/main" id="{C6DD846A-3229-47D0-800B-F3C41C4A3D1A}"/>
                </a:ext>
              </a:extLst>
            </p:cNvPr>
            <p:cNvSpPr/>
            <p:nvPr/>
          </p:nvSpPr>
          <p:spPr bwMode="gray">
            <a:xfrm>
              <a:off x="10405424" y="3458705"/>
              <a:ext cx="691117" cy="294640"/>
            </a:xfrm>
            <a:prstGeom prst="rect">
              <a:avLst/>
            </a:prstGeom>
            <a:solidFill>
              <a:srgbClr val="75787B"/>
            </a:solidFill>
            <a:ln w="19050" algn="ctr">
              <a:noFill/>
              <a:miter lim="800000"/>
              <a:headEnd/>
              <a:tailEnd/>
            </a:ln>
          </p:spPr>
          <p:txBody>
            <a:bodyPr wrap="square" lIns="88900" tIns="88900" rIns="88900" bIns="88900" rtlCol="0" anchor="ctr"/>
            <a:lstStyle/>
            <a:p>
              <a:pPr algn="ctr">
                <a:buFont typeface="Wingdings 2" pitchFamily="18" charset="2"/>
                <a:buNone/>
              </a:pPr>
              <a:endParaRPr lang="en-US" sz="950" b="1" dirty="0">
                <a:solidFill>
                  <a:schemeClr val="bg1"/>
                </a:solidFill>
              </a:endParaRPr>
            </a:p>
          </p:txBody>
        </p:sp>
        <p:sp>
          <p:nvSpPr>
            <p:cNvPr id="45" name="椭圆 111">
              <a:extLst>
                <a:ext uri="{FF2B5EF4-FFF2-40B4-BE49-F238E27FC236}">
                  <a16:creationId xmlns:a16="http://schemas.microsoft.com/office/drawing/2014/main" id="{59E8FB6A-28F0-4DBB-A237-9B3D36C2729E}"/>
                </a:ext>
              </a:extLst>
            </p:cNvPr>
            <p:cNvSpPr/>
            <p:nvPr/>
          </p:nvSpPr>
          <p:spPr bwMode="gray">
            <a:xfrm>
              <a:off x="8091283" y="5538964"/>
              <a:ext cx="313200" cy="314771"/>
            </a:xfrm>
            <a:prstGeom prst="ellipse">
              <a:avLst/>
            </a:prstGeom>
            <a:solidFill>
              <a:schemeClr val="bg1"/>
            </a:solidFill>
            <a:ln w="19050" algn="ctr">
              <a:solidFill>
                <a:schemeClr val="bg1"/>
              </a:solidFill>
              <a:miter lim="800000"/>
              <a:headEnd/>
              <a:tailEnd/>
            </a:ln>
          </p:spPr>
          <p:txBody>
            <a:bodyPr wrap="square" lIns="88900" tIns="88900" rIns="88900" bIns="88900" rtlCol="0" anchor="ctr"/>
            <a:lstStyle/>
            <a:p>
              <a:pPr algn="ctr">
                <a:buFont typeface="Wingdings 2" pitchFamily="18" charset="2"/>
                <a:buNone/>
              </a:pPr>
              <a:endPar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6" name="Freeform 812">
              <a:extLst>
                <a:ext uri="{FF2B5EF4-FFF2-40B4-BE49-F238E27FC236}">
                  <a16:creationId xmlns:a16="http://schemas.microsoft.com/office/drawing/2014/main" id="{D9E661EB-F94C-4698-94E2-D500ACD001B6}"/>
                </a:ext>
              </a:extLst>
            </p:cNvPr>
            <p:cNvSpPr>
              <a:spLocks noChangeAspect="1" noEditPoints="1"/>
            </p:cNvSpPr>
            <p:nvPr/>
          </p:nvSpPr>
          <p:spPr bwMode="auto">
            <a:xfrm>
              <a:off x="8104305" y="5551638"/>
              <a:ext cx="287157" cy="288000"/>
            </a:xfrm>
            <a:custGeom>
              <a:avLst/>
              <a:gdLst>
                <a:gd name="T0" fmla="*/ 373 w 512"/>
                <a:gd name="T1" fmla="*/ 202 h 512"/>
                <a:gd name="T2" fmla="*/ 394 w 512"/>
                <a:gd name="T3" fmla="*/ 202 h 512"/>
                <a:gd name="T4" fmla="*/ 394 w 512"/>
                <a:gd name="T5" fmla="*/ 309 h 512"/>
                <a:gd name="T6" fmla="*/ 117 w 512"/>
                <a:gd name="T7" fmla="*/ 309 h 512"/>
                <a:gd name="T8" fmla="*/ 117 w 512"/>
                <a:gd name="T9" fmla="*/ 202 h 512"/>
                <a:gd name="T10" fmla="*/ 138 w 512"/>
                <a:gd name="T11" fmla="*/ 202 h 512"/>
                <a:gd name="T12" fmla="*/ 138 w 512"/>
                <a:gd name="T13" fmla="*/ 234 h 512"/>
                <a:gd name="T14" fmla="*/ 149 w 512"/>
                <a:gd name="T15" fmla="*/ 245 h 512"/>
                <a:gd name="T16" fmla="*/ 160 w 512"/>
                <a:gd name="T17" fmla="*/ 234 h 512"/>
                <a:gd name="T18" fmla="*/ 160 w 512"/>
                <a:gd name="T19" fmla="*/ 202 h 512"/>
                <a:gd name="T20" fmla="*/ 181 w 512"/>
                <a:gd name="T21" fmla="*/ 202 h 512"/>
                <a:gd name="T22" fmla="*/ 181 w 512"/>
                <a:gd name="T23" fmla="*/ 266 h 512"/>
                <a:gd name="T24" fmla="*/ 192 w 512"/>
                <a:gd name="T25" fmla="*/ 277 h 512"/>
                <a:gd name="T26" fmla="*/ 202 w 512"/>
                <a:gd name="T27" fmla="*/ 266 h 512"/>
                <a:gd name="T28" fmla="*/ 202 w 512"/>
                <a:gd name="T29" fmla="*/ 202 h 512"/>
                <a:gd name="T30" fmla="*/ 224 w 512"/>
                <a:gd name="T31" fmla="*/ 202 h 512"/>
                <a:gd name="T32" fmla="*/ 224 w 512"/>
                <a:gd name="T33" fmla="*/ 234 h 512"/>
                <a:gd name="T34" fmla="*/ 234 w 512"/>
                <a:gd name="T35" fmla="*/ 245 h 512"/>
                <a:gd name="T36" fmla="*/ 245 w 512"/>
                <a:gd name="T37" fmla="*/ 234 h 512"/>
                <a:gd name="T38" fmla="*/ 245 w 512"/>
                <a:gd name="T39" fmla="*/ 202 h 512"/>
                <a:gd name="T40" fmla="*/ 266 w 512"/>
                <a:gd name="T41" fmla="*/ 202 h 512"/>
                <a:gd name="T42" fmla="*/ 266 w 512"/>
                <a:gd name="T43" fmla="*/ 266 h 512"/>
                <a:gd name="T44" fmla="*/ 277 w 512"/>
                <a:gd name="T45" fmla="*/ 277 h 512"/>
                <a:gd name="T46" fmla="*/ 288 w 512"/>
                <a:gd name="T47" fmla="*/ 266 h 512"/>
                <a:gd name="T48" fmla="*/ 288 w 512"/>
                <a:gd name="T49" fmla="*/ 202 h 512"/>
                <a:gd name="T50" fmla="*/ 309 w 512"/>
                <a:gd name="T51" fmla="*/ 202 h 512"/>
                <a:gd name="T52" fmla="*/ 309 w 512"/>
                <a:gd name="T53" fmla="*/ 234 h 512"/>
                <a:gd name="T54" fmla="*/ 320 w 512"/>
                <a:gd name="T55" fmla="*/ 245 h 512"/>
                <a:gd name="T56" fmla="*/ 330 w 512"/>
                <a:gd name="T57" fmla="*/ 234 h 512"/>
                <a:gd name="T58" fmla="*/ 330 w 512"/>
                <a:gd name="T59" fmla="*/ 202 h 512"/>
                <a:gd name="T60" fmla="*/ 352 w 512"/>
                <a:gd name="T61" fmla="*/ 202 h 512"/>
                <a:gd name="T62" fmla="*/ 352 w 512"/>
                <a:gd name="T63" fmla="*/ 266 h 512"/>
                <a:gd name="T64" fmla="*/ 362 w 512"/>
                <a:gd name="T65" fmla="*/ 277 h 512"/>
                <a:gd name="T66" fmla="*/ 373 w 512"/>
                <a:gd name="T67" fmla="*/ 266 h 512"/>
                <a:gd name="T68" fmla="*/ 373 w 512"/>
                <a:gd name="T69" fmla="*/ 202 h 512"/>
                <a:gd name="T70" fmla="*/ 512 w 512"/>
                <a:gd name="T71" fmla="*/ 256 h 512"/>
                <a:gd name="T72" fmla="*/ 256 w 512"/>
                <a:gd name="T73" fmla="*/ 512 h 512"/>
                <a:gd name="T74" fmla="*/ 0 w 512"/>
                <a:gd name="T75" fmla="*/ 256 h 512"/>
                <a:gd name="T76" fmla="*/ 256 w 512"/>
                <a:gd name="T77" fmla="*/ 0 h 512"/>
                <a:gd name="T78" fmla="*/ 512 w 512"/>
                <a:gd name="T79" fmla="*/ 256 h 512"/>
                <a:gd name="T80" fmla="*/ 416 w 512"/>
                <a:gd name="T81" fmla="*/ 192 h 512"/>
                <a:gd name="T82" fmla="*/ 405 w 512"/>
                <a:gd name="T83" fmla="*/ 181 h 512"/>
                <a:gd name="T84" fmla="*/ 106 w 512"/>
                <a:gd name="T85" fmla="*/ 181 h 512"/>
                <a:gd name="T86" fmla="*/ 96 w 512"/>
                <a:gd name="T87" fmla="*/ 192 h 512"/>
                <a:gd name="T88" fmla="*/ 96 w 512"/>
                <a:gd name="T89" fmla="*/ 320 h 512"/>
                <a:gd name="T90" fmla="*/ 106 w 512"/>
                <a:gd name="T91" fmla="*/ 330 h 512"/>
                <a:gd name="T92" fmla="*/ 405 w 512"/>
                <a:gd name="T93" fmla="*/ 330 h 512"/>
                <a:gd name="T94" fmla="*/ 416 w 512"/>
                <a:gd name="T95" fmla="*/ 320 h 512"/>
                <a:gd name="T96" fmla="*/ 416 w 512"/>
                <a:gd name="T97" fmla="*/ 19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12" h="512">
                  <a:moveTo>
                    <a:pt x="373" y="202"/>
                  </a:moveTo>
                  <a:cubicBezTo>
                    <a:pt x="394" y="202"/>
                    <a:pt x="394" y="202"/>
                    <a:pt x="394" y="202"/>
                  </a:cubicBezTo>
                  <a:cubicBezTo>
                    <a:pt x="394" y="309"/>
                    <a:pt x="394" y="309"/>
                    <a:pt x="394" y="309"/>
                  </a:cubicBezTo>
                  <a:cubicBezTo>
                    <a:pt x="117" y="309"/>
                    <a:pt x="117" y="309"/>
                    <a:pt x="117" y="309"/>
                  </a:cubicBezTo>
                  <a:cubicBezTo>
                    <a:pt x="117" y="202"/>
                    <a:pt x="117" y="202"/>
                    <a:pt x="117" y="202"/>
                  </a:cubicBezTo>
                  <a:cubicBezTo>
                    <a:pt x="138" y="202"/>
                    <a:pt x="138" y="202"/>
                    <a:pt x="138" y="202"/>
                  </a:cubicBezTo>
                  <a:cubicBezTo>
                    <a:pt x="138" y="234"/>
                    <a:pt x="138" y="234"/>
                    <a:pt x="138" y="234"/>
                  </a:cubicBezTo>
                  <a:cubicBezTo>
                    <a:pt x="138" y="240"/>
                    <a:pt x="143" y="245"/>
                    <a:pt x="149" y="245"/>
                  </a:cubicBezTo>
                  <a:cubicBezTo>
                    <a:pt x="155" y="245"/>
                    <a:pt x="160" y="240"/>
                    <a:pt x="160" y="234"/>
                  </a:cubicBezTo>
                  <a:cubicBezTo>
                    <a:pt x="160" y="202"/>
                    <a:pt x="160" y="202"/>
                    <a:pt x="160" y="202"/>
                  </a:cubicBezTo>
                  <a:cubicBezTo>
                    <a:pt x="181" y="202"/>
                    <a:pt x="181" y="202"/>
                    <a:pt x="181" y="202"/>
                  </a:cubicBezTo>
                  <a:cubicBezTo>
                    <a:pt x="181" y="266"/>
                    <a:pt x="181" y="266"/>
                    <a:pt x="181" y="266"/>
                  </a:cubicBezTo>
                  <a:cubicBezTo>
                    <a:pt x="181" y="272"/>
                    <a:pt x="186" y="277"/>
                    <a:pt x="192" y="277"/>
                  </a:cubicBezTo>
                  <a:cubicBezTo>
                    <a:pt x="198" y="277"/>
                    <a:pt x="202" y="272"/>
                    <a:pt x="202" y="266"/>
                  </a:cubicBezTo>
                  <a:cubicBezTo>
                    <a:pt x="202" y="202"/>
                    <a:pt x="202" y="202"/>
                    <a:pt x="202" y="202"/>
                  </a:cubicBezTo>
                  <a:cubicBezTo>
                    <a:pt x="224" y="202"/>
                    <a:pt x="224" y="202"/>
                    <a:pt x="224" y="202"/>
                  </a:cubicBezTo>
                  <a:cubicBezTo>
                    <a:pt x="224" y="234"/>
                    <a:pt x="224" y="234"/>
                    <a:pt x="224" y="234"/>
                  </a:cubicBezTo>
                  <a:cubicBezTo>
                    <a:pt x="224" y="240"/>
                    <a:pt x="228" y="245"/>
                    <a:pt x="234" y="245"/>
                  </a:cubicBezTo>
                  <a:cubicBezTo>
                    <a:pt x="240" y="245"/>
                    <a:pt x="245" y="240"/>
                    <a:pt x="245" y="234"/>
                  </a:cubicBezTo>
                  <a:cubicBezTo>
                    <a:pt x="245" y="202"/>
                    <a:pt x="245" y="202"/>
                    <a:pt x="245" y="202"/>
                  </a:cubicBezTo>
                  <a:cubicBezTo>
                    <a:pt x="266" y="202"/>
                    <a:pt x="266" y="202"/>
                    <a:pt x="266" y="202"/>
                  </a:cubicBezTo>
                  <a:cubicBezTo>
                    <a:pt x="266" y="266"/>
                    <a:pt x="266" y="266"/>
                    <a:pt x="266" y="266"/>
                  </a:cubicBezTo>
                  <a:cubicBezTo>
                    <a:pt x="266" y="272"/>
                    <a:pt x="271" y="277"/>
                    <a:pt x="277" y="277"/>
                  </a:cubicBezTo>
                  <a:cubicBezTo>
                    <a:pt x="283" y="277"/>
                    <a:pt x="288" y="272"/>
                    <a:pt x="288" y="266"/>
                  </a:cubicBezTo>
                  <a:cubicBezTo>
                    <a:pt x="288" y="202"/>
                    <a:pt x="288" y="202"/>
                    <a:pt x="288" y="202"/>
                  </a:cubicBezTo>
                  <a:cubicBezTo>
                    <a:pt x="309" y="202"/>
                    <a:pt x="309" y="202"/>
                    <a:pt x="309" y="202"/>
                  </a:cubicBezTo>
                  <a:cubicBezTo>
                    <a:pt x="309" y="234"/>
                    <a:pt x="309" y="234"/>
                    <a:pt x="309" y="234"/>
                  </a:cubicBezTo>
                  <a:cubicBezTo>
                    <a:pt x="309" y="240"/>
                    <a:pt x="314" y="245"/>
                    <a:pt x="320" y="245"/>
                  </a:cubicBezTo>
                  <a:cubicBezTo>
                    <a:pt x="326" y="245"/>
                    <a:pt x="330" y="240"/>
                    <a:pt x="330" y="234"/>
                  </a:cubicBezTo>
                  <a:cubicBezTo>
                    <a:pt x="330" y="202"/>
                    <a:pt x="330" y="202"/>
                    <a:pt x="330" y="202"/>
                  </a:cubicBezTo>
                  <a:cubicBezTo>
                    <a:pt x="352" y="202"/>
                    <a:pt x="352" y="202"/>
                    <a:pt x="352" y="202"/>
                  </a:cubicBezTo>
                  <a:cubicBezTo>
                    <a:pt x="352" y="266"/>
                    <a:pt x="352" y="266"/>
                    <a:pt x="352" y="266"/>
                  </a:cubicBezTo>
                  <a:cubicBezTo>
                    <a:pt x="352" y="272"/>
                    <a:pt x="356" y="277"/>
                    <a:pt x="362" y="277"/>
                  </a:cubicBezTo>
                  <a:cubicBezTo>
                    <a:pt x="368" y="277"/>
                    <a:pt x="373" y="272"/>
                    <a:pt x="373" y="266"/>
                  </a:cubicBezTo>
                  <a:lnTo>
                    <a:pt x="373" y="202"/>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192"/>
                  </a:moveTo>
                  <a:cubicBezTo>
                    <a:pt x="416" y="186"/>
                    <a:pt x="411" y="181"/>
                    <a:pt x="405" y="181"/>
                  </a:cubicBezTo>
                  <a:cubicBezTo>
                    <a:pt x="106" y="181"/>
                    <a:pt x="106" y="181"/>
                    <a:pt x="106" y="181"/>
                  </a:cubicBezTo>
                  <a:cubicBezTo>
                    <a:pt x="100" y="181"/>
                    <a:pt x="96" y="186"/>
                    <a:pt x="96" y="192"/>
                  </a:cubicBezTo>
                  <a:cubicBezTo>
                    <a:pt x="96" y="320"/>
                    <a:pt x="96" y="320"/>
                    <a:pt x="96" y="320"/>
                  </a:cubicBezTo>
                  <a:cubicBezTo>
                    <a:pt x="96" y="326"/>
                    <a:pt x="100" y="330"/>
                    <a:pt x="106" y="330"/>
                  </a:cubicBezTo>
                  <a:cubicBezTo>
                    <a:pt x="405" y="330"/>
                    <a:pt x="405" y="330"/>
                    <a:pt x="405" y="330"/>
                  </a:cubicBezTo>
                  <a:cubicBezTo>
                    <a:pt x="411" y="330"/>
                    <a:pt x="416" y="326"/>
                    <a:pt x="416" y="320"/>
                  </a:cubicBezTo>
                  <a:lnTo>
                    <a:pt x="416" y="192"/>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47" name="椭圆 113">
              <a:extLst>
                <a:ext uri="{FF2B5EF4-FFF2-40B4-BE49-F238E27FC236}">
                  <a16:creationId xmlns:a16="http://schemas.microsoft.com/office/drawing/2014/main" id="{E287268A-2842-41EA-A552-430BC12AD5A1}"/>
                </a:ext>
              </a:extLst>
            </p:cNvPr>
            <p:cNvSpPr/>
            <p:nvPr/>
          </p:nvSpPr>
          <p:spPr bwMode="gray">
            <a:xfrm>
              <a:off x="9111916" y="5538964"/>
              <a:ext cx="313200" cy="314771"/>
            </a:xfrm>
            <a:prstGeom prst="ellipse">
              <a:avLst/>
            </a:prstGeom>
            <a:solidFill>
              <a:schemeClr val="bg1"/>
            </a:solidFill>
            <a:ln w="19050" algn="ctr">
              <a:solidFill>
                <a:schemeClr val="bg1"/>
              </a:solidFill>
              <a:miter lim="800000"/>
              <a:headEnd/>
              <a:tailEnd/>
            </a:ln>
          </p:spPr>
          <p:txBody>
            <a:bodyPr wrap="square" lIns="88900" tIns="88900" rIns="88900" bIns="88900" rtlCol="0" anchor="ctr"/>
            <a:lstStyle/>
            <a:p>
              <a:pPr algn="ctr">
                <a:buFont typeface="Wingdings 2" pitchFamily="18" charset="2"/>
                <a:buNone/>
              </a:pPr>
              <a:endPar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8" name="Freeform 705">
              <a:extLst>
                <a:ext uri="{FF2B5EF4-FFF2-40B4-BE49-F238E27FC236}">
                  <a16:creationId xmlns:a16="http://schemas.microsoft.com/office/drawing/2014/main" id="{41AED94E-20CC-4214-8CB5-C33B5ECC75D7}"/>
                </a:ext>
              </a:extLst>
            </p:cNvPr>
            <p:cNvSpPr>
              <a:spLocks noChangeAspect="1" noEditPoints="1"/>
            </p:cNvSpPr>
            <p:nvPr/>
          </p:nvSpPr>
          <p:spPr bwMode="auto">
            <a:xfrm>
              <a:off x="9124516" y="5551638"/>
              <a:ext cx="288000" cy="2880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14 w 512"/>
                <a:gd name="T11" fmla="*/ 128 h 512"/>
                <a:gd name="T12" fmla="*/ 216 w 512"/>
                <a:gd name="T13" fmla="*/ 124 h 512"/>
                <a:gd name="T14" fmla="*/ 228 w 512"/>
                <a:gd name="T15" fmla="*/ 122 h 512"/>
                <a:gd name="T16" fmla="*/ 231 w 512"/>
                <a:gd name="T17" fmla="*/ 124 h 512"/>
                <a:gd name="T18" fmla="*/ 233 w 512"/>
                <a:gd name="T19" fmla="*/ 128 h 512"/>
                <a:gd name="T20" fmla="*/ 234 w 512"/>
                <a:gd name="T21" fmla="*/ 132 h 512"/>
                <a:gd name="T22" fmla="*/ 231 w 512"/>
                <a:gd name="T23" fmla="*/ 139 h 512"/>
                <a:gd name="T24" fmla="*/ 224 w 512"/>
                <a:gd name="T25" fmla="*/ 142 h 512"/>
                <a:gd name="T26" fmla="*/ 216 w 512"/>
                <a:gd name="T27" fmla="*/ 139 h 512"/>
                <a:gd name="T28" fmla="*/ 213 w 512"/>
                <a:gd name="T29" fmla="*/ 132 h 512"/>
                <a:gd name="T30" fmla="*/ 214 w 512"/>
                <a:gd name="T31" fmla="*/ 128 h 512"/>
                <a:gd name="T32" fmla="*/ 187 w 512"/>
                <a:gd name="T33" fmla="*/ 135 h 512"/>
                <a:gd name="T34" fmla="*/ 201 w 512"/>
                <a:gd name="T35" fmla="*/ 139 h 512"/>
                <a:gd name="T36" fmla="*/ 197 w 512"/>
                <a:gd name="T37" fmla="*/ 154 h 512"/>
                <a:gd name="T38" fmla="*/ 192 w 512"/>
                <a:gd name="T39" fmla="*/ 155 h 512"/>
                <a:gd name="T40" fmla="*/ 183 w 512"/>
                <a:gd name="T41" fmla="*/ 150 h 512"/>
                <a:gd name="T42" fmla="*/ 187 w 512"/>
                <a:gd name="T43" fmla="*/ 135 h 512"/>
                <a:gd name="T44" fmla="*/ 158 w 512"/>
                <a:gd name="T45" fmla="*/ 158 h 512"/>
                <a:gd name="T46" fmla="*/ 173 w 512"/>
                <a:gd name="T47" fmla="*/ 158 h 512"/>
                <a:gd name="T48" fmla="*/ 173 w 512"/>
                <a:gd name="T49" fmla="*/ 173 h 512"/>
                <a:gd name="T50" fmla="*/ 165 w 512"/>
                <a:gd name="T51" fmla="*/ 176 h 512"/>
                <a:gd name="T52" fmla="*/ 158 w 512"/>
                <a:gd name="T53" fmla="*/ 173 h 512"/>
                <a:gd name="T54" fmla="*/ 158 w 512"/>
                <a:gd name="T55" fmla="*/ 158 h 512"/>
                <a:gd name="T56" fmla="*/ 135 w 512"/>
                <a:gd name="T57" fmla="*/ 187 h 512"/>
                <a:gd name="T58" fmla="*/ 150 w 512"/>
                <a:gd name="T59" fmla="*/ 183 h 512"/>
                <a:gd name="T60" fmla="*/ 154 w 512"/>
                <a:gd name="T61" fmla="*/ 197 h 512"/>
                <a:gd name="T62" fmla="*/ 145 w 512"/>
                <a:gd name="T63" fmla="*/ 203 h 512"/>
                <a:gd name="T64" fmla="*/ 139 w 512"/>
                <a:gd name="T65" fmla="*/ 201 h 512"/>
                <a:gd name="T66" fmla="*/ 135 w 512"/>
                <a:gd name="T67" fmla="*/ 187 h 512"/>
                <a:gd name="T68" fmla="*/ 122 w 512"/>
                <a:gd name="T69" fmla="*/ 220 h 512"/>
                <a:gd name="T70" fmla="*/ 124 w 512"/>
                <a:gd name="T71" fmla="*/ 216 h 512"/>
                <a:gd name="T72" fmla="*/ 139 w 512"/>
                <a:gd name="T73" fmla="*/ 216 h 512"/>
                <a:gd name="T74" fmla="*/ 142 w 512"/>
                <a:gd name="T75" fmla="*/ 224 h 512"/>
                <a:gd name="T76" fmla="*/ 142 w 512"/>
                <a:gd name="T77" fmla="*/ 228 h 512"/>
                <a:gd name="T78" fmla="*/ 139 w 512"/>
                <a:gd name="T79" fmla="*/ 231 h 512"/>
                <a:gd name="T80" fmla="*/ 136 w 512"/>
                <a:gd name="T81" fmla="*/ 233 h 512"/>
                <a:gd name="T82" fmla="*/ 132 w 512"/>
                <a:gd name="T83" fmla="*/ 234 h 512"/>
                <a:gd name="T84" fmla="*/ 124 w 512"/>
                <a:gd name="T85" fmla="*/ 231 h 512"/>
                <a:gd name="T86" fmla="*/ 122 w 512"/>
                <a:gd name="T87" fmla="*/ 228 h 512"/>
                <a:gd name="T88" fmla="*/ 121 w 512"/>
                <a:gd name="T89" fmla="*/ 224 h 512"/>
                <a:gd name="T90" fmla="*/ 122 w 512"/>
                <a:gd name="T91" fmla="*/ 220 h 512"/>
                <a:gd name="T92" fmla="*/ 256 w 512"/>
                <a:gd name="T93" fmla="*/ 394 h 512"/>
                <a:gd name="T94" fmla="*/ 117 w 512"/>
                <a:gd name="T95" fmla="*/ 256 h 512"/>
                <a:gd name="T96" fmla="*/ 128 w 512"/>
                <a:gd name="T97" fmla="*/ 245 h 512"/>
                <a:gd name="T98" fmla="*/ 138 w 512"/>
                <a:gd name="T99" fmla="*/ 256 h 512"/>
                <a:gd name="T100" fmla="*/ 256 w 512"/>
                <a:gd name="T101" fmla="*/ 373 h 512"/>
                <a:gd name="T102" fmla="*/ 373 w 512"/>
                <a:gd name="T103" fmla="*/ 256 h 512"/>
                <a:gd name="T104" fmla="*/ 256 w 512"/>
                <a:gd name="T105" fmla="*/ 138 h 512"/>
                <a:gd name="T106" fmla="*/ 245 w 512"/>
                <a:gd name="T107" fmla="*/ 128 h 512"/>
                <a:gd name="T108" fmla="*/ 256 w 512"/>
                <a:gd name="T109" fmla="*/ 117 h 512"/>
                <a:gd name="T110" fmla="*/ 394 w 512"/>
                <a:gd name="T111" fmla="*/ 256 h 512"/>
                <a:gd name="T112" fmla="*/ 256 w 512"/>
                <a:gd name="T113" fmla="*/ 39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14" y="128"/>
                  </a:moveTo>
                  <a:cubicBezTo>
                    <a:pt x="214" y="126"/>
                    <a:pt x="215" y="125"/>
                    <a:pt x="216" y="124"/>
                  </a:cubicBezTo>
                  <a:cubicBezTo>
                    <a:pt x="219" y="121"/>
                    <a:pt x="224" y="120"/>
                    <a:pt x="228" y="122"/>
                  </a:cubicBezTo>
                  <a:cubicBezTo>
                    <a:pt x="229" y="122"/>
                    <a:pt x="230" y="123"/>
                    <a:pt x="231" y="124"/>
                  </a:cubicBezTo>
                  <a:cubicBezTo>
                    <a:pt x="232" y="125"/>
                    <a:pt x="233" y="126"/>
                    <a:pt x="233" y="128"/>
                  </a:cubicBezTo>
                  <a:cubicBezTo>
                    <a:pt x="234" y="129"/>
                    <a:pt x="234" y="130"/>
                    <a:pt x="234" y="132"/>
                  </a:cubicBezTo>
                  <a:cubicBezTo>
                    <a:pt x="234" y="135"/>
                    <a:pt x="233" y="137"/>
                    <a:pt x="231" y="139"/>
                  </a:cubicBezTo>
                  <a:cubicBezTo>
                    <a:pt x="229" y="141"/>
                    <a:pt x="227" y="142"/>
                    <a:pt x="224" y="142"/>
                  </a:cubicBezTo>
                  <a:cubicBezTo>
                    <a:pt x="221" y="142"/>
                    <a:pt x="218" y="141"/>
                    <a:pt x="216" y="139"/>
                  </a:cubicBezTo>
                  <a:cubicBezTo>
                    <a:pt x="214" y="137"/>
                    <a:pt x="213" y="135"/>
                    <a:pt x="213" y="132"/>
                  </a:cubicBezTo>
                  <a:cubicBezTo>
                    <a:pt x="213" y="130"/>
                    <a:pt x="213" y="129"/>
                    <a:pt x="214" y="128"/>
                  </a:cubicBezTo>
                  <a:close/>
                  <a:moveTo>
                    <a:pt x="187" y="135"/>
                  </a:moveTo>
                  <a:cubicBezTo>
                    <a:pt x="192" y="132"/>
                    <a:pt x="198" y="134"/>
                    <a:pt x="201" y="139"/>
                  </a:cubicBezTo>
                  <a:cubicBezTo>
                    <a:pt x="204" y="144"/>
                    <a:pt x="203" y="151"/>
                    <a:pt x="197" y="154"/>
                  </a:cubicBezTo>
                  <a:cubicBezTo>
                    <a:pt x="196" y="155"/>
                    <a:pt x="194" y="155"/>
                    <a:pt x="192" y="155"/>
                  </a:cubicBezTo>
                  <a:cubicBezTo>
                    <a:pt x="188" y="155"/>
                    <a:pt x="185" y="153"/>
                    <a:pt x="183" y="150"/>
                  </a:cubicBezTo>
                  <a:cubicBezTo>
                    <a:pt x="180" y="145"/>
                    <a:pt x="182" y="138"/>
                    <a:pt x="187" y="135"/>
                  </a:cubicBezTo>
                  <a:close/>
                  <a:moveTo>
                    <a:pt x="158" y="158"/>
                  </a:moveTo>
                  <a:cubicBezTo>
                    <a:pt x="162" y="153"/>
                    <a:pt x="169" y="153"/>
                    <a:pt x="173" y="158"/>
                  </a:cubicBezTo>
                  <a:cubicBezTo>
                    <a:pt x="177" y="162"/>
                    <a:pt x="177" y="169"/>
                    <a:pt x="173" y="173"/>
                  </a:cubicBezTo>
                  <a:cubicBezTo>
                    <a:pt x="171" y="175"/>
                    <a:pt x="168" y="176"/>
                    <a:pt x="165" y="176"/>
                  </a:cubicBezTo>
                  <a:cubicBezTo>
                    <a:pt x="162" y="176"/>
                    <a:pt x="160" y="175"/>
                    <a:pt x="158" y="173"/>
                  </a:cubicBezTo>
                  <a:cubicBezTo>
                    <a:pt x="153" y="169"/>
                    <a:pt x="153" y="162"/>
                    <a:pt x="158" y="158"/>
                  </a:cubicBezTo>
                  <a:close/>
                  <a:moveTo>
                    <a:pt x="135" y="187"/>
                  </a:moveTo>
                  <a:cubicBezTo>
                    <a:pt x="138" y="182"/>
                    <a:pt x="145" y="180"/>
                    <a:pt x="150" y="183"/>
                  </a:cubicBezTo>
                  <a:cubicBezTo>
                    <a:pt x="155" y="186"/>
                    <a:pt x="157" y="192"/>
                    <a:pt x="154" y="197"/>
                  </a:cubicBezTo>
                  <a:cubicBezTo>
                    <a:pt x="152" y="201"/>
                    <a:pt x="148" y="203"/>
                    <a:pt x="145" y="203"/>
                  </a:cubicBezTo>
                  <a:cubicBezTo>
                    <a:pt x="143" y="203"/>
                    <a:pt x="141" y="202"/>
                    <a:pt x="139" y="201"/>
                  </a:cubicBezTo>
                  <a:cubicBezTo>
                    <a:pt x="134" y="198"/>
                    <a:pt x="132" y="192"/>
                    <a:pt x="135" y="187"/>
                  </a:cubicBezTo>
                  <a:close/>
                  <a:moveTo>
                    <a:pt x="122" y="220"/>
                  </a:moveTo>
                  <a:cubicBezTo>
                    <a:pt x="122" y="218"/>
                    <a:pt x="123" y="217"/>
                    <a:pt x="124" y="216"/>
                  </a:cubicBezTo>
                  <a:cubicBezTo>
                    <a:pt x="128" y="212"/>
                    <a:pt x="135" y="212"/>
                    <a:pt x="139" y="216"/>
                  </a:cubicBezTo>
                  <a:cubicBezTo>
                    <a:pt x="141" y="218"/>
                    <a:pt x="142" y="221"/>
                    <a:pt x="142" y="224"/>
                  </a:cubicBezTo>
                  <a:cubicBezTo>
                    <a:pt x="142" y="225"/>
                    <a:pt x="142" y="226"/>
                    <a:pt x="142" y="228"/>
                  </a:cubicBezTo>
                  <a:cubicBezTo>
                    <a:pt x="141" y="229"/>
                    <a:pt x="140" y="230"/>
                    <a:pt x="139" y="231"/>
                  </a:cubicBezTo>
                  <a:cubicBezTo>
                    <a:pt x="138" y="232"/>
                    <a:pt x="137" y="233"/>
                    <a:pt x="136" y="233"/>
                  </a:cubicBezTo>
                  <a:cubicBezTo>
                    <a:pt x="134" y="234"/>
                    <a:pt x="133" y="234"/>
                    <a:pt x="132" y="234"/>
                  </a:cubicBezTo>
                  <a:cubicBezTo>
                    <a:pt x="129" y="234"/>
                    <a:pt x="126" y="233"/>
                    <a:pt x="124" y="231"/>
                  </a:cubicBezTo>
                  <a:cubicBezTo>
                    <a:pt x="123" y="230"/>
                    <a:pt x="122" y="229"/>
                    <a:pt x="122" y="228"/>
                  </a:cubicBezTo>
                  <a:cubicBezTo>
                    <a:pt x="121" y="226"/>
                    <a:pt x="121" y="225"/>
                    <a:pt x="121" y="224"/>
                  </a:cubicBezTo>
                  <a:cubicBezTo>
                    <a:pt x="121" y="222"/>
                    <a:pt x="121" y="221"/>
                    <a:pt x="122" y="220"/>
                  </a:cubicBezTo>
                  <a:close/>
                  <a:moveTo>
                    <a:pt x="256" y="394"/>
                  </a:moveTo>
                  <a:cubicBezTo>
                    <a:pt x="179" y="394"/>
                    <a:pt x="117" y="332"/>
                    <a:pt x="117" y="256"/>
                  </a:cubicBezTo>
                  <a:cubicBezTo>
                    <a:pt x="117" y="250"/>
                    <a:pt x="122" y="245"/>
                    <a:pt x="128" y="245"/>
                  </a:cubicBezTo>
                  <a:cubicBezTo>
                    <a:pt x="134" y="245"/>
                    <a:pt x="138" y="250"/>
                    <a:pt x="138" y="256"/>
                  </a:cubicBezTo>
                  <a:cubicBezTo>
                    <a:pt x="138" y="320"/>
                    <a:pt x="191" y="373"/>
                    <a:pt x="256" y="373"/>
                  </a:cubicBezTo>
                  <a:cubicBezTo>
                    <a:pt x="320" y="373"/>
                    <a:pt x="373" y="320"/>
                    <a:pt x="373" y="256"/>
                  </a:cubicBezTo>
                  <a:cubicBezTo>
                    <a:pt x="373" y="191"/>
                    <a:pt x="320" y="138"/>
                    <a:pt x="256" y="138"/>
                  </a:cubicBezTo>
                  <a:cubicBezTo>
                    <a:pt x="250" y="138"/>
                    <a:pt x="245" y="134"/>
                    <a:pt x="245" y="128"/>
                  </a:cubicBezTo>
                  <a:cubicBezTo>
                    <a:pt x="245" y="122"/>
                    <a:pt x="250" y="117"/>
                    <a:pt x="256" y="117"/>
                  </a:cubicBezTo>
                  <a:cubicBezTo>
                    <a:pt x="332" y="117"/>
                    <a:pt x="394" y="179"/>
                    <a:pt x="394" y="256"/>
                  </a:cubicBezTo>
                  <a:cubicBezTo>
                    <a:pt x="394" y="332"/>
                    <a:pt x="332" y="394"/>
                    <a:pt x="256" y="394"/>
                  </a:cubicBezTo>
                  <a:close/>
                </a:path>
              </a:pathLst>
            </a:custGeom>
            <a:solidFill>
              <a:srgbClr val="53565A"/>
            </a:solidFill>
            <a:ln>
              <a:noFill/>
            </a:ln>
          </p:spPr>
          <p:txBody>
            <a:bodyPr vert="horz" wrap="square" lIns="91440" tIns="45720" rIns="91440" bIns="45720" numCol="1" anchor="t" anchorCtr="0" compatLnSpc="1">
              <a:prstTxWarp prst="textNoShape">
                <a:avLst/>
              </a:prstTxWarp>
            </a:bodyPr>
            <a:lstStyle/>
            <a:p>
              <a:endParaRPr lang="en-GB">
                <a:latin typeface="华文细黑" panose="02010600040101010101" pitchFamily="2" charset="-122"/>
                <a:ea typeface="华文细黑" panose="02010600040101010101" pitchFamily="2" charset="-122"/>
              </a:endParaRPr>
            </a:p>
          </p:txBody>
        </p:sp>
        <p:grpSp>
          <p:nvGrpSpPr>
            <p:cNvPr id="56" name="Group 55">
              <a:extLst>
                <a:ext uri="{FF2B5EF4-FFF2-40B4-BE49-F238E27FC236}">
                  <a16:creationId xmlns:a16="http://schemas.microsoft.com/office/drawing/2014/main" id="{FDAE1942-449E-4857-90BC-4A69398C3BCD}"/>
                </a:ext>
              </a:extLst>
            </p:cNvPr>
            <p:cNvGrpSpPr>
              <a:grpSpLocks noChangeAspect="1"/>
            </p:cNvGrpSpPr>
            <p:nvPr/>
          </p:nvGrpSpPr>
          <p:grpSpPr>
            <a:xfrm>
              <a:off x="1864174" y="6016652"/>
              <a:ext cx="731520" cy="724098"/>
              <a:chOff x="2592896" y="5386283"/>
              <a:chExt cx="1108125" cy="1096881"/>
            </a:xfrm>
          </p:grpSpPr>
          <p:sp>
            <p:nvSpPr>
              <p:cNvPr id="57" name="Rectangle 56" descr="Rishi Bao Zhong Tea">
                <a:extLst>
                  <a:ext uri="{FF2B5EF4-FFF2-40B4-BE49-F238E27FC236}">
                    <a16:creationId xmlns:a16="http://schemas.microsoft.com/office/drawing/2014/main" id="{D86A48E7-23D5-478B-B6AB-A4986AFE1170}"/>
                  </a:ext>
                </a:extLst>
              </p:cNvPr>
              <p:cNvSpPr/>
              <p:nvPr/>
            </p:nvSpPr>
            <p:spPr>
              <a:xfrm>
                <a:off x="2655957" y="5386283"/>
                <a:ext cx="500044" cy="512918"/>
              </a:xfrm>
              <a:prstGeom prst="rect">
                <a:avLst/>
              </a:prstGeom>
              <a:blipFill rotWithShape="1">
                <a:blip r:embed="rId4" cstate="screen">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8" name="Rectangle 57" descr="Organic Coconut Manna - Coconut Butter | Nutiva">
                <a:extLst>
                  <a:ext uri="{FF2B5EF4-FFF2-40B4-BE49-F238E27FC236}">
                    <a16:creationId xmlns:a16="http://schemas.microsoft.com/office/drawing/2014/main" id="{3BC69BD2-95FA-4801-87CF-18CD62FC7B65}"/>
                  </a:ext>
                </a:extLst>
              </p:cNvPr>
              <p:cNvSpPr/>
              <p:nvPr/>
            </p:nvSpPr>
            <p:spPr>
              <a:xfrm>
                <a:off x="3179548" y="5386283"/>
                <a:ext cx="521473" cy="512918"/>
              </a:xfrm>
              <a:prstGeom prst="rect">
                <a:avLst/>
              </a:prstGeom>
              <a:blipFill rotWithShape="1">
                <a:blip r:embed="rId5" cstate="screen">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9" name="Rectangle 58" descr="Spices with spoons">
                <a:extLst>
                  <a:ext uri="{FF2B5EF4-FFF2-40B4-BE49-F238E27FC236}">
                    <a16:creationId xmlns:a16="http://schemas.microsoft.com/office/drawing/2014/main" id="{A55B5834-06CE-4D4D-9D5D-C97954C24C0A}"/>
                  </a:ext>
                </a:extLst>
              </p:cNvPr>
              <p:cNvSpPr/>
              <p:nvPr/>
            </p:nvSpPr>
            <p:spPr>
              <a:xfrm>
                <a:off x="2592896" y="5896801"/>
                <a:ext cx="584533" cy="586363"/>
              </a:xfrm>
              <a:prstGeom prst="rect">
                <a:avLst/>
              </a:prstGeom>
              <a:blipFill rotWithShape="1">
                <a:blip r:embed="rId6" cstate="screen">
                  <a:extLst>
                    <a:ext uri="{28A0092B-C50C-407E-A947-70E740481C1C}">
                      <a14:useLocalDpi xmlns:a14="http://schemas.microsoft.com/office/drawing/2010/main"/>
                    </a:ext>
                  </a:extLst>
                </a:blip>
                <a:srcRect/>
                <a:stretch>
                  <a:fillRect b="312"/>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0" name="Rectangle 59" descr="World&amp;#39;s Best Loved Biscuit and Confectionery Brands Unite to Form New  Global Business and Enters the Nigerian Market">
                <a:extLst>
                  <a:ext uri="{FF2B5EF4-FFF2-40B4-BE49-F238E27FC236}">
                    <a16:creationId xmlns:a16="http://schemas.microsoft.com/office/drawing/2014/main" id="{E2FA6613-C565-460E-B7E5-8130F4CB5149}"/>
                  </a:ext>
                </a:extLst>
              </p:cNvPr>
              <p:cNvSpPr/>
              <p:nvPr/>
            </p:nvSpPr>
            <p:spPr>
              <a:xfrm flipH="1">
                <a:off x="3204000" y="5952000"/>
                <a:ext cx="497020" cy="531164"/>
              </a:xfrm>
              <a:prstGeom prst="rect">
                <a:avLst/>
              </a:prstGeom>
              <a:blipFill rotWithShape="1">
                <a:blip r:embed="rId7" cstate="screen">
                  <a:extLst>
                    <a:ext uri="{BEBA8EAE-BF5A-486C-A8C5-ECC9F3942E4B}">
                      <a14:imgProps xmlns:a14="http://schemas.microsoft.com/office/drawing/2010/main">
                        <a14:imgLayer r:embed="rId8">
                          <a14:imgEffect>
                            <a14:backgroundRemoval t="1031" b="88918" l="0" r="100000"/>
                          </a14:imgEffect>
                        </a14:imgLayer>
                      </a14:imgProps>
                    </a:ex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pic>
          <p:nvPicPr>
            <p:cNvPr id="61" name="Picture 20" descr="Allergy Alert Sticker Roll (1k) - Allergy Apparel™, LLC">
              <a:extLst>
                <a:ext uri="{FF2B5EF4-FFF2-40B4-BE49-F238E27FC236}">
                  <a16:creationId xmlns:a16="http://schemas.microsoft.com/office/drawing/2014/main" id="{74E9C08C-6231-4D53-B60C-83087C9A088E}"/>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2879975" y="5963591"/>
              <a:ext cx="805873" cy="780152"/>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
              <a:extLst>
                <a:ext uri="{FF2B5EF4-FFF2-40B4-BE49-F238E27FC236}">
                  <a16:creationId xmlns:a16="http://schemas.microsoft.com/office/drawing/2014/main" id="{9C2D6D58-4D0E-465C-B59D-1CA5B270875F}"/>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4189914" y="6054900"/>
              <a:ext cx="892256" cy="529284"/>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62">
              <a:extLst>
                <a:ext uri="{FF2B5EF4-FFF2-40B4-BE49-F238E27FC236}">
                  <a16:creationId xmlns:a16="http://schemas.microsoft.com/office/drawing/2014/main" id="{1153717E-D231-4F3D-A321-E4EF1F887FD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506736" y="6054900"/>
              <a:ext cx="670412" cy="670412"/>
            </a:xfrm>
            <a:prstGeom prst="rect">
              <a:avLst/>
            </a:prstGeom>
          </p:spPr>
        </p:pic>
        <p:pic>
          <p:nvPicPr>
            <p:cNvPr id="64" name="Picture 2" descr="American Metalcraft SCS3 - Fry Can, 12 Oz., 2-3/4&quot; Dia. X 3-3/4&quot;H">
              <a:extLst>
                <a:ext uri="{FF2B5EF4-FFF2-40B4-BE49-F238E27FC236}">
                  <a16:creationId xmlns:a16="http://schemas.microsoft.com/office/drawing/2014/main" id="{1DD376CC-1417-41EE-BE89-DBF899862A2D}"/>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6804695" y="6002200"/>
              <a:ext cx="723896" cy="723896"/>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
              <a:extLst>
                <a:ext uri="{FF2B5EF4-FFF2-40B4-BE49-F238E27FC236}">
                  <a16:creationId xmlns:a16="http://schemas.microsoft.com/office/drawing/2014/main" id="{DDB9637B-D4D2-437E-B077-B8E8AA5D3B44}"/>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p:blipFill>
          <p:spPr bwMode="auto">
            <a:xfrm>
              <a:off x="8050259" y="6002200"/>
              <a:ext cx="395247" cy="723896"/>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a:extLst>
                <a:ext uri="{FF2B5EF4-FFF2-40B4-BE49-F238E27FC236}">
                  <a16:creationId xmlns:a16="http://schemas.microsoft.com/office/drawing/2014/main" id="{3941D8B0-C712-4DA6-9579-ED1830AA1741}"/>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p:blipFill>
          <p:spPr bwMode="auto">
            <a:xfrm>
              <a:off x="8732709" y="5994808"/>
              <a:ext cx="920081" cy="649467"/>
            </a:xfrm>
            <a:prstGeom prst="rect">
              <a:avLst/>
            </a:prstGeom>
            <a:noFill/>
            <a:extLst>
              <a:ext uri="{909E8E84-426E-40DD-AFC4-6F175D3DCCD1}">
                <a14:hiddenFill xmlns:a14="http://schemas.microsoft.com/office/drawing/2010/main">
                  <a:solidFill>
                    <a:srgbClr val="FFFFFF"/>
                  </a:solidFill>
                </a14:hiddenFill>
              </a:ext>
            </a:extLst>
          </p:spPr>
        </p:pic>
        <p:sp>
          <p:nvSpPr>
            <p:cNvPr id="55" name="椭圆 83">
              <a:extLst>
                <a:ext uri="{FF2B5EF4-FFF2-40B4-BE49-F238E27FC236}">
                  <a16:creationId xmlns:a16="http://schemas.microsoft.com/office/drawing/2014/main" id="{3442B82E-DF9A-4E34-812A-A240D15A8E22}"/>
                </a:ext>
              </a:extLst>
            </p:cNvPr>
            <p:cNvSpPr/>
            <p:nvPr/>
          </p:nvSpPr>
          <p:spPr bwMode="gray">
            <a:xfrm>
              <a:off x="8090955" y="5531059"/>
              <a:ext cx="330582" cy="314771"/>
            </a:xfrm>
            <a:prstGeom prst="ellipse">
              <a:avLst/>
            </a:prstGeom>
            <a:solidFill>
              <a:srgbClr val="000000"/>
            </a:solidFill>
            <a:ln w="19050" algn="ctr">
              <a:solidFill>
                <a:schemeClr val="bg1"/>
              </a:solidFill>
              <a:miter lim="800000"/>
              <a:headEnd/>
              <a:tailEnd/>
            </a:ln>
          </p:spPr>
          <p:txBody>
            <a:bodyPr wrap="square" lIns="88900" tIns="88900" rIns="88900" bIns="88900" rtlCol="0" anchor="ctr"/>
            <a:lstStyle/>
            <a:p>
              <a:pPr algn="ctr">
                <a:buFont typeface="Wingdings 2" pitchFamily="18" charset="2"/>
                <a:buNone/>
              </a:pP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6</a:t>
              </a:r>
            </a:p>
          </p:txBody>
        </p:sp>
        <p:sp>
          <p:nvSpPr>
            <p:cNvPr id="68" name="椭圆 83">
              <a:extLst>
                <a:ext uri="{FF2B5EF4-FFF2-40B4-BE49-F238E27FC236}">
                  <a16:creationId xmlns:a16="http://schemas.microsoft.com/office/drawing/2014/main" id="{85628410-7A23-4D8C-91E7-A6034982761A}"/>
                </a:ext>
              </a:extLst>
            </p:cNvPr>
            <p:cNvSpPr/>
            <p:nvPr/>
          </p:nvSpPr>
          <p:spPr bwMode="gray">
            <a:xfrm>
              <a:off x="9103905" y="5531059"/>
              <a:ext cx="330582" cy="314771"/>
            </a:xfrm>
            <a:prstGeom prst="ellipse">
              <a:avLst/>
            </a:prstGeom>
            <a:solidFill>
              <a:srgbClr val="53565A"/>
            </a:solidFill>
            <a:ln w="19050" algn="ctr">
              <a:solidFill>
                <a:schemeClr val="bg1"/>
              </a:solidFill>
              <a:miter lim="800000"/>
              <a:headEnd/>
              <a:tailEnd/>
            </a:ln>
          </p:spPr>
          <p:txBody>
            <a:bodyPr wrap="square" lIns="88900" tIns="88900" rIns="88900" bIns="88900" rtlCol="0" anchor="ctr"/>
            <a:lstStyle/>
            <a:p>
              <a:pPr algn="ctr">
                <a:buFont typeface="Wingdings 2" pitchFamily="18" charset="2"/>
                <a:buNone/>
              </a:pP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7</a:t>
              </a:r>
            </a:p>
          </p:txBody>
        </p:sp>
        <p:sp>
          <p:nvSpPr>
            <p:cNvPr id="69" name="椭圆 83">
              <a:extLst>
                <a:ext uri="{FF2B5EF4-FFF2-40B4-BE49-F238E27FC236}">
                  <a16:creationId xmlns:a16="http://schemas.microsoft.com/office/drawing/2014/main" id="{349910E9-0B3D-4BAD-AC0A-DD2E8CB601A4}"/>
                </a:ext>
              </a:extLst>
            </p:cNvPr>
            <p:cNvSpPr/>
            <p:nvPr/>
          </p:nvSpPr>
          <p:spPr bwMode="gray">
            <a:xfrm>
              <a:off x="10585691" y="5531059"/>
              <a:ext cx="330582" cy="314771"/>
            </a:xfrm>
            <a:prstGeom prst="ellipse">
              <a:avLst/>
            </a:prstGeom>
            <a:solidFill>
              <a:srgbClr val="53565A"/>
            </a:solidFill>
            <a:ln w="19050" algn="ctr">
              <a:solidFill>
                <a:schemeClr val="bg1"/>
              </a:solidFill>
              <a:miter lim="800000"/>
              <a:headEnd/>
              <a:tailEnd/>
            </a:ln>
          </p:spPr>
          <p:txBody>
            <a:bodyPr wrap="square" lIns="88900" tIns="88900" rIns="88900" bIns="88900" rtlCol="0" anchor="ctr"/>
            <a:lstStyle/>
            <a:p>
              <a:pPr algn="ctr">
                <a:buFont typeface="Wingdings 2" pitchFamily="18" charset="2"/>
                <a:buNone/>
              </a:pP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a:t>
              </a:r>
            </a:p>
          </p:txBody>
        </p:sp>
      </p:grpSp>
    </p:spTree>
    <p:extLst>
      <p:ext uri="{BB962C8B-B14F-4D97-AF65-F5344CB8AC3E}">
        <p14:creationId xmlns:p14="http://schemas.microsoft.com/office/powerpoint/2010/main" val="3585700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9105F0-5A8E-4F3B-BBD3-F8D19D040BE4}"/>
              </a:ext>
            </a:extLst>
          </p:cNvPr>
          <p:cNvSpPr>
            <a:spLocks noGrp="1"/>
          </p:cNvSpPr>
          <p:nvPr>
            <p:ph type="title"/>
          </p:nvPr>
        </p:nvSpPr>
        <p:spPr/>
        <p:txBody>
          <a:bodyPr anchor="b">
            <a:normAutofit/>
          </a:bodyPr>
          <a:lstStyle/>
          <a:p>
            <a:r>
              <a:rPr lang="en-US" sz="2400" spc="-61" dirty="0">
                <a:latin typeface="+mj-lt"/>
              </a:rPr>
              <a:t>FSMA Current Good Manufacturing Practice, Hazard Analysis, and Risk-Based Preventive Controls (CGMP &amp; PC RULE) for Human Food</a:t>
            </a:r>
          </a:p>
        </p:txBody>
      </p:sp>
      <p:sp>
        <p:nvSpPr>
          <p:cNvPr id="6" name="Text Placeholder 5">
            <a:extLst>
              <a:ext uri="{FF2B5EF4-FFF2-40B4-BE49-F238E27FC236}">
                <a16:creationId xmlns:a16="http://schemas.microsoft.com/office/drawing/2014/main" id="{23F6268D-66E0-49D7-A567-1B5C6B611F8D}"/>
              </a:ext>
            </a:extLst>
          </p:cNvPr>
          <p:cNvSpPr txBox="1">
            <a:spLocks/>
          </p:cNvSpPr>
          <p:nvPr/>
        </p:nvSpPr>
        <p:spPr>
          <a:xfrm>
            <a:off x="914972" y="466344"/>
            <a:ext cx="3355849" cy="2032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lang="en-US" sz="731" b="1" kern="0" cap="all" spc="203" baseline="0" dirty="0">
                <a:solidFill>
                  <a:schemeClr val="accent5">
                    <a:lumMod val="60000"/>
                    <a:lumOff val="40000"/>
                  </a:schemeClr>
                </a:solidFill>
                <a:latin typeface="Arial" panose="020B0604020202020204" pitchFamily="34" charset="0"/>
                <a:ea typeface="Nexa Black" charset="0"/>
                <a:cs typeface="Nexa Black"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mj-lt"/>
              </a:rPr>
              <a:t>Regulatory Foundation</a:t>
            </a:r>
          </a:p>
        </p:txBody>
      </p:sp>
      <p:grpSp>
        <p:nvGrpSpPr>
          <p:cNvPr id="69" name="Group 68">
            <a:extLst>
              <a:ext uri="{FF2B5EF4-FFF2-40B4-BE49-F238E27FC236}">
                <a16:creationId xmlns:a16="http://schemas.microsoft.com/office/drawing/2014/main" id="{13E5F774-1A6A-46C6-8F0D-A1B702FF23D9}"/>
              </a:ext>
            </a:extLst>
          </p:cNvPr>
          <p:cNvGrpSpPr/>
          <p:nvPr/>
        </p:nvGrpSpPr>
        <p:grpSpPr>
          <a:xfrm>
            <a:off x="882778" y="1869507"/>
            <a:ext cx="2785730" cy="3319761"/>
            <a:chOff x="882778" y="1869507"/>
            <a:chExt cx="2785730" cy="3319761"/>
          </a:xfrm>
        </p:grpSpPr>
        <p:sp>
          <p:nvSpPr>
            <p:cNvPr id="70" name="TextBox 69">
              <a:extLst>
                <a:ext uri="{FF2B5EF4-FFF2-40B4-BE49-F238E27FC236}">
                  <a16:creationId xmlns:a16="http://schemas.microsoft.com/office/drawing/2014/main" id="{9A2E427C-81F8-4588-90A0-EF57DD7DF77A}"/>
                </a:ext>
              </a:extLst>
            </p:cNvPr>
            <p:cNvSpPr txBox="1"/>
            <p:nvPr/>
          </p:nvSpPr>
          <p:spPr>
            <a:xfrm>
              <a:off x="882778" y="1869507"/>
              <a:ext cx="2377440" cy="646331"/>
            </a:xfrm>
            <a:prstGeom prst="rect">
              <a:avLst/>
            </a:prstGeom>
            <a:noFill/>
          </p:spPr>
          <p:txBody>
            <a:bodyPr wrap="square" lIns="91440" tIns="45720" rIns="9144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all" spc="300" normalizeH="0" baseline="0" noProof="0" dirty="0">
                  <a:ln>
                    <a:noFill/>
                  </a:ln>
                  <a:solidFill>
                    <a:prstClr val="black"/>
                  </a:solidFill>
                  <a:effectLst/>
                  <a:uLnTx/>
                  <a:uFillTx/>
                  <a:latin typeface="+mj-lt"/>
                  <a:ea typeface="+mn-ea"/>
                  <a:cs typeface="+mn-cs"/>
                </a:rPr>
                <a:t>Example Products</a:t>
              </a:r>
            </a:p>
          </p:txBody>
        </p:sp>
        <p:cxnSp>
          <p:nvCxnSpPr>
            <p:cNvPr id="71" name="Straight Connector 70">
              <a:extLst>
                <a:ext uri="{FF2B5EF4-FFF2-40B4-BE49-F238E27FC236}">
                  <a16:creationId xmlns:a16="http://schemas.microsoft.com/office/drawing/2014/main" id="{C33914FE-29FE-48BB-8802-6E01C69ED010}"/>
                </a:ext>
              </a:extLst>
            </p:cNvPr>
            <p:cNvCxnSpPr/>
            <p:nvPr/>
          </p:nvCxnSpPr>
          <p:spPr>
            <a:xfrm>
              <a:off x="882778" y="2539707"/>
              <a:ext cx="27857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06D6D143-AEEC-4E41-AA2C-968B297C1BB3}"/>
                </a:ext>
              </a:extLst>
            </p:cNvPr>
            <p:cNvSpPr txBox="1"/>
            <p:nvPr/>
          </p:nvSpPr>
          <p:spPr>
            <a:xfrm>
              <a:off x="882778" y="2836316"/>
              <a:ext cx="2785730" cy="2352952"/>
            </a:xfrm>
            <a:prstGeom prst="rect">
              <a:avLst/>
            </a:prstGeom>
            <a:noFill/>
          </p:spPr>
          <p:txBody>
            <a:bodyPr vert="horz" wrap="square" lIns="0" tIns="0" rIns="0" bIns="0" rtlCol="0">
              <a:spAutoFit/>
            </a:bodyPr>
            <a:lstStyle/>
            <a:p>
              <a:pPr marL="171450" lvl="0" indent="-171450" fontAlgn="b">
                <a:lnSpc>
                  <a:spcPct val="120000"/>
                </a:lnSpc>
                <a:spcBef>
                  <a:spcPts val="600"/>
                </a:spcBef>
                <a:spcAft>
                  <a:spcPts val="600"/>
                </a:spcAft>
                <a:buSzPct val="100000"/>
                <a:buFont typeface="Arial" panose="020B0604020202020204" pitchFamily="34" charset="0"/>
                <a:buChar char="•"/>
                <a:defRPr/>
              </a:pPr>
              <a:r>
                <a:rPr lang="en-US" sz="1200" dirty="0">
                  <a:solidFill>
                    <a:prstClr val="black"/>
                  </a:solidFill>
                  <a:latin typeface="+mj-lt"/>
                  <a:cs typeface="Calibri"/>
                </a:rPr>
                <a:t>Most tea</a:t>
              </a:r>
            </a:p>
            <a:p>
              <a:pPr marL="171450" lvl="0" indent="-171450" fontAlgn="b">
                <a:lnSpc>
                  <a:spcPct val="120000"/>
                </a:lnSpc>
                <a:spcBef>
                  <a:spcPts val="600"/>
                </a:spcBef>
                <a:spcAft>
                  <a:spcPts val="600"/>
                </a:spcAft>
                <a:buSzPct val="100000"/>
                <a:buFont typeface="Arial" panose="020B0604020202020204" pitchFamily="34" charset="0"/>
                <a:buChar char="•"/>
                <a:defRPr/>
              </a:pPr>
              <a:r>
                <a:rPr lang="en-US" sz="1200" dirty="0">
                  <a:solidFill>
                    <a:prstClr val="black"/>
                  </a:solidFill>
                  <a:latin typeface="+mj-lt"/>
                  <a:cs typeface="Calibri"/>
                </a:rPr>
                <a:t>Coconut products</a:t>
              </a:r>
            </a:p>
            <a:p>
              <a:pPr marL="171450" lvl="0" indent="-171450" fontAlgn="b">
                <a:lnSpc>
                  <a:spcPct val="120000"/>
                </a:lnSpc>
                <a:spcBef>
                  <a:spcPts val="600"/>
                </a:spcBef>
                <a:spcAft>
                  <a:spcPts val="600"/>
                </a:spcAft>
                <a:buSzPct val="100000"/>
                <a:buFont typeface="Arial" panose="020B0604020202020204" pitchFamily="34" charset="0"/>
                <a:buChar char="•"/>
                <a:defRPr/>
              </a:pPr>
              <a:r>
                <a:rPr lang="en-US" sz="1200" dirty="0">
                  <a:solidFill>
                    <a:prstClr val="black"/>
                  </a:solidFill>
                  <a:latin typeface="+mj-lt"/>
                  <a:cs typeface="Calibri"/>
                </a:rPr>
                <a:t>Spices &amp; processed foods such as nuts, grains &amp; cereals,</a:t>
              </a:r>
            </a:p>
            <a:p>
              <a:pPr marL="171450" lvl="0" indent="-171450" fontAlgn="b">
                <a:lnSpc>
                  <a:spcPct val="120000"/>
                </a:lnSpc>
                <a:spcBef>
                  <a:spcPts val="600"/>
                </a:spcBef>
                <a:spcAft>
                  <a:spcPts val="600"/>
                </a:spcAft>
                <a:buSzPct val="100000"/>
                <a:buFont typeface="Arial" panose="020B0604020202020204" pitchFamily="34" charset="0"/>
                <a:buChar char="•"/>
                <a:defRPr/>
              </a:pPr>
              <a:r>
                <a:rPr lang="en-US" sz="1200" dirty="0">
                  <a:solidFill>
                    <a:prstClr val="black"/>
                  </a:solidFill>
                  <a:latin typeface="+mj-lt"/>
                  <a:cs typeface="Calibri"/>
                </a:rPr>
                <a:t>Confectionaries (biscuits).</a:t>
              </a:r>
            </a:p>
            <a:p>
              <a:pPr marL="171450" lvl="0" indent="-171450" fontAlgn="b">
                <a:lnSpc>
                  <a:spcPct val="120000"/>
                </a:lnSpc>
                <a:spcBef>
                  <a:spcPts val="600"/>
                </a:spcBef>
                <a:spcAft>
                  <a:spcPts val="600"/>
                </a:spcAft>
                <a:buSzPct val="100000"/>
                <a:buFont typeface="Arial" panose="020B0604020202020204" pitchFamily="34" charset="0"/>
                <a:buChar char="•"/>
                <a:defRPr/>
              </a:pPr>
              <a:r>
                <a:rPr lang="en-US" sz="1200" u="sng" dirty="0">
                  <a:solidFill>
                    <a:prstClr val="black"/>
                  </a:solidFill>
                  <a:latin typeface="+mj-lt"/>
                  <a:cs typeface="Calibri"/>
                </a:rPr>
                <a:t>Applies to most of the food products we are focusing on, but NOT all FDA regulated foods</a:t>
              </a:r>
            </a:p>
          </p:txBody>
        </p:sp>
      </p:grpSp>
      <p:grpSp>
        <p:nvGrpSpPr>
          <p:cNvPr id="73" name="Group 72">
            <a:extLst>
              <a:ext uri="{FF2B5EF4-FFF2-40B4-BE49-F238E27FC236}">
                <a16:creationId xmlns:a16="http://schemas.microsoft.com/office/drawing/2014/main" id="{D79B77C0-6C4F-4BD4-AEFC-2E15D463F852}"/>
              </a:ext>
            </a:extLst>
          </p:cNvPr>
          <p:cNvGrpSpPr/>
          <p:nvPr/>
        </p:nvGrpSpPr>
        <p:grpSpPr>
          <a:xfrm>
            <a:off x="4548132" y="1869507"/>
            <a:ext cx="2959662" cy="3936853"/>
            <a:chOff x="4416807" y="1869507"/>
            <a:chExt cx="2959662" cy="3936853"/>
          </a:xfrm>
        </p:grpSpPr>
        <p:sp>
          <p:nvSpPr>
            <p:cNvPr id="74" name="TextBox 73">
              <a:extLst>
                <a:ext uri="{FF2B5EF4-FFF2-40B4-BE49-F238E27FC236}">
                  <a16:creationId xmlns:a16="http://schemas.microsoft.com/office/drawing/2014/main" id="{878BC26A-C903-4E92-A3FF-F0D4306E4360}"/>
                </a:ext>
              </a:extLst>
            </p:cNvPr>
            <p:cNvSpPr txBox="1"/>
            <p:nvPr/>
          </p:nvSpPr>
          <p:spPr>
            <a:xfrm>
              <a:off x="4416807" y="1869507"/>
              <a:ext cx="2959662" cy="646331"/>
            </a:xfrm>
            <a:prstGeom prst="rect">
              <a:avLst/>
            </a:prstGeom>
            <a:noFill/>
          </p:spPr>
          <p:txBody>
            <a:bodyPr wrap="square" lIns="91440" tIns="45720" rIns="91440" bIns="45720" rtlCol="0">
              <a:spAutoFit/>
            </a:bodyPr>
            <a:lstStyle/>
            <a:p>
              <a:pPr lvl="0">
                <a:defRPr/>
              </a:pPr>
              <a:r>
                <a:rPr lang="en-US" b="1" cap="all" spc="300" dirty="0">
                  <a:solidFill>
                    <a:prstClr val="black"/>
                  </a:solidFill>
                  <a:latin typeface="+mj-lt"/>
                </a:rPr>
                <a:t>KEY REQUIRED PROVISIONS</a:t>
              </a:r>
            </a:p>
          </p:txBody>
        </p:sp>
        <p:cxnSp>
          <p:nvCxnSpPr>
            <p:cNvPr id="75" name="Straight Connector 74">
              <a:extLst>
                <a:ext uri="{FF2B5EF4-FFF2-40B4-BE49-F238E27FC236}">
                  <a16:creationId xmlns:a16="http://schemas.microsoft.com/office/drawing/2014/main" id="{86B13EC1-A7AB-4A2F-A516-D538684F1577}"/>
                </a:ext>
              </a:extLst>
            </p:cNvPr>
            <p:cNvCxnSpPr/>
            <p:nvPr/>
          </p:nvCxnSpPr>
          <p:spPr>
            <a:xfrm>
              <a:off x="4416807" y="2539707"/>
              <a:ext cx="27857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49FF2CE7-5AF1-40CD-A447-CD69BB2A8C58}"/>
                </a:ext>
              </a:extLst>
            </p:cNvPr>
            <p:cNvSpPr txBox="1"/>
            <p:nvPr/>
          </p:nvSpPr>
          <p:spPr>
            <a:xfrm>
              <a:off x="4416807" y="2836316"/>
              <a:ext cx="2785730" cy="2970044"/>
            </a:xfrm>
            <a:prstGeom prst="rect">
              <a:avLst/>
            </a:prstGeom>
            <a:noFill/>
          </p:spPr>
          <p:txBody>
            <a:bodyPr vert="horz" wrap="square" lIns="0" tIns="0" rIns="0" bIns="0" rtlCol="0">
              <a:spAutoFit/>
            </a:bodyPr>
            <a:lstStyle>
              <a:defPPr>
                <a:defRPr lang="en-US"/>
              </a:defPPr>
              <a:lvl1pPr marR="0" lvl="0" indent="0" fontAlgn="b">
                <a:lnSpc>
                  <a:spcPct val="120000"/>
                </a:lnSpc>
                <a:spcBef>
                  <a:spcPts val="600"/>
                </a:spcBef>
                <a:spcAft>
                  <a:spcPts val="0"/>
                </a:spcAft>
                <a:buClrTx/>
                <a:buSzPct val="100000"/>
                <a:buFontTx/>
                <a:buNone/>
                <a:tabLst/>
                <a:defRPr sz="1100" b="1">
                  <a:solidFill>
                    <a:prstClr val="black"/>
                  </a:solidFill>
                  <a:cs typeface="Calibri"/>
                </a:defRPr>
              </a:lvl1pPr>
            </a:lstStyle>
            <a:p>
              <a:pPr marL="285750" lvl="0" indent="-285750" fontAlgn="auto">
                <a:lnSpc>
                  <a:spcPct val="100000"/>
                </a:lnSpc>
                <a:spcBef>
                  <a:spcPts val="0"/>
                </a:spcBef>
                <a:spcAft>
                  <a:spcPts val="600"/>
                </a:spcAft>
                <a:buSzTx/>
                <a:buFont typeface="Arial" panose="020B0604020202020204" pitchFamily="34" charset="0"/>
                <a:buChar char="•"/>
              </a:pPr>
              <a:r>
                <a:rPr lang="en-US" sz="1200" b="0" dirty="0">
                  <a:latin typeface="+mj-lt"/>
                  <a:cs typeface="+mn-cs"/>
                </a:rPr>
                <a:t>Preventive Controls Qualified Individual (PCQI)</a:t>
              </a:r>
            </a:p>
            <a:p>
              <a:pPr marL="285750" lvl="0" indent="-285750" fontAlgn="auto">
                <a:lnSpc>
                  <a:spcPct val="100000"/>
                </a:lnSpc>
                <a:spcBef>
                  <a:spcPts val="0"/>
                </a:spcBef>
                <a:spcAft>
                  <a:spcPts val="600"/>
                </a:spcAft>
                <a:buSzTx/>
                <a:buFont typeface="Arial" panose="020B0604020202020204" pitchFamily="34" charset="0"/>
                <a:buChar char="•"/>
              </a:pPr>
              <a:r>
                <a:rPr lang="en-US" sz="1200" b="0" dirty="0">
                  <a:latin typeface="+mj-lt"/>
                  <a:cs typeface="+mn-cs"/>
                </a:rPr>
                <a:t>Development of a hazard analysis – what can go wrong here?</a:t>
              </a:r>
            </a:p>
            <a:p>
              <a:pPr marL="285750" lvl="0" indent="-285750" fontAlgn="auto">
                <a:lnSpc>
                  <a:spcPct val="100000"/>
                </a:lnSpc>
                <a:spcBef>
                  <a:spcPts val="0"/>
                </a:spcBef>
                <a:spcAft>
                  <a:spcPts val="600"/>
                </a:spcAft>
                <a:buSzTx/>
                <a:buFont typeface="Arial" panose="020B0604020202020204" pitchFamily="34" charset="0"/>
                <a:buChar char="•"/>
              </a:pPr>
              <a:r>
                <a:rPr lang="en-US" sz="1200" b="0" dirty="0">
                  <a:latin typeface="+mj-lt"/>
                  <a:cs typeface="+mn-cs"/>
                </a:rPr>
                <a:t>Written food safety plan – </a:t>
              </a:r>
              <a:r>
                <a:rPr lang="en-US" sz="1200" b="0" u="sng" dirty="0">
                  <a:latin typeface="+mj-lt"/>
                  <a:cs typeface="+mn-cs"/>
                </a:rPr>
                <a:t>how</a:t>
              </a:r>
              <a:r>
                <a:rPr lang="en-US" sz="1200" b="0" dirty="0">
                  <a:latin typeface="+mj-lt"/>
                  <a:cs typeface="+mn-cs"/>
                </a:rPr>
                <a:t> and </a:t>
              </a:r>
              <a:r>
                <a:rPr lang="en-US" sz="1200" b="0" u="sng" dirty="0">
                  <a:latin typeface="+mj-lt"/>
                  <a:cs typeface="+mn-cs"/>
                </a:rPr>
                <a:t>where</a:t>
              </a:r>
              <a:r>
                <a:rPr lang="en-US" sz="1200" b="0" dirty="0">
                  <a:latin typeface="+mj-lt"/>
                  <a:cs typeface="+mn-cs"/>
                </a:rPr>
                <a:t> can I control each the identified hazards?</a:t>
              </a:r>
            </a:p>
            <a:p>
              <a:pPr marL="285750" lvl="0" indent="-285750" fontAlgn="auto">
                <a:lnSpc>
                  <a:spcPct val="100000"/>
                </a:lnSpc>
                <a:spcBef>
                  <a:spcPts val="0"/>
                </a:spcBef>
                <a:spcAft>
                  <a:spcPts val="600"/>
                </a:spcAft>
                <a:buSzTx/>
                <a:buFont typeface="Arial" panose="020B0604020202020204" pitchFamily="34" charset="0"/>
                <a:buChar char="•"/>
              </a:pPr>
              <a:r>
                <a:rPr lang="en-US" sz="1200" b="0" dirty="0">
                  <a:latin typeface="+mj-lt"/>
                  <a:cs typeface="+mn-cs"/>
                </a:rPr>
                <a:t>Validation of adequacy of controls</a:t>
              </a:r>
            </a:p>
            <a:p>
              <a:pPr marL="285750" lvl="0" indent="-285750" fontAlgn="auto">
                <a:lnSpc>
                  <a:spcPct val="100000"/>
                </a:lnSpc>
                <a:spcBef>
                  <a:spcPts val="0"/>
                </a:spcBef>
                <a:spcAft>
                  <a:spcPts val="600"/>
                </a:spcAft>
                <a:buSzTx/>
                <a:buFont typeface="Arial" panose="020B0604020202020204" pitchFamily="34" charset="0"/>
                <a:buChar char="•"/>
              </a:pPr>
              <a:r>
                <a:rPr lang="en-US" sz="1200" b="0" dirty="0">
                  <a:latin typeface="+mj-lt"/>
                  <a:cs typeface="+mn-cs"/>
                </a:rPr>
                <a:t>Verification</a:t>
              </a:r>
              <a:r>
                <a:rPr lang="en-US" sz="1200" b="0" dirty="0"/>
                <a:t> – </a:t>
              </a:r>
              <a:r>
                <a:rPr lang="en-US" sz="1200" b="0" dirty="0">
                  <a:latin typeface="+mj-lt"/>
                  <a:cs typeface="+mn-cs"/>
                </a:rPr>
                <a:t>vigilance in implementing the controls with records</a:t>
              </a:r>
            </a:p>
            <a:p>
              <a:pPr marL="285750" lvl="0" indent="-285750" fontAlgn="auto">
                <a:lnSpc>
                  <a:spcPct val="100000"/>
                </a:lnSpc>
                <a:spcBef>
                  <a:spcPts val="0"/>
                </a:spcBef>
                <a:spcAft>
                  <a:spcPts val="600"/>
                </a:spcAft>
                <a:buSzTx/>
                <a:buFont typeface="Arial" panose="020B0604020202020204" pitchFamily="34" charset="0"/>
                <a:buChar char="•"/>
              </a:pPr>
              <a:r>
                <a:rPr lang="en-US" sz="1200" dirty="0">
                  <a:latin typeface="+mj-lt"/>
                  <a:cs typeface="+mn-cs"/>
                </a:rPr>
                <a:t>INCLUDES</a:t>
              </a:r>
              <a:r>
                <a:rPr lang="en-US" sz="1200" b="0" dirty="0">
                  <a:latin typeface="+mj-lt"/>
                  <a:cs typeface="+mn-cs"/>
                </a:rPr>
                <a:t>: Process controls; sanitation controls; allergen controls and other controls</a:t>
              </a:r>
            </a:p>
          </p:txBody>
        </p:sp>
      </p:grpSp>
      <p:grpSp>
        <p:nvGrpSpPr>
          <p:cNvPr id="77" name="Group 76">
            <a:extLst>
              <a:ext uri="{FF2B5EF4-FFF2-40B4-BE49-F238E27FC236}">
                <a16:creationId xmlns:a16="http://schemas.microsoft.com/office/drawing/2014/main" id="{A10F9808-1EB0-42F1-8C81-ACE67EACFEBF}"/>
              </a:ext>
            </a:extLst>
          </p:cNvPr>
          <p:cNvGrpSpPr/>
          <p:nvPr/>
        </p:nvGrpSpPr>
        <p:grpSpPr>
          <a:xfrm>
            <a:off x="8387418" y="1869507"/>
            <a:ext cx="2785730" cy="2859635"/>
            <a:chOff x="8387418" y="1869507"/>
            <a:chExt cx="2785730" cy="2859635"/>
          </a:xfrm>
        </p:grpSpPr>
        <p:sp>
          <p:nvSpPr>
            <p:cNvPr id="78" name="TextBox 77">
              <a:extLst>
                <a:ext uri="{FF2B5EF4-FFF2-40B4-BE49-F238E27FC236}">
                  <a16:creationId xmlns:a16="http://schemas.microsoft.com/office/drawing/2014/main" id="{80BEB66D-966E-407A-9CB7-401073FDBD4E}"/>
                </a:ext>
              </a:extLst>
            </p:cNvPr>
            <p:cNvSpPr txBox="1"/>
            <p:nvPr/>
          </p:nvSpPr>
          <p:spPr>
            <a:xfrm>
              <a:off x="8387418" y="1869507"/>
              <a:ext cx="2467951" cy="646331"/>
            </a:xfrm>
            <a:prstGeom prst="rect">
              <a:avLst/>
            </a:prstGeom>
            <a:noFill/>
          </p:spPr>
          <p:txBody>
            <a:bodyPr wrap="square" lIns="91440" tIns="45720" rIns="91440" bIns="45720" rtlCol="0">
              <a:spAutoFit/>
            </a:bodyPr>
            <a:lstStyle>
              <a:defPPr>
                <a:defRPr lang="en-US"/>
              </a:defPPr>
              <a:lvl1pPr marR="0" lvl="0" indent="0" fontAlgn="auto">
                <a:spcBef>
                  <a:spcPts val="0"/>
                </a:spcBef>
                <a:spcAft>
                  <a:spcPts val="0"/>
                </a:spcAft>
                <a:buClrTx/>
                <a:buSzTx/>
                <a:buFontTx/>
                <a:buNone/>
                <a:tabLst/>
                <a:defRPr b="1" cap="all" spc="300"/>
              </a:lvl1pPr>
            </a:lstStyle>
            <a:p>
              <a:pPr lvl="0">
                <a:defRPr/>
              </a:pPr>
              <a:r>
                <a:rPr lang="en-US" dirty="0">
                  <a:solidFill>
                    <a:prstClr val="black"/>
                  </a:solidFill>
                  <a:latin typeface="+mj-lt"/>
                </a:rPr>
                <a:t>TOOLS and RESOURCES</a:t>
              </a:r>
            </a:p>
          </p:txBody>
        </p:sp>
        <p:cxnSp>
          <p:nvCxnSpPr>
            <p:cNvPr id="79" name="Straight Connector 78">
              <a:extLst>
                <a:ext uri="{FF2B5EF4-FFF2-40B4-BE49-F238E27FC236}">
                  <a16:creationId xmlns:a16="http://schemas.microsoft.com/office/drawing/2014/main" id="{62DF8E62-6838-4807-A33B-65EB1831B9A9}"/>
                </a:ext>
              </a:extLst>
            </p:cNvPr>
            <p:cNvCxnSpPr/>
            <p:nvPr/>
          </p:nvCxnSpPr>
          <p:spPr>
            <a:xfrm>
              <a:off x="8387418" y="2539707"/>
              <a:ext cx="27857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7D8ECD0B-8D85-4C2B-8C80-E1BA8A2FCEE6}"/>
                </a:ext>
              </a:extLst>
            </p:cNvPr>
            <p:cNvSpPr txBox="1"/>
            <p:nvPr/>
          </p:nvSpPr>
          <p:spPr>
            <a:xfrm>
              <a:off x="8387418" y="2836316"/>
              <a:ext cx="2785730" cy="1892826"/>
            </a:xfrm>
            <a:prstGeom prst="rect">
              <a:avLst/>
            </a:prstGeom>
            <a:noFill/>
          </p:spPr>
          <p:txBody>
            <a:bodyPr vert="horz" wrap="square" lIns="0" tIns="0" rIns="0" bIns="0" rtlCol="0">
              <a:spAutoFit/>
            </a:bodyPr>
            <a:lstStyle>
              <a:defPPr>
                <a:defRPr lang="en-US"/>
              </a:defPPr>
              <a:lvl1pPr marR="0" lvl="0" indent="0" fontAlgn="b">
                <a:lnSpc>
                  <a:spcPct val="120000"/>
                </a:lnSpc>
                <a:spcBef>
                  <a:spcPts val="600"/>
                </a:spcBef>
                <a:spcAft>
                  <a:spcPts val="0"/>
                </a:spcAft>
                <a:buClrTx/>
                <a:buSzPct val="100000"/>
                <a:buFontTx/>
                <a:buNone/>
                <a:tabLst/>
                <a:defRPr sz="1100" b="1">
                  <a:solidFill>
                    <a:prstClr val="black"/>
                  </a:solidFill>
                  <a:cs typeface="Calibri"/>
                </a:defRPr>
              </a:lvl1pPr>
            </a:lstStyle>
            <a:p>
              <a:pPr marL="342900" lvl="0" indent="-342900" fontAlgn="auto">
                <a:lnSpc>
                  <a:spcPct val="100000"/>
                </a:lnSpc>
                <a:spcBef>
                  <a:spcPts val="0"/>
                </a:spcBef>
                <a:spcAft>
                  <a:spcPts val="600"/>
                </a:spcAft>
                <a:buSzTx/>
                <a:buFont typeface="Arial" panose="020B0604020202020204" pitchFamily="34" charset="0"/>
                <a:buChar char="•"/>
              </a:pPr>
              <a:r>
                <a:rPr lang="en-US" sz="1200" b="0" dirty="0">
                  <a:cs typeface="+mn-cs"/>
                  <a:hlinkClick r:id="rId3"/>
                </a:rPr>
                <a:t>Draft Guidance for Industry: Hazard Analysis and Risk-Based Preventive Controls for Human Food | FDA</a:t>
              </a:r>
              <a:endParaRPr lang="en-US" sz="1200" b="0" dirty="0">
                <a:cs typeface="+mn-cs"/>
              </a:endParaRPr>
            </a:p>
            <a:p>
              <a:pPr marL="342900" lvl="0" indent="-342900" fontAlgn="auto">
                <a:lnSpc>
                  <a:spcPct val="100000"/>
                </a:lnSpc>
                <a:spcBef>
                  <a:spcPts val="0"/>
                </a:spcBef>
                <a:spcAft>
                  <a:spcPts val="600"/>
                </a:spcAft>
                <a:buSzTx/>
                <a:buFont typeface="Arial" panose="020B0604020202020204" pitchFamily="34" charset="0"/>
                <a:buChar char="•"/>
              </a:pPr>
              <a:r>
                <a:rPr lang="en-US" sz="1200" b="0" dirty="0">
                  <a:cs typeface="+mn-cs"/>
                  <a:hlinkClick r:id="rId4"/>
                </a:rPr>
                <a:t>Food Safety Plan Builder | FDA</a:t>
              </a:r>
              <a:endParaRPr lang="en-US" sz="1200" b="0" dirty="0">
                <a:cs typeface="+mn-cs"/>
              </a:endParaRPr>
            </a:p>
            <a:p>
              <a:pPr marL="342900" lvl="0" indent="-342900" fontAlgn="auto">
                <a:lnSpc>
                  <a:spcPct val="100000"/>
                </a:lnSpc>
                <a:spcBef>
                  <a:spcPts val="0"/>
                </a:spcBef>
                <a:spcAft>
                  <a:spcPts val="600"/>
                </a:spcAft>
                <a:buSzTx/>
                <a:buFont typeface="Arial" panose="020B0604020202020204" pitchFamily="34" charset="0"/>
                <a:buChar char="•"/>
              </a:pPr>
              <a:r>
                <a:rPr lang="en-US" sz="1200" b="0" dirty="0">
                  <a:cs typeface="+mn-cs"/>
                  <a:hlinkClick r:id="rId5"/>
                </a:rPr>
                <a:t>Key Facts about Preventive Controls for Human Food (fda.gov)</a:t>
              </a:r>
              <a:endParaRPr lang="en-US" sz="1200" b="0" dirty="0">
                <a:cs typeface="+mn-cs"/>
              </a:endParaRPr>
            </a:p>
            <a:p>
              <a:pPr marL="342900" lvl="0" indent="-342900" fontAlgn="auto">
                <a:lnSpc>
                  <a:spcPct val="100000"/>
                </a:lnSpc>
                <a:spcBef>
                  <a:spcPts val="0"/>
                </a:spcBef>
                <a:spcAft>
                  <a:spcPts val="600"/>
                </a:spcAft>
                <a:buSzTx/>
                <a:buFont typeface="Arial" panose="020B0604020202020204" pitchFamily="34" charset="0"/>
                <a:buChar char="•"/>
              </a:pPr>
              <a:r>
                <a:rPr lang="en-US" sz="1200" b="0" dirty="0">
                  <a:cs typeface="+mn-cs"/>
                  <a:hlinkClick r:id="rId6"/>
                </a:rPr>
                <a:t>FSPCA Home | Institute for Food Safety and Health (IFSH) | Illinois Institute of Technology (iit.edu)</a:t>
              </a:r>
              <a:endParaRPr lang="en-US" sz="1200" b="0" dirty="0">
                <a:highlight>
                  <a:srgbClr val="FFFF00"/>
                </a:highlight>
                <a:cs typeface="+mn-cs"/>
              </a:endParaRPr>
            </a:p>
          </p:txBody>
        </p:sp>
      </p:grpSp>
      <p:grpSp>
        <p:nvGrpSpPr>
          <p:cNvPr id="17" name="Group 16">
            <a:extLst>
              <a:ext uri="{FF2B5EF4-FFF2-40B4-BE49-F238E27FC236}">
                <a16:creationId xmlns:a16="http://schemas.microsoft.com/office/drawing/2014/main" id="{308D9C46-DA25-4AC8-BB0A-060FBF01760C}"/>
              </a:ext>
            </a:extLst>
          </p:cNvPr>
          <p:cNvGrpSpPr>
            <a:grpSpLocks noChangeAspect="1"/>
          </p:cNvGrpSpPr>
          <p:nvPr/>
        </p:nvGrpSpPr>
        <p:grpSpPr>
          <a:xfrm>
            <a:off x="11277600" y="104295"/>
            <a:ext cx="731520" cy="724098"/>
            <a:chOff x="2592896" y="5386283"/>
            <a:chExt cx="1108125" cy="1096881"/>
          </a:xfrm>
        </p:grpSpPr>
        <p:sp>
          <p:nvSpPr>
            <p:cNvPr id="8" name="Rectangle 7" descr="Rishi Bao Zhong Tea">
              <a:extLst>
                <a:ext uri="{FF2B5EF4-FFF2-40B4-BE49-F238E27FC236}">
                  <a16:creationId xmlns:a16="http://schemas.microsoft.com/office/drawing/2014/main" id="{BC662F4A-C756-40EC-ADE4-DB59FECBF99C}"/>
                </a:ext>
              </a:extLst>
            </p:cNvPr>
            <p:cNvSpPr/>
            <p:nvPr/>
          </p:nvSpPr>
          <p:spPr>
            <a:xfrm>
              <a:off x="2655957" y="5386283"/>
              <a:ext cx="500044" cy="512918"/>
            </a:xfrm>
            <a:prstGeom prst="rect">
              <a:avLst/>
            </a:prstGeom>
            <a:blipFill rotWithShape="1">
              <a:blip r:embed="rId7" cstate="screen">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 name="Rectangle 10" descr="Organic Coconut Manna - Coconut Butter | Nutiva">
              <a:extLst>
                <a:ext uri="{FF2B5EF4-FFF2-40B4-BE49-F238E27FC236}">
                  <a16:creationId xmlns:a16="http://schemas.microsoft.com/office/drawing/2014/main" id="{F5CDF74B-A58A-4BE8-AFFC-67F410C504DC}"/>
                </a:ext>
              </a:extLst>
            </p:cNvPr>
            <p:cNvSpPr/>
            <p:nvPr/>
          </p:nvSpPr>
          <p:spPr>
            <a:xfrm>
              <a:off x="3179548" y="5386283"/>
              <a:ext cx="521473" cy="512918"/>
            </a:xfrm>
            <a:prstGeom prst="rect">
              <a:avLst/>
            </a:prstGeom>
            <a:blipFill rotWithShape="1">
              <a:blip r:embed="rId8" cstate="screen">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Rectangle 12" descr="Spices with spoons">
              <a:extLst>
                <a:ext uri="{FF2B5EF4-FFF2-40B4-BE49-F238E27FC236}">
                  <a16:creationId xmlns:a16="http://schemas.microsoft.com/office/drawing/2014/main" id="{48613B6B-B344-4E86-A2CB-E7DCF4C69BCB}"/>
                </a:ext>
              </a:extLst>
            </p:cNvPr>
            <p:cNvSpPr/>
            <p:nvPr/>
          </p:nvSpPr>
          <p:spPr>
            <a:xfrm>
              <a:off x="2592896" y="5896801"/>
              <a:ext cx="584533" cy="586363"/>
            </a:xfrm>
            <a:prstGeom prst="rect">
              <a:avLst/>
            </a:prstGeom>
            <a:blipFill rotWithShape="1">
              <a:blip r:embed="rId9" cstate="screen">
                <a:extLst>
                  <a:ext uri="{28A0092B-C50C-407E-A947-70E740481C1C}">
                    <a14:useLocalDpi xmlns:a14="http://schemas.microsoft.com/office/drawing/2010/main"/>
                  </a:ext>
                </a:extLst>
              </a:blip>
              <a:srcRect/>
              <a:stretch>
                <a:fillRect b="312"/>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5" name="Rectangle 14" descr="World&amp;#39;s Best Loved Biscuit and Confectionery Brands Unite to Form New  Global Business and Enters the Nigerian Market">
              <a:extLst>
                <a:ext uri="{FF2B5EF4-FFF2-40B4-BE49-F238E27FC236}">
                  <a16:creationId xmlns:a16="http://schemas.microsoft.com/office/drawing/2014/main" id="{1D40D2BF-FDBD-41C1-B8C8-1824954FB6EE}"/>
                </a:ext>
              </a:extLst>
            </p:cNvPr>
            <p:cNvSpPr/>
            <p:nvPr/>
          </p:nvSpPr>
          <p:spPr>
            <a:xfrm flipH="1">
              <a:off x="3204000" y="5952000"/>
              <a:ext cx="497020" cy="531164"/>
            </a:xfrm>
            <a:prstGeom prst="rect">
              <a:avLst/>
            </a:prstGeom>
            <a:blipFill rotWithShape="1">
              <a:blip r:embed="rId10" cstate="screen">
                <a:extLst>
                  <a:ext uri="{BEBA8EAE-BF5A-486C-A8C5-ECC9F3942E4B}">
                    <a14:imgProps xmlns:a14="http://schemas.microsoft.com/office/drawing/2010/main">
                      <a14:imgLayer r:embed="rId11">
                        <a14:imgEffect>
                          <a14:backgroundRemoval t="1031" b="88918" l="0" r="100000"/>
                        </a14:imgEffect>
                      </a14:imgLayer>
                    </a14:imgProps>
                  </a:ex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83" name="Slide Number Placeholder 2">
            <a:extLst>
              <a:ext uri="{FF2B5EF4-FFF2-40B4-BE49-F238E27FC236}">
                <a16:creationId xmlns:a16="http://schemas.microsoft.com/office/drawing/2014/main" id="{F0250172-DBFA-41E0-874E-5DC07C9DDC8D}"/>
              </a:ext>
            </a:extLst>
          </p:cNvPr>
          <p:cNvSpPr txBox="1">
            <a:spLocks/>
          </p:cNvSpPr>
          <p:nvPr/>
        </p:nvSpPr>
        <p:spPr>
          <a:xfrm>
            <a:off x="9781190" y="6511179"/>
            <a:ext cx="2311400" cy="24622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2782948-4DBE-204D-AB9E-B65E067054AE}" type="slidenum">
              <a:rPr lang="en-US" sz="1000"/>
              <a:pPr algn="r"/>
              <a:t>13</a:t>
            </a:fld>
            <a:endParaRPr lang="en-US" sz="1000" dirty="0"/>
          </a:p>
        </p:txBody>
      </p:sp>
      <p:sp>
        <p:nvSpPr>
          <p:cNvPr id="23" name="椭圆 78">
            <a:extLst>
              <a:ext uri="{FF2B5EF4-FFF2-40B4-BE49-F238E27FC236}">
                <a16:creationId xmlns:a16="http://schemas.microsoft.com/office/drawing/2014/main" id="{D57292A4-9CAE-40ED-9236-01218FBAC24B}"/>
              </a:ext>
            </a:extLst>
          </p:cNvPr>
          <p:cNvSpPr/>
          <p:nvPr/>
        </p:nvSpPr>
        <p:spPr bwMode="gray">
          <a:xfrm>
            <a:off x="507618" y="862615"/>
            <a:ext cx="330582" cy="330582"/>
          </a:xfrm>
          <a:prstGeom prst="ellipse">
            <a:avLst/>
          </a:prstGeom>
          <a:solidFill>
            <a:srgbClr val="046A38"/>
          </a:solidFill>
          <a:ln w="19050" algn="ctr">
            <a:solidFill>
              <a:schemeClr val="bg1"/>
            </a:solidFill>
            <a:miter lim="800000"/>
            <a:headEnd/>
            <a:tailEnd/>
          </a:ln>
        </p:spPr>
        <p:txBody>
          <a:bodyPr wrap="square" lIns="88900" tIns="88900" rIns="88900" bIns="88900" rtlCol="0" anchor="ctr"/>
          <a:lstStyle/>
          <a:p>
            <a:pPr algn="ctr">
              <a:buFont typeface="Wingdings 2" pitchFamily="18" charset="2"/>
              <a:buNone/>
            </a:pP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a:t>
            </a:r>
          </a:p>
        </p:txBody>
      </p:sp>
    </p:spTree>
    <p:extLst>
      <p:ext uri="{BB962C8B-B14F-4D97-AF65-F5344CB8AC3E}">
        <p14:creationId xmlns:p14="http://schemas.microsoft.com/office/powerpoint/2010/main" val="1751639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9105F0-5A8E-4F3B-BBD3-F8D19D040BE4}"/>
              </a:ext>
            </a:extLst>
          </p:cNvPr>
          <p:cNvSpPr>
            <a:spLocks noGrp="1"/>
          </p:cNvSpPr>
          <p:nvPr>
            <p:ph type="title"/>
          </p:nvPr>
        </p:nvSpPr>
        <p:spPr/>
        <p:txBody>
          <a:bodyPr anchor="b">
            <a:normAutofit/>
          </a:bodyPr>
          <a:lstStyle/>
          <a:p>
            <a:r>
              <a:rPr lang="en-US" sz="2925" spc="-61" dirty="0">
                <a:latin typeface="+mj-lt"/>
              </a:rPr>
              <a:t>Allergen Cross Contact Control and Preventive Controls for Human Food</a:t>
            </a:r>
          </a:p>
        </p:txBody>
      </p:sp>
      <p:sp>
        <p:nvSpPr>
          <p:cNvPr id="6" name="Text Placeholder 5">
            <a:extLst>
              <a:ext uri="{FF2B5EF4-FFF2-40B4-BE49-F238E27FC236}">
                <a16:creationId xmlns:a16="http://schemas.microsoft.com/office/drawing/2014/main" id="{23F6268D-66E0-49D7-A567-1B5C6B611F8D}"/>
              </a:ext>
            </a:extLst>
          </p:cNvPr>
          <p:cNvSpPr txBox="1">
            <a:spLocks/>
          </p:cNvSpPr>
          <p:nvPr/>
        </p:nvSpPr>
        <p:spPr>
          <a:xfrm>
            <a:off x="914972" y="466344"/>
            <a:ext cx="3355849" cy="2032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lang="en-US" sz="731" b="1" kern="0" cap="all" spc="203" baseline="0" dirty="0">
                <a:solidFill>
                  <a:schemeClr val="accent5">
                    <a:lumMod val="60000"/>
                    <a:lumOff val="40000"/>
                  </a:schemeClr>
                </a:solidFill>
                <a:latin typeface="Arial" panose="020B0604020202020204" pitchFamily="34" charset="0"/>
                <a:ea typeface="Nexa Black" charset="0"/>
                <a:cs typeface="Nexa Black"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mj-lt"/>
              </a:rPr>
              <a:t>Regulatory Foundation</a:t>
            </a:r>
          </a:p>
        </p:txBody>
      </p:sp>
      <p:grpSp>
        <p:nvGrpSpPr>
          <p:cNvPr id="69" name="Group 68">
            <a:extLst>
              <a:ext uri="{FF2B5EF4-FFF2-40B4-BE49-F238E27FC236}">
                <a16:creationId xmlns:a16="http://schemas.microsoft.com/office/drawing/2014/main" id="{13E5F774-1A6A-46C6-8F0D-A1B702FF23D9}"/>
              </a:ext>
            </a:extLst>
          </p:cNvPr>
          <p:cNvGrpSpPr/>
          <p:nvPr/>
        </p:nvGrpSpPr>
        <p:grpSpPr>
          <a:xfrm>
            <a:off x="882778" y="1869507"/>
            <a:ext cx="2785730" cy="3582910"/>
            <a:chOff x="882778" y="1869507"/>
            <a:chExt cx="2785730" cy="3582910"/>
          </a:xfrm>
        </p:grpSpPr>
        <p:sp>
          <p:nvSpPr>
            <p:cNvPr id="70" name="TextBox 69">
              <a:extLst>
                <a:ext uri="{FF2B5EF4-FFF2-40B4-BE49-F238E27FC236}">
                  <a16:creationId xmlns:a16="http://schemas.microsoft.com/office/drawing/2014/main" id="{9A2E427C-81F8-4588-90A0-EF57DD7DF77A}"/>
                </a:ext>
              </a:extLst>
            </p:cNvPr>
            <p:cNvSpPr txBox="1"/>
            <p:nvPr/>
          </p:nvSpPr>
          <p:spPr>
            <a:xfrm>
              <a:off x="882778" y="1869507"/>
              <a:ext cx="2377440" cy="646331"/>
            </a:xfrm>
            <a:prstGeom prst="rect">
              <a:avLst/>
            </a:prstGeom>
            <a:noFill/>
          </p:spPr>
          <p:txBody>
            <a:bodyPr wrap="square" lIns="91440" tIns="45720" rIns="9144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all" spc="300" normalizeH="0" baseline="0" noProof="0" dirty="0">
                  <a:ln>
                    <a:noFill/>
                  </a:ln>
                  <a:solidFill>
                    <a:prstClr val="black"/>
                  </a:solidFill>
                  <a:effectLst/>
                  <a:uLnTx/>
                  <a:uFillTx/>
                  <a:latin typeface="+mj-lt"/>
                  <a:ea typeface="+mn-ea"/>
                  <a:cs typeface="+mn-cs"/>
                </a:rPr>
                <a:t>Example Products</a:t>
              </a:r>
            </a:p>
          </p:txBody>
        </p:sp>
        <p:cxnSp>
          <p:nvCxnSpPr>
            <p:cNvPr id="71" name="Straight Connector 70">
              <a:extLst>
                <a:ext uri="{FF2B5EF4-FFF2-40B4-BE49-F238E27FC236}">
                  <a16:creationId xmlns:a16="http://schemas.microsoft.com/office/drawing/2014/main" id="{C33914FE-29FE-48BB-8802-6E01C69ED010}"/>
                </a:ext>
              </a:extLst>
            </p:cNvPr>
            <p:cNvCxnSpPr/>
            <p:nvPr/>
          </p:nvCxnSpPr>
          <p:spPr>
            <a:xfrm>
              <a:off x="882778" y="2539707"/>
              <a:ext cx="27857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06D6D143-AEEC-4E41-AA2C-968B297C1BB3}"/>
                </a:ext>
              </a:extLst>
            </p:cNvPr>
            <p:cNvSpPr txBox="1"/>
            <p:nvPr/>
          </p:nvSpPr>
          <p:spPr>
            <a:xfrm>
              <a:off x="882778" y="2836316"/>
              <a:ext cx="2785730" cy="2616101"/>
            </a:xfrm>
            <a:prstGeom prst="rect">
              <a:avLst/>
            </a:prstGeom>
            <a:noFill/>
          </p:spPr>
          <p:txBody>
            <a:bodyPr vert="horz" wrap="square" lIns="0" tIns="0" rIns="0" bIns="0" rtlCol="0">
              <a:spAutoFit/>
            </a:bodyPr>
            <a:lstStyle/>
            <a:p>
              <a:pPr lvl="0" fontAlgn="b">
                <a:spcBef>
                  <a:spcPts val="600"/>
                </a:spcBef>
                <a:spcAft>
                  <a:spcPts val="600"/>
                </a:spcAft>
                <a:buSzPct val="100000"/>
                <a:defRPr/>
              </a:pPr>
              <a:r>
                <a:rPr lang="en-US" sz="1200" dirty="0">
                  <a:solidFill>
                    <a:prstClr val="black"/>
                  </a:solidFill>
                  <a:latin typeface="+mj-lt"/>
                  <a:cs typeface="Calibri"/>
                </a:rPr>
                <a:t>9 Major Food Allergens:</a:t>
              </a:r>
            </a:p>
            <a:p>
              <a:pPr marL="171450" lvl="0" indent="-171450" fontAlgn="b">
                <a:spcBef>
                  <a:spcPts val="600"/>
                </a:spcBef>
                <a:buSzPct val="100000"/>
                <a:buFont typeface="Arial" panose="020B0604020202020204" pitchFamily="34" charset="0"/>
                <a:buChar char="•"/>
                <a:defRPr/>
              </a:pPr>
              <a:r>
                <a:rPr lang="en-US" sz="1200" dirty="0">
                  <a:solidFill>
                    <a:prstClr val="black"/>
                  </a:solidFill>
                  <a:latin typeface="+mj-lt"/>
                  <a:cs typeface="Calibri"/>
                </a:rPr>
                <a:t>Milk</a:t>
              </a:r>
            </a:p>
            <a:p>
              <a:pPr marL="171450" lvl="0" indent="-171450" fontAlgn="b">
                <a:spcBef>
                  <a:spcPts val="600"/>
                </a:spcBef>
                <a:buSzPct val="100000"/>
                <a:buFont typeface="Arial" panose="020B0604020202020204" pitchFamily="34" charset="0"/>
                <a:buChar char="•"/>
                <a:defRPr/>
              </a:pPr>
              <a:r>
                <a:rPr lang="en-US" sz="1200" dirty="0">
                  <a:solidFill>
                    <a:prstClr val="black"/>
                  </a:solidFill>
                  <a:latin typeface="+mj-lt"/>
                  <a:cs typeface="Calibri"/>
                </a:rPr>
                <a:t>Eggs</a:t>
              </a:r>
            </a:p>
            <a:p>
              <a:pPr marL="171450" lvl="0" indent="-171450" fontAlgn="b">
                <a:spcBef>
                  <a:spcPts val="600"/>
                </a:spcBef>
                <a:buSzPct val="100000"/>
                <a:buFont typeface="Arial" panose="020B0604020202020204" pitchFamily="34" charset="0"/>
                <a:buChar char="•"/>
                <a:defRPr/>
              </a:pPr>
              <a:r>
                <a:rPr lang="en-US" sz="1200" dirty="0">
                  <a:solidFill>
                    <a:prstClr val="black"/>
                  </a:solidFill>
                  <a:latin typeface="+mj-lt"/>
                  <a:cs typeface="Calibri"/>
                </a:rPr>
                <a:t>Fish</a:t>
              </a:r>
            </a:p>
            <a:p>
              <a:pPr marL="171450" lvl="0" indent="-171450" fontAlgn="b">
                <a:spcBef>
                  <a:spcPts val="600"/>
                </a:spcBef>
                <a:buSzPct val="100000"/>
                <a:buFont typeface="Arial" panose="020B0604020202020204" pitchFamily="34" charset="0"/>
                <a:buChar char="•"/>
                <a:defRPr/>
              </a:pPr>
              <a:r>
                <a:rPr lang="en-US" sz="1200" dirty="0">
                  <a:solidFill>
                    <a:prstClr val="black"/>
                  </a:solidFill>
                  <a:latin typeface="+mj-lt"/>
                  <a:cs typeface="Calibri"/>
                </a:rPr>
                <a:t>Shellfish</a:t>
              </a:r>
            </a:p>
            <a:p>
              <a:pPr marL="171450" lvl="0" indent="-171450" fontAlgn="b">
                <a:spcBef>
                  <a:spcPts val="600"/>
                </a:spcBef>
                <a:buSzPct val="100000"/>
                <a:buFont typeface="Arial" panose="020B0604020202020204" pitchFamily="34" charset="0"/>
                <a:buChar char="•"/>
                <a:defRPr/>
              </a:pPr>
              <a:r>
                <a:rPr lang="en-US" sz="1200" dirty="0">
                  <a:solidFill>
                    <a:prstClr val="black"/>
                  </a:solidFill>
                  <a:latin typeface="+mj-lt"/>
                  <a:cs typeface="Calibri"/>
                </a:rPr>
                <a:t>Tree nuts</a:t>
              </a:r>
            </a:p>
            <a:p>
              <a:pPr marL="171450" lvl="0" indent="-171450" fontAlgn="b">
                <a:spcBef>
                  <a:spcPts val="600"/>
                </a:spcBef>
                <a:buSzPct val="100000"/>
                <a:buFont typeface="Arial" panose="020B0604020202020204" pitchFamily="34" charset="0"/>
                <a:buChar char="•"/>
                <a:defRPr/>
              </a:pPr>
              <a:r>
                <a:rPr lang="en-US" sz="1200" dirty="0">
                  <a:solidFill>
                    <a:prstClr val="black"/>
                  </a:solidFill>
                  <a:latin typeface="+mj-lt"/>
                  <a:cs typeface="Calibri"/>
                </a:rPr>
                <a:t>Peanuts</a:t>
              </a:r>
            </a:p>
            <a:p>
              <a:pPr marL="171450" lvl="0" indent="-171450" fontAlgn="b">
                <a:spcBef>
                  <a:spcPts val="600"/>
                </a:spcBef>
                <a:buSzPct val="100000"/>
                <a:buFont typeface="Arial" panose="020B0604020202020204" pitchFamily="34" charset="0"/>
                <a:buChar char="•"/>
                <a:defRPr/>
              </a:pPr>
              <a:r>
                <a:rPr lang="en-US" sz="1200" dirty="0">
                  <a:solidFill>
                    <a:prstClr val="black"/>
                  </a:solidFill>
                  <a:latin typeface="+mj-lt"/>
                  <a:cs typeface="Calibri"/>
                </a:rPr>
                <a:t>Wheat</a:t>
              </a:r>
            </a:p>
            <a:p>
              <a:pPr marL="171450" lvl="0" indent="-171450" fontAlgn="b">
                <a:spcBef>
                  <a:spcPts val="600"/>
                </a:spcBef>
                <a:buSzPct val="100000"/>
                <a:buFont typeface="Arial" panose="020B0604020202020204" pitchFamily="34" charset="0"/>
                <a:buChar char="•"/>
                <a:defRPr/>
              </a:pPr>
              <a:r>
                <a:rPr lang="en-US" sz="1200" dirty="0">
                  <a:solidFill>
                    <a:prstClr val="black"/>
                  </a:solidFill>
                  <a:latin typeface="+mj-lt"/>
                  <a:cs typeface="Calibri"/>
                </a:rPr>
                <a:t>Soybeans</a:t>
              </a:r>
            </a:p>
            <a:p>
              <a:pPr marL="171450" lvl="0" indent="-171450" fontAlgn="b">
                <a:spcBef>
                  <a:spcPts val="600"/>
                </a:spcBef>
                <a:buSzPct val="100000"/>
                <a:buFont typeface="Arial" panose="020B0604020202020204" pitchFamily="34" charset="0"/>
                <a:buChar char="•"/>
                <a:defRPr/>
              </a:pPr>
              <a:r>
                <a:rPr lang="en-US" sz="1200" dirty="0">
                  <a:solidFill>
                    <a:prstClr val="black"/>
                  </a:solidFill>
                  <a:latin typeface="+mj-lt"/>
                  <a:cs typeface="Calibri"/>
                </a:rPr>
                <a:t>Sesame</a:t>
              </a:r>
            </a:p>
          </p:txBody>
        </p:sp>
      </p:grpSp>
      <p:grpSp>
        <p:nvGrpSpPr>
          <p:cNvPr id="73" name="Group 72">
            <a:extLst>
              <a:ext uri="{FF2B5EF4-FFF2-40B4-BE49-F238E27FC236}">
                <a16:creationId xmlns:a16="http://schemas.microsoft.com/office/drawing/2014/main" id="{D79B77C0-6C4F-4BD4-AEFC-2E15D463F852}"/>
              </a:ext>
            </a:extLst>
          </p:cNvPr>
          <p:cNvGrpSpPr/>
          <p:nvPr/>
        </p:nvGrpSpPr>
        <p:grpSpPr>
          <a:xfrm>
            <a:off x="4548132" y="1869507"/>
            <a:ext cx="2959662" cy="2567247"/>
            <a:chOff x="4416807" y="1869507"/>
            <a:chExt cx="2959662" cy="2567247"/>
          </a:xfrm>
        </p:grpSpPr>
        <p:sp>
          <p:nvSpPr>
            <p:cNvPr id="74" name="TextBox 73">
              <a:extLst>
                <a:ext uri="{FF2B5EF4-FFF2-40B4-BE49-F238E27FC236}">
                  <a16:creationId xmlns:a16="http://schemas.microsoft.com/office/drawing/2014/main" id="{878BC26A-C903-4E92-A3FF-F0D4306E4360}"/>
                </a:ext>
              </a:extLst>
            </p:cNvPr>
            <p:cNvSpPr txBox="1"/>
            <p:nvPr/>
          </p:nvSpPr>
          <p:spPr>
            <a:xfrm>
              <a:off x="4416807" y="1869507"/>
              <a:ext cx="2959662" cy="646331"/>
            </a:xfrm>
            <a:prstGeom prst="rect">
              <a:avLst/>
            </a:prstGeom>
            <a:noFill/>
          </p:spPr>
          <p:txBody>
            <a:bodyPr wrap="square" lIns="91440" tIns="45720" rIns="91440" bIns="45720" rtlCol="0">
              <a:spAutoFit/>
            </a:bodyPr>
            <a:lstStyle/>
            <a:p>
              <a:pPr lvl="0">
                <a:defRPr/>
              </a:pPr>
              <a:r>
                <a:rPr lang="en-US" b="1" cap="all" spc="300" dirty="0">
                  <a:solidFill>
                    <a:prstClr val="black"/>
                  </a:solidFill>
                  <a:latin typeface="+mj-lt"/>
                </a:rPr>
                <a:t>KEY REQUIRED PROVISIONS</a:t>
              </a:r>
            </a:p>
          </p:txBody>
        </p:sp>
        <p:cxnSp>
          <p:nvCxnSpPr>
            <p:cNvPr id="75" name="Straight Connector 74">
              <a:extLst>
                <a:ext uri="{FF2B5EF4-FFF2-40B4-BE49-F238E27FC236}">
                  <a16:creationId xmlns:a16="http://schemas.microsoft.com/office/drawing/2014/main" id="{86B13EC1-A7AB-4A2F-A516-D538684F1577}"/>
                </a:ext>
              </a:extLst>
            </p:cNvPr>
            <p:cNvCxnSpPr/>
            <p:nvPr/>
          </p:nvCxnSpPr>
          <p:spPr>
            <a:xfrm>
              <a:off x="4416807" y="2539707"/>
              <a:ext cx="27857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49FF2CE7-5AF1-40CD-A447-CD69BB2A8C58}"/>
                </a:ext>
              </a:extLst>
            </p:cNvPr>
            <p:cNvSpPr txBox="1"/>
            <p:nvPr/>
          </p:nvSpPr>
          <p:spPr>
            <a:xfrm>
              <a:off x="4416807" y="2836316"/>
              <a:ext cx="2785730" cy="1600438"/>
            </a:xfrm>
            <a:prstGeom prst="rect">
              <a:avLst/>
            </a:prstGeom>
            <a:noFill/>
          </p:spPr>
          <p:txBody>
            <a:bodyPr vert="horz" wrap="square" lIns="0" tIns="0" rIns="0" bIns="0" rtlCol="0">
              <a:spAutoFit/>
            </a:bodyPr>
            <a:lstStyle>
              <a:defPPr>
                <a:defRPr lang="en-US"/>
              </a:defPPr>
              <a:lvl1pPr marR="0" lvl="0" indent="0" fontAlgn="b">
                <a:lnSpc>
                  <a:spcPct val="120000"/>
                </a:lnSpc>
                <a:spcBef>
                  <a:spcPts val="600"/>
                </a:spcBef>
                <a:spcAft>
                  <a:spcPts val="0"/>
                </a:spcAft>
                <a:buClrTx/>
                <a:buSzPct val="100000"/>
                <a:buFontTx/>
                <a:buNone/>
                <a:tabLst/>
                <a:defRPr sz="1100" b="1">
                  <a:solidFill>
                    <a:prstClr val="black"/>
                  </a:solidFill>
                  <a:cs typeface="Calibri"/>
                </a:defRPr>
              </a:lvl1pPr>
            </a:lstStyle>
            <a:p>
              <a:pPr lvl="0" fontAlgn="auto">
                <a:lnSpc>
                  <a:spcPct val="100000"/>
                </a:lnSpc>
                <a:spcBef>
                  <a:spcPts val="0"/>
                </a:spcBef>
                <a:spcAft>
                  <a:spcPts val="600"/>
                </a:spcAft>
                <a:buSzTx/>
              </a:pPr>
              <a:r>
                <a:rPr lang="en-US" sz="1200" b="0" dirty="0">
                  <a:latin typeface="+mj-lt"/>
                  <a:cs typeface="+mn-cs"/>
                </a:rPr>
                <a:t>Control for allergen </a:t>
              </a:r>
              <a:r>
                <a:rPr lang="en-US" sz="1200" dirty="0">
                  <a:latin typeface="+mj-lt"/>
                  <a:cs typeface="+mn-cs"/>
                </a:rPr>
                <a:t>CROSS-CONTACT </a:t>
              </a:r>
              <a:r>
                <a:rPr lang="en-US" sz="1200" b="0" dirty="0">
                  <a:latin typeface="+mj-lt"/>
                  <a:cs typeface="+mn-cs"/>
                </a:rPr>
                <a:t>in all phases of food supply chain</a:t>
              </a:r>
            </a:p>
            <a:p>
              <a:pPr marL="285750" lvl="0" indent="-285750" fontAlgn="auto">
                <a:lnSpc>
                  <a:spcPct val="100000"/>
                </a:lnSpc>
                <a:spcBef>
                  <a:spcPts val="0"/>
                </a:spcBef>
                <a:spcAft>
                  <a:spcPts val="600"/>
                </a:spcAft>
                <a:buSzTx/>
                <a:buFont typeface="Arial" panose="020B0604020202020204" pitchFamily="34" charset="0"/>
                <a:buChar char="•"/>
              </a:pPr>
              <a:r>
                <a:rPr lang="en-US" sz="1200" b="0" dirty="0">
                  <a:latin typeface="+mj-lt"/>
                  <a:cs typeface="+mn-cs"/>
                </a:rPr>
                <a:t>Receiving</a:t>
              </a:r>
            </a:p>
            <a:p>
              <a:pPr marL="285750" lvl="0" indent="-285750" fontAlgn="auto">
                <a:lnSpc>
                  <a:spcPct val="100000"/>
                </a:lnSpc>
                <a:spcBef>
                  <a:spcPts val="0"/>
                </a:spcBef>
                <a:spcAft>
                  <a:spcPts val="600"/>
                </a:spcAft>
                <a:buSzTx/>
                <a:buFont typeface="Arial" panose="020B0604020202020204" pitchFamily="34" charset="0"/>
                <a:buChar char="•"/>
              </a:pPr>
              <a:r>
                <a:rPr lang="en-US" sz="1200" b="0" dirty="0">
                  <a:latin typeface="+mj-lt"/>
                  <a:cs typeface="+mn-cs"/>
                </a:rPr>
                <a:t>Storage</a:t>
              </a:r>
            </a:p>
            <a:p>
              <a:pPr marL="285750" lvl="0" indent="-285750" fontAlgn="auto">
                <a:lnSpc>
                  <a:spcPct val="100000"/>
                </a:lnSpc>
                <a:spcBef>
                  <a:spcPts val="0"/>
                </a:spcBef>
                <a:spcAft>
                  <a:spcPts val="600"/>
                </a:spcAft>
                <a:buSzTx/>
                <a:buFont typeface="Arial" panose="020B0604020202020204" pitchFamily="34" charset="0"/>
                <a:buChar char="•"/>
              </a:pPr>
              <a:r>
                <a:rPr lang="en-US" sz="1200" b="0" dirty="0">
                  <a:latin typeface="+mj-lt"/>
                  <a:cs typeface="+mn-cs"/>
                </a:rPr>
                <a:t>Ingredient Prep</a:t>
              </a:r>
            </a:p>
            <a:p>
              <a:pPr marL="285750" lvl="0" indent="-285750" fontAlgn="auto">
                <a:lnSpc>
                  <a:spcPct val="100000"/>
                </a:lnSpc>
                <a:spcBef>
                  <a:spcPts val="0"/>
                </a:spcBef>
                <a:spcAft>
                  <a:spcPts val="600"/>
                </a:spcAft>
                <a:buSzTx/>
                <a:buFont typeface="Arial" panose="020B0604020202020204" pitchFamily="34" charset="0"/>
                <a:buChar char="•"/>
              </a:pPr>
              <a:r>
                <a:rPr lang="en-US" sz="1200" b="0" dirty="0">
                  <a:latin typeface="+mj-lt"/>
                  <a:cs typeface="+mn-cs"/>
                </a:rPr>
                <a:t>Equipment use, production schedule and product changeovers</a:t>
              </a:r>
            </a:p>
          </p:txBody>
        </p:sp>
      </p:grpSp>
      <p:grpSp>
        <p:nvGrpSpPr>
          <p:cNvPr id="77" name="Group 76">
            <a:extLst>
              <a:ext uri="{FF2B5EF4-FFF2-40B4-BE49-F238E27FC236}">
                <a16:creationId xmlns:a16="http://schemas.microsoft.com/office/drawing/2014/main" id="{A10F9808-1EB0-42F1-8C81-ACE67EACFEBF}"/>
              </a:ext>
            </a:extLst>
          </p:cNvPr>
          <p:cNvGrpSpPr/>
          <p:nvPr/>
        </p:nvGrpSpPr>
        <p:grpSpPr>
          <a:xfrm>
            <a:off x="8387418" y="1869507"/>
            <a:ext cx="2785730" cy="1151475"/>
            <a:chOff x="8387418" y="1869507"/>
            <a:chExt cx="2785730" cy="1151475"/>
          </a:xfrm>
        </p:grpSpPr>
        <p:sp>
          <p:nvSpPr>
            <p:cNvPr id="78" name="TextBox 77">
              <a:extLst>
                <a:ext uri="{FF2B5EF4-FFF2-40B4-BE49-F238E27FC236}">
                  <a16:creationId xmlns:a16="http://schemas.microsoft.com/office/drawing/2014/main" id="{80BEB66D-966E-407A-9CB7-401073FDBD4E}"/>
                </a:ext>
              </a:extLst>
            </p:cNvPr>
            <p:cNvSpPr txBox="1"/>
            <p:nvPr/>
          </p:nvSpPr>
          <p:spPr>
            <a:xfrm>
              <a:off x="8387418" y="1869507"/>
              <a:ext cx="2467951" cy="646331"/>
            </a:xfrm>
            <a:prstGeom prst="rect">
              <a:avLst/>
            </a:prstGeom>
            <a:noFill/>
          </p:spPr>
          <p:txBody>
            <a:bodyPr wrap="square" lIns="91440" tIns="45720" rIns="91440" bIns="45720" rtlCol="0">
              <a:spAutoFit/>
            </a:bodyPr>
            <a:lstStyle>
              <a:defPPr>
                <a:defRPr lang="en-US"/>
              </a:defPPr>
              <a:lvl1pPr marR="0" lvl="0" indent="0" fontAlgn="auto">
                <a:spcBef>
                  <a:spcPts val="0"/>
                </a:spcBef>
                <a:spcAft>
                  <a:spcPts val="0"/>
                </a:spcAft>
                <a:buClrTx/>
                <a:buSzTx/>
                <a:buFontTx/>
                <a:buNone/>
                <a:tabLst/>
                <a:defRPr b="1" cap="all" spc="300"/>
              </a:lvl1pPr>
            </a:lstStyle>
            <a:p>
              <a:pPr lvl="0">
                <a:defRPr/>
              </a:pPr>
              <a:r>
                <a:rPr lang="en-US" dirty="0">
                  <a:solidFill>
                    <a:prstClr val="black"/>
                  </a:solidFill>
                  <a:latin typeface="+mj-lt"/>
                </a:rPr>
                <a:t>TOOLS and RESOURCES</a:t>
              </a:r>
            </a:p>
          </p:txBody>
        </p:sp>
        <p:cxnSp>
          <p:nvCxnSpPr>
            <p:cNvPr id="79" name="Straight Connector 78">
              <a:extLst>
                <a:ext uri="{FF2B5EF4-FFF2-40B4-BE49-F238E27FC236}">
                  <a16:creationId xmlns:a16="http://schemas.microsoft.com/office/drawing/2014/main" id="{62DF8E62-6838-4807-A33B-65EB1831B9A9}"/>
                </a:ext>
              </a:extLst>
            </p:cNvPr>
            <p:cNvCxnSpPr/>
            <p:nvPr/>
          </p:nvCxnSpPr>
          <p:spPr>
            <a:xfrm>
              <a:off x="8387418" y="2539707"/>
              <a:ext cx="27857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7D8ECD0B-8D85-4C2B-8C80-E1BA8A2FCEE6}"/>
                </a:ext>
              </a:extLst>
            </p:cNvPr>
            <p:cNvSpPr txBox="1"/>
            <p:nvPr/>
          </p:nvSpPr>
          <p:spPr>
            <a:xfrm>
              <a:off x="8387418" y="2836316"/>
              <a:ext cx="2785730" cy="184666"/>
            </a:xfrm>
            <a:prstGeom prst="rect">
              <a:avLst/>
            </a:prstGeom>
            <a:noFill/>
          </p:spPr>
          <p:txBody>
            <a:bodyPr vert="horz" wrap="square" lIns="0" tIns="0" rIns="0" bIns="0" rtlCol="0">
              <a:spAutoFit/>
            </a:bodyPr>
            <a:lstStyle>
              <a:defPPr>
                <a:defRPr lang="en-US"/>
              </a:defPPr>
              <a:lvl1pPr marR="0" lvl="0" indent="0" fontAlgn="b">
                <a:lnSpc>
                  <a:spcPct val="120000"/>
                </a:lnSpc>
                <a:spcBef>
                  <a:spcPts val="600"/>
                </a:spcBef>
                <a:spcAft>
                  <a:spcPts val="0"/>
                </a:spcAft>
                <a:buClrTx/>
                <a:buSzPct val="100000"/>
                <a:buFontTx/>
                <a:buNone/>
                <a:tabLst/>
                <a:defRPr sz="1100" b="1">
                  <a:solidFill>
                    <a:prstClr val="black"/>
                  </a:solidFill>
                  <a:cs typeface="Calibri"/>
                </a:defRPr>
              </a:lvl1pPr>
            </a:lstStyle>
            <a:p>
              <a:pPr marL="342900" indent="-342900" fontAlgn="auto">
                <a:lnSpc>
                  <a:spcPct val="100000"/>
                </a:lnSpc>
                <a:spcBef>
                  <a:spcPts val="0"/>
                </a:spcBef>
                <a:spcAft>
                  <a:spcPts val="600"/>
                </a:spcAft>
                <a:buSzTx/>
                <a:buFont typeface="Arial" panose="020B0604020202020204" pitchFamily="34" charset="0"/>
                <a:buChar char="•"/>
              </a:pPr>
              <a:r>
                <a:rPr lang="en-US" sz="1200" b="0" dirty="0">
                  <a:hlinkClick r:id="rId3"/>
                </a:rPr>
                <a:t>Food Allergies | FDA</a:t>
              </a:r>
              <a:endParaRPr lang="en-US" sz="1200" b="0" dirty="0">
                <a:highlight>
                  <a:srgbClr val="FFFF00"/>
                </a:highlight>
                <a:cs typeface="+mn-cs"/>
              </a:endParaRPr>
            </a:p>
          </p:txBody>
        </p:sp>
      </p:grpSp>
      <p:grpSp>
        <p:nvGrpSpPr>
          <p:cNvPr id="33" name="Group 32">
            <a:extLst>
              <a:ext uri="{FF2B5EF4-FFF2-40B4-BE49-F238E27FC236}">
                <a16:creationId xmlns:a16="http://schemas.microsoft.com/office/drawing/2014/main" id="{CFDEAF19-A96F-460C-9C14-FCC829595DA0}"/>
              </a:ext>
            </a:extLst>
          </p:cNvPr>
          <p:cNvGrpSpPr/>
          <p:nvPr/>
        </p:nvGrpSpPr>
        <p:grpSpPr>
          <a:xfrm>
            <a:off x="1830140" y="5667232"/>
            <a:ext cx="8531720" cy="869124"/>
            <a:chOff x="2822995" y="5761825"/>
            <a:chExt cx="8531720" cy="869124"/>
          </a:xfrm>
        </p:grpSpPr>
        <p:sp>
          <p:nvSpPr>
            <p:cNvPr id="8" name="Rectangle 7" descr="Item #100806">
              <a:extLst>
                <a:ext uri="{FF2B5EF4-FFF2-40B4-BE49-F238E27FC236}">
                  <a16:creationId xmlns:a16="http://schemas.microsoft.com/office/drawing/2014/main" id="{3D2E04AC-4A46-4F2A-8375-20B8CFF0EBEA}"/>
                </a:ext>
              </a:extLst>
            </p:cNvPr>
            <p:cNvSpPr/>
            <p:nvPr/>
          </p:nvSpPr>
          <p:spPr>
            <a:xfrm>
              <a:off x="2822995" y="5761825"/>
              <a:ext cx="869124" cy="869124"/>
            </a:xfrm>
            <a:prstGeom prst="rect">
              <a:avLst/>
            </a:prstGeom>
            <a:blipFill>
              <a:blip r:embed="rId4" cstate="screen">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Rectangle 9" descr="Item #100807">
              <a:extLst>
                <a:ext uri="{FF2B5EF4-FFF2-40B4-BE49-F238E27FC236}">
                  <a16:creationId xmlns:a16="http://schemas.microsoft.com/office/drawing/2014/main" id="{B6179C8B-5CDC-406D-9E89-84B254469D39}"/>
                </a:ext>
              </a:extLst>
            </p:cNvPr>
            <p:cNvSpPr/>
            <p:nvPr/>
          </p:nvSpPr>
          <p:spPr>
            <a:xfrm>
              <a:off x="3780819" y="5761825"/>
              <a:ext cx="869124" cy="869124"/>
            </a:xfrm>
            <a:prstGeom prst="rect">
              <a:avLst/>
            </a:prstGeom>
            <a:blipFill>
              <a:blip r:embed="rId5" cstate="screen">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Rectangle 11" descr="Item #100800">
              <a:extLst>
                <a:ext uri="{FF2B5EF4-FFF2-40B4-BE49-F238E27FC236}">
                  <a16:creationId xmlns:a16="http://schemas.microsoft.com/office/drawing/2014/main" id="{4C9F6938-2850-4B50-BD1A-C82EA3D4A531}"/>
                </a:ext>
              </a:extLst>
            </p:cNvPr>
            <p:cNvSpPr/>
            <p:nvPr/>
          </p:nvSpPr>
          <p:spPr>
            <a:xfrm>
              <a:off x="4738643" y="5761825"/>
              <a:ext cx="869124" cy="869124"/>
            </a:xfrm>
            <a:prstGeom prst="rect">
              <a:avLst/>
            </a:prstGeom>
            <a:blipFill>
              <a:blip r:embed="rId6" cstate="screen">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4" name="Rectangle 13" descr="Item #100801">
              <a:extLst>
                <a:ext uri="{FF2B5EF4-FFF2-40B4-BE49-F238E27FC236}">
                  <a16:creationId xmlns:a16="http://schemas.microsoft.com/office/drawing/2014/main" id="{ADC5695E-5510-49A5-8862-283167BBFC7C}"/>
                </a:ext>
              </a:extLst>
            </p:cNvPr>
            <p:cNvSpPr/>
            <p:nvPr/>
          </p:nvSpPr>
          <p:spPr>
            <a:xfrm>
              <a:off x="5696467" y="5761825"/>
              <a:ext cx="869124" cy="869124"/>
            </a:xfrm>
            <a:prstGeom prst="rect">
              <a:avLst/>
            </a:prstGeom>
            <a:blipFill>
              <a:blip r:embed="rId7" cstate="screen">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4" name="Rectangle 23" descr="Item #100802">
              <a:extLst>
                <a:ext uri="{FF2B5EF4-FFF2-40B4-BE49-F238E27FC236}">
                  <a16:creationId xmlns:a16="http://schemas.microsoft.com/office/drawing/2014/main" id="{F0B5E441-0811-4C53-BDE1-0451A8451862}"/>
                </a:ext>
              </a:extLst>
            </p:cNvPr>
            <p:cNvSpPr/>
            <p:nvPr/>
          </p:nvSpPr>
          <p:spPr>
            <a:xfrm>
              <a:off x="6654291" y="5761825"/>
              <a:ext cx="869124" cy="869124"/>
            </a:xfrm>
            <a:prstGeom prst="rect">
              <a:avLst/>
            </a:prstGeom>
            <a:blipFill>
              <a:blip r:embed="rId8" cstate="screen">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6" name="Rectangle 25" descr="Item #100804">
              <a:extLst>
                <a:ext uri="{FF2B5EF4-FFF2-40B4-BE49-F238E27FC236}">
                  <a16:creationId xmlns:a16="http://schemas.microsoft.com/office/drawing/2014/main" id="{2E824505-9135-4B6F-B507-C3C0A50B1FD4}"/>
                </a:ext>
              </a:extLst>
            </p:cNvPr>
            <p:cNvSpPr/>
            <p:nvPr/>
          </p:nvSpPr>
          <p:spPr>
            <a:xfrm>
              <a:off x="7612115" y="5761825"/>
              <a:ext cx="869124" cy="869124"/>
            </a:xfrm>
            <a:prstGeom prst="rect">
              <a:avLst/>
            </a:prstGeom>
            <a:blipFill>
              <a:blip r:embed="rId9" cstate="screen">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8" name="Rectangle 27" descr="Item #100803">
              <a:extLst>
                <a:ext uri="{FF2B5EF4-FFF2-40B4-BE49-F238E27FC236}">
                  <a16:creationId xmlns:a16="http://schemas.microsoft.com/office/drawing/2014/main" id="{2B727330-F9C0-4286-B85D-1B80EB2114FB}"/>
                </a:ext>
              </a:extLst>
            </p:cNvPr>
            <p:cNvSpPr/>
            <p:nvPr/>
          </p:nvSpPr>
          <p:spPr>
            <a:xfrm>
              <a:off x="8569940" y="5761825"/>
              <a:ext cx="869124" cy="869124"/>
            </a:xfrm>
            <a:prstGeom prst="rect">
              <a:avLst/>
            </a:prstGeom>
            <a:blipFill>
              <a:blip r:embed="rId10" cstate="screen">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0" name="Rectangle 29" descr="Item #100805">
              <a:extLst>
                <a:ext uri="{FF2B5EF4-FFF2-40B4-BE49-F238E27FC236}">
                  <a16:creationId xmlns:a16="http://schemas.microsoft.com/office/drawing/2014/main" id="{73B4B1E2-AC57-45AA-A16A-781E35AC5712}"/>
                </a:ext>
              </a:extLst>
            </p:cNvPr>
            <p:cNvSpPr/>
            <p:nvPr/>
          </p:nvSpPr>
          <p:spPr>
            <a:xfrm>
              <a:off x="9527765" y="5761825"/>
              <a:ext cx="869124" cy="869124"/>
            </a:xfrm>
            <a:prstGeom prst="rect">
              <a:avLst/>
            </a:prstGeom>
            <a:blipFill>
              <a:blip r:embed="rId11" cstate="screen">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2" name="Rectangle 31" descr="Allergen Labels - Contains Sesame Seeds - 35mm |Sticker Gizmo">
              <a:extLst>
                <a:ext uri="{FF2B5EF4-FFF2-40B4-BE49-F238E27FC236}">
                  <a16:creationId xmlns:a16="http://schemas.microsoft.com/office/drawing/2014/main" id="{59E4A0D9-EB40-4504-9B2C-9BBE68FA6DB1}"/>
                </a:ext>
              </a:extLst>
            </p:cNvPr>
            <p:cNvSpPr/>
            <p:nvPr/>
          </p:nvSpPr>
          <p:spPr>
            <a:xfrm>
              <a:off x="10485591" y="5761825"/>
              <a:ext cx="869124" cy="869124"/>
            </a:xfrm>
            <a:prstGeom prst="rect">
              <a:avLst/>
            </a:prstGeom>
            <a:blipFill>
              <a:blip r:embed="rId12" cstate="screen">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pic>
        <p:nvPicPr>
          <p:cNvPr id="20500" name="Picture 20" descr="Allergy Alert Sticker Roll (1k) - Allergy Apparel™, LLC">
            <a:extLst>
              <a:ext uri="{FF2B5EF4-FFF2-40B4-BE49-F238E27FC236}">
                <a16:creationId xmlns:a16="http://schemas.microsoft.com/office/drawing/2014/main" id="{B692E264-74EC-4640-BE13-20D6E23BB738}"/>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10960883" y="36277"/>
            <a:ext cx="1172251" cy="1134836"/>
          </a:xfrm>
          <a:prstGeom prst="rect">
            <a:avLst/>
          </a:prstGeom>
          <a:noFill/>
          <a:extLst>
            <a:ext uri="{909E8E84-426E-40DD-AFC4-6F175D3DCCD1}">
              <a14:hiddenFill xmlns:a14="http://schemas.microsoft.com/office/drawing/2010/main">
                <a:solidFill>
                  <a:srgbClr val="FFFFFF"/>
                </a:solidFill>
              </a14:hiddenFill>
            </a:ext>
          </a:extLst>
        </p:spPr>
      </p:pic>
      <p:sp>
        <p:nvSpPr>
          <p:cNvPr id="56" name="Slide Number Placeholder 2">
            <a:extLst>
              <a:ext uri="{FF2B5EF4-FFF2-40B4-BE49-F238E27FC236}">
                <a16:creationId xmlns:a16="http://schemas.microsoft.com/office/drawing/2014/main" id="{7AB3D9CA-1FBB-409E-80B5-56DE25DBCF58}"/>
              </a:ext>
            </a:extLst>
          </p:cNvPr>
          <p:cNvSpPr txBox="1">
            <a:spLocks/>
          </p:cNvSpPr>
          <p:nvPr/>
        </p:nvSpPr>
        <p:spPr>
          <a:xfrm>
            <a:off x="9781190" y="6511179"/>
            <a:ext cx="2311400" cy="24622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2782948-4DBE-204D-AB9E-B65E067054AE}" type="slidenum">
              <a:rPr lang="en-US" sz="1000"/>
              <a:pPr algn="r"/>
              <a:t>14</a:t>
            </a:fld>
            <a:endParaRPr lang="en-US" sz="1000" dirty="0"/>
          </a:p>
        </p:txBody>
      </p:sp>
      <p:sp>
        <p:nvSpPr>
          <p:cNvPr id="29" name="椭圆 79">
            <a:extLst>
              <a:ext uri="{FF2B5EF4-FFF2-40B4-BE49-F238E27FC236}">
                <a16:creationId xmlns:a16="http://schemas.microsoft.com/office/drawing/2014/main" id="{629727FE-8BD8-4A4D-8AE0-7987CB0EC9DB}"/>
              </a:ext>
            </a:extLst>
          </p:cNvPr>
          <p:cNvSpPr/>
          <p:nvPr/>
        </p:nvSpPr>
        <p:spPr bwMode="gray">
          <a:xfrm>
            <a:off x="507618" y="862615"/>
            <a:ext cx="330582" cy="330582"/>
          </a:xfrm>
          <a:prstGeom prst="ellipse">
            <a:avLst/>
          </a:prstGeom>
          <a:solidFill>
            <a:schemeClr val="accent3"/>
          </a:solidFill>
          <a:ln w="19050" algn="ctr">
            <a:solidFill>
              <a:schemeClr val="bg1"/>
            </a:solidFill>
            <a:miter lim="800000"/>
            <a:headEnd/>
            <a:tailEnd/>
          </a:ln>
        </p:spPr>
        <p:txBody>
          <a:bodyPr wrap="square" lIns="88900" tIns="88900" rIns="88900" bIns="88900" rtlCol="0" anchor="ctr"/>
          <a:lstStyle/>
          <a:p>
            <a:pPr algn="ctr">
              <a:buFont typeface="Wingdings 2" pitchFamily="18" charset="2"/>
              <a:buNone/>
            </a:pP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a:t>
            </a:r>
          </a:p>
        </p:txBody>
      </p:sp>
    </p:spTree>
    <p:extLst>
      <p:ext uri="{BB962C8B-B14F-4D97-AF65-F5344CB8AC3E}">
        <p14:creationId xmlns:p14="http://schemas.microsoft.com/office/powerpoint/2010/main" val="1863452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9105F0-5A8E-4F3B-BBD3-F8D19D040BE4}"/>
              </a:ext>
            </a:extLst>
          </p:cNvPr>
          <p:cNvSpPr>
            <a:spLocks noGrp="1"/>
          </p:cNvSpPr>
          <p:nvPr>
            <p:ph type="title"/>
          </p:nvPr>
        </p:nvSpPr>
        <p:spPr/>
        <p:txBody>
          <a:bodyPr anchor="b">
            <a:normAutofit/>
          </a:bodyPr>
          <a:lstStyle/>
          <a:p>
            <a:r>
              <a:rPr lang="en-US" sz="2925" spc="-61" dirty="0">
                <a:latin typeface="+mj-lt"/>
              </a:rPr>
              <a:t>FSMA Mitigation Strategies to Protect Food Against Intentional Adulteration</a:t>
            </a:r>
          </a:p>
        </p:txBody>
      </p:sp>
      <p:sp>
        <p:nvSpPr>
          <p:cNvPr id="6" name="Text Placeholder 5">
            <a:extLst>
              <a:ext uri="{FF2B5EF4-FFF2-40B4-BE49-F238E27FC236}">
                <a16:creationId xmlns:a16="http://schemas.microsoft.com/office/drawing/2014/main" id="{23F6268D-66E0-49D7-A567-1B5C6B611F8D}"/>
              </a:ext>
            </a:extLst>
          </p:cNvPr>
          <p:cNvSpPr txBox="1">
            <a:spLocks/>
          </p:cNvSpPr>
          <p:nvPr/>
        </p:nvSpPr>
        <p:spPr>
          <a:xfrm>
            <a:off x="914972" y="466344"/>
            <a:ext cx="3355849" cy="2032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lang="en-US" sz="731" b="1" kern="0" cap="all" spc="203" baseline="0" dirty="0">
                <a:solidFill>
                  <a:schemeClr val="accent5">
                    <a:lumMod val="60000"/>
                    <a:lumOff val="40000"/>
                  </a:schemeClr>
                </a:solidFill>
                <a:latin typeface="Arial" panose="020B0604020202020204" pitchFamily="34" charset="0"/>
                <a:ea typeface="Nexa Black" charset="0"/>
                <a:cs typeface="Nexa Black"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mj-lt"/>
              </a:rPr>
              <a:t>Regulatory Foundation</a:t>
            </a:r>
          </a:p>
        </p:txBody>
      </p:sp>
      <p:grpSp>
        <p:nvGrpSpPr>
          <p:cNvPr id="69" name="Group 68">
            <a:extLst>
              <a:ext uri="{FF2B5EF4-FFF2-40B4-BE49-F238E27FC236}">
                <a16:creationId xmlns:a16="http://schemas.microsoft.com/office/drawing/2014/main" id="{13E5F774-1A6A-46C6-8F0D-A1B702FF23D9}"/>
              </a:ext>
            </a:extLst>
          </p:cNvPr>
          <p:cNvGrpSpPr/>
          <p:nvPr/>
        </p:nvGrpSpPr>
        <p:grpSpPr>
          <a:xfrm>
            <a:off x="882778" y="1869507"/>
            <a:ext cx="2785730" cy="2044027"/>
            <a:chOff x="882778" y="1869507"/>
            <a:chExt cx="2785730" cy="2044027"/>
          </a:xfrm>
        </p:grpSpPr>
        <p:sp>
          <p:nvSpPr>
            <p:cNvPr id="70" name="TextBox 69">
              <a:extLst>
                <a:ext uri="{FF2B5EF4-FFF2-40B4-BE49-F238E27FC236}">
                  <a16:creationId xmlns:a16="http://schemas.microsoft.com/office/drawing/2014/main" id="{9A2E427C-81F8-4588-90A0-EF57DD7DF77A}"/>
                </a:ext>
              </a:extLst>
            </p:cNvPr>
            <p:cNvSpPr txBox="1"/>
            <p:nvPr/>
          </p:nvSpPr>
          <p:spPr>
            <a:xfrm>
              <a:off x="882778" y="1869507"/>
              <a:ext cx="2377440" cy="646331"/>
            </a:xfrm>
            <a:prstGeom prst="rect">
              <a:avLst/>
            </a:prstGeom>
            <a:noFill/>
          </p:spPr>
          <p:txBody>
            <a:bodyPr wrap="square" lIns="91440" tIns="45720" rIns="9144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all" spc="300" normalizeH="0" baseline="0" noProof="0" dirty="0">
                  <a:ln>
                    <a:noFill/>
                  </a:ln>
                  <a:solidFill>
                    <a:prstClr val="black"/>
                  </a:solidFill>
                  <a:effectLst/>
                  <a:uLnTx/>
                  <a:uFillTx/>
                  <a:latin typeface="+mj-lt"/>
                  <a:ea typeface="+mn-ea"/>
                  <a:cs typeface="+mn-cs"/>
                </a:rPr>
                <a:t>Example Products</a:t>
              </a:r>
            </a:p>
          </p:txBody>
        </p:sp>
        <p:cxnSp>
          <p:nvCxnSpPr>
            <p:cNvPr id="71" name="Straight Connector 70">
              <a:extLst>
                <a:ext uri="{FF2B5EF4-FFF2-40B4-BE49-F238E27FC236}">
                  <a16:creationId xmlns:a16="http://schemas.microsoft.com/office/drawing/2014/main" id="{C33914FE-29FE-48BB-8802-6E01C69ED010}"/>
                </a:ext>
              </a:extLst>
            </p:cNvPr>
            <p:cNvCxnSpPr/>
            <p:nvPr/>
          </p:nvCxnSpPr>
          <p:spPr>
            <a:xfrm>
              <a:off x="882778" y="2539707"/>
              <a:ext cx="27857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06D6D143-AEEC-4E41-AA2C-968B297C1BB3}"/>
                </a:ext>
              </a:extLst>
            </p:cNvPr>
            <p:cNvSpPr txBox="1"/>
            <p:nvPr/>
          </p:nvSpPr>
          <p:spPr>
            <a:xfrm>
              <a:off x="882778" y="2836316"/>
              <a:ext cx="2785730" cy="1077218"/>
            </a:xfrm>
            <a:prstGeom prst="rect">
              <a:avLst/>
            </a:prstGeom>
            <a:noFill/>
          </p:spPr>
          <p:txBody>
            <a:bodyPr vert="horz" wrap="square" lIns="0" tIns="0" rIns="0" bIns="0" rtlCol="0">
              <a:spAutoFit/>
            </a:bodyPr>
            <a:lstStyle/>
            <a:p>
              <a:pPr lvl="0" fontAlgn="b">
                <a:spcBef>
                  <a:spcPts val="600"/>
                </a:spcBef>
                <a:spcAft>
                  <a:spcPts val="600"/>
                </a:spcAft>
                <a:buSzPct val="100000"/>
                <a:defRPr/>
              </a:pPr>
              <a:r>
                <a:rPr lang="en-US" sz="1200" dirty="0">
                  <a:solidFill>
                    <a:prstClr val="black"/>
                  </a:solidFill>
                  <a:latin typeface="+mj-lt"/>
                  <a:cs typeface="Calibri"/>
                </a:rPr>
                <a:t>All Products</a:t>
              </a:r>
            </a:p>
            <a:p>
              <a:pPr lvl="0" fontAlgn="b">
                <a:spcBef>
                  <a:spcPts val="600"/>
                </a:spcBef>
                <a:spcAft>
                  <a:spcPts val="600"/>
                </a:spcAft>
                <a:buSzPct val="100000"/>
                <a:defRPr/>
              </a:pPr>
              <a:r>
                <a:rPr lang="en-US" sz="1200" dirty="0">
                  <a:solidFill>
                    <a:prstClr val="black"/>
                  </a:solidFill>
                  <a:latin typeface="+mj-lt"/>
                  <a:cs typeface="Calibri"/>
                </a:rPr>
                <a:t>Preventing intentional adulteration from acts intended to cause wide-scale harm to public health, including acts of terrorism targeting the food supply.</a:t>
              </a:r>
            </a:p>
          </p:txBody>
        </p:sp>
      </p:grpSp>
      <p:grpSp>
        <p:nvGrpSpPr>
          <p:cNvPr id="73" name="Group 72">
            <a:extLst>
              <a:ext uri="{FF2B5EF4-FFF2-40B4-BE49-F238E27FC236}">
                <a16:creationId xmlns:a16="http://schemas.microsoft.com/office/drawing/2014/main" id="{D79B77C0-6C4F-4BD4-AEFC-2E15D463F852}"/>
              </a:ext>
            </a:extLst>
          </p:cNvPr>
          <p:cNvGrpSpPr/>
          <p:nvPr/>
        </p:nvGrpSpPr>
        <p:grpSpPr>
          <a:xfrm>
            <a:off x="4548132" y="1869507"/>
            <a:ext cx="2959662" cy="3121245"/>
            <a:chOff x="4416807" y="1869507"/>
            <a:chExt cx="2959662" cy="3121245"/>
          </a:xfrm>
        </p:grpSpPr>
        <p:sp>
          <p:nvSpPr>
            <p:cNvPr id="74" name="TextBox 73">
              <a:extLst>
                <a:ext uri="{FF2B5EF4-FFF2-40B4-BE49-F238E27FC236}">
                  <a16:creationId xmlns:a16="http://schemas.microsoft.com/office/drawing/2014/main" id="{878BC26A-C903-4E92-A3FF-F0D4306E4360}"/>
                </a:ext>
              </a:extLst>
            </p:cNvPr>
            <p:cNvSpPr txBox="1"/>
            <p:nvPr/>
          </p:nvSpPr>
          <p:spPr>
            <a:xfrm>
              <a:off x="4416807" y="1869507"/>
              <a:ext cx="2959662" cy="646331"/>
            </a:xfrm>
            <a:prstGeom prst="rect">
              <a:avLst/>
            </a:prstGeom>
            <a:noFill/>
          </p:spPr>
          <p:txBody>
            <a:bodyPr wrap="square" lIns="91440" tIns="45720" rIns="91440" bIns="45720" rtlCol="0">
              <a:spAutoFit/>
            </a:bodyPr>
            <a:lstStyle/>
            <a:p>
              <a:pPr lvl="0">
                <a:defRPr/>
              </a:pPr>
              <a:r>
                <a:rPr lang="en-US" b="1" cap="all" spc="300" dirty="0">
                  <a:solidFill>
                    <a:prstClr val="black"/>
                  </a:solidFill>
                  <a:latin typeface="+mj-lt"/>
                </a:rPr>
                <a:t>KEY REQUIRED PROVISIONS</a:t>
              </a:r>
            </a:p>
          </p:txBody>
        </p:sp>
        <p:cxnSp>
          <p:nvCxnSpPr>
            <p:cNvPr id="75" name="Straight Connector 74">
              <a:extLst>
                <a:ext uri="{FF2B5EF4-FFF2-40B4-BE49-F238E27FC236}">
                  <a16:creationId xmlns:a16="http://schemas.microsoft.com/office/drawing/2014/main" id="{86B13EC1-A7AB-4A2F-A516-D538684F1577}"/>
                </a:ext>
              </a:extLst>
            </p:cNvPr>
            <p:cNvCxnSpPr/>
            <p:nvPr/>
          </p:nvCxnSpPr>
          <p:spPr>
            <a:xfrm>
              <a:off x="4416807" y="2539707"/>
              <a:ext cx="27857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49FF2CE7-5AF1-40CD-A447-CD69BB2A8C58}"/>
                </a:ext>
              </a:extLst>
            </p:cNvPr>
            <p:cNvSpPr txBox="1"/>
            <p:nvPr/>
          </p:nvSpPr>
          <p:spPr>
            <a:xfrm>
              <a:off x="4416807" y="2836316"/>
              <a:ext cx="2785730" cy="2154436"/>
            </a:xfrm>
            <a:prstGeom prst="rect">
              <a:avLst/>
            </a:prstGeom>
            <a:noFill/>
          </p:spPr>
          <p:txBody>
            <a:bodyPr vert="horz" wrap="square" lIns="0" tIns="0" rIns="0" bIns="0" rtlCol="0">
              <a:spAutoFit/>
            </a:bodyPr>
            <a:lstStyle>
              <a:defPPr>
                <a:defRPr lang="en-US"/>
              </a:defPPr>
              <a:lvl1pPr marR="0" lvl="0" indent="0" fontAlgn="b">
                <a:lnSpc>
                  <a:spcPct val="120000"/>
                </a:lnSpc>
                <a:spcBef>
                  <a:spcPts val="600"/>
                </a:spcBef>
                <a:spcAft>
                  <a:spcPts val="0"/>
                </a:spcAft>
                <a:buClrTx/>
                <a:buSzPct val="100000"/>
                <a:buFontTx/>
                <a:buNone/>
                <a:tabLst/>
                <a:defRPr sz="1100" b="1">
                  <a:solidFill>
                    <a:prstClr val="black"/>
                  </a:solidFill>
                  <a:cs typeface="Calibri"/>
                </a:defRPr>
              </a:lvl1pPr>
            </a:lstStyle>
            <a:p>
              <a:pPr marL="171450" lvl="0" indent="-171450" fontAlgn="auto">
                <a:lnSpc>
                  <a:spcPct val="100000"/>
                </a:lnSpc>
                <a:spcBef>
                  <a:spcPts val="0"/>
                </a:spcBef>
                <a:spcAft>
                  <a:spcPts val="600"/>
                </a:spcAft>
                <a:buSzTx/>
                <a:buFont typeface="Arial" panose="020B0604020202020204" pitchFamily="34" charset="0"/>
                <a:buChar char="•"/>
              </a:pPr>
              <a:r>
                <a:rPr lang="en-US" sz="1200" b="0" dirty="0">
                  <a:latin typeface="+mj-lt"/>
                  <a:cs typeface="+mn-cs"/>
                </a:rPr>
                <a:t>Prepare and implement a food defense plan </a:t>
              </a:r>
            </a:p>
            <a:p>
              <a:pPr marL="171450" lvl="0" indent="-171450" fontAlgn="auto">
                <a:lnSpc>
                  <a:spcPct val="100000"/>
                </a:lnSpc>
                <a:spcBef>
                  <a:spcPts val="0"/>
                </a:spcBef>
                <a:spcAft>
                  <a:spcPts val="600"/>
                </a:spcAft>
                <a:buSzTx/>
                <a:buFont typeface="Arial" panose="020B0604020202020204" pitchFamily="34" charset="0"/>
                <a:buChar char="•"/>
              </a:pPr>
              <a:r>
                <a:rPr lang="en-US" sz="1200" b="0" dirty="0">
                  <a:latin typeface="+mj-lt"/>
                  <a:cs typeface="+mn-cs"/>
                </a:rPr>
                <a:t>Identify vulnerabilities and actionable process steps</a:t>
              </a:r>
            </a:p>
            <a:p>
              <a:pPr marL="171450" lvl="0" indent="-171450" fontAlgn="auto">
                <a:lnSpc>
                  <a:spcPct val="100000"/>
                </a:lnSpc>
                <a:spcBef>
                  <a:spcPts val="0"/>
                </a:spcBef>
                <a:spcAft>
                  <a:spcPts val="600"/>
                </a:spcAft>
                <a:buSzTx/>
                <a:buFont typeface="Arial" panose="020B0604020202020204" pitchFamily="34" charset="0"/>
                <a:buChar char="•"/>
              </a:pPr>
              <a:r>
                <a:rPr lang="en-US" sz="1200" b="0" dirty="0">
                  <a:latin typeface="+mj-lt"/>
                  <a:cs typeface="+mn-cs"/>
                </a:rPr>
                <a:t>Mitigation strategies</a:t>
              </a:r>
            </a:p>
            <a:p>
              <a:pPr marL="171450" lvl="0" indent="-171450" fontAlgn="auto">
                <a:lnSpc>
                  <a:spcPct val="100000"/>
                </a:lnSpc>
                <a:spcBef>
                  <a:spcPts val="0"/>
                </a:spcBef>
                <a:spcAft>
                  <a:spcPts val="600"/>
                </a:spcAft>
                <a:buSzTx/>
                <a:buFont typeface="Arial" panose="020B0604020202020204" pitchFamily="34" charset="0"/>
                <a:buChar char="•"/>
              </a:pPr>
              <a:r>
                <a:rPr lang="en-US" sz="1200" b="0" dirty="0">
                  <a:latin typeface="+mj-lt"/>
                  <a:cs typeface="+mn-cs"/>
                </a:rPr>
                <a:t>Procedures for food defense monitoring, corrective actions and verification</a:t>
              </a:r>
            </a:p>
            <a:p>
              <a:pPr marL="171450" lvl="0" indent="-171450" fontAlgn="auto">
                <a:lnSpc>
                  <a:spcPct val="100000"/>
                </a:lnSpc>
                <a:spcBef>
                  <a:spcPts val="0"/>
                </a:spcBef>
                <a:spcAft>
                  <a:spcPts val="600"/>
                </a:spcAft>
                <a:buSzTx/>
                <a:buFont typeface="Arial" panose="020B0604020202020204" pitchFamily="34" charset="0"/>
                <a:buChar char="•"/>
              </a:pPr>
              <a:r>
                <a:rPr lang="en-US" sz="1200" b="0" dirty="0">
                  <a:latin typeface="+mj-lt"/>
                  <a:cs typeface="+mn-cs"/>
                </a:rPr>
                <a:t>Reanalysis is required every three years or when certain criteria are met</a:t>
              </a:r>
            </a:p>
          </p:txBody>
        </p:sp>
      </p:grpSp>
      <p:grpSp>
        <p:nvGrpSpPr>
          <p:cNvPr id="77" name="Group 76">
            <a:extLst>
              <a:ext uri="{FF2B5EF4-FFF2-40B4-BE49-F238E27FC236}">
                <a16:creationId xmlns:a16="http://schemas.microsoft.com/office/drawing/2014/main" id="{A10F9808-1EB0-42F1-8C81-ACE67EACFEBF}"/>
              </a:ext>
            </a:extLst>
          </p:cNvPr>
          <p:cNvGrpSpPr/>
          <p:nvPr/>
        </p:nvGrpSpPr>
        <p:grpSpPr>
          <a:xfrm>
            <a:off x="8387418" y="1869507"/>
            <a:ext cx="2785730" cy="4271496"/>
            <a:chOff x="8387418" y="1869507"/>
            <a:chExt cx="2785730" cy="4271496"/>
          </a:xfrm>
        </p:grpSpPr>
        <p:sp>
          <p:nvSpPr>
            <p:cNvPr id="78" name="TextBox 77">
              <a:extLst>
                <a:ext uri="{FF2B5EF4-FFF2-40B4-BE49-F238E27FC236}">
                  <a16:creationId xmlns:a16="http://schemas.microsoft.com/office/drawing/2014/main" id="{80BEB66D-966E-407A-9CB7-401073FDBD4E}"/>
                </a:ext>
              </a:extLst>
            </p:cNvPr>
            <p:cNvSpPr txBox="1"/>
            <p:nvPr/>
          </p:nvSpPr>
          <p:spPr>
            <a:xfrm>
              <a:off x="8387418" y="1869507"/>
              <a:ext cx="2467951" cy="646331"/>
            </a:xfrm>
            <a:prstGeom prst="rect">
              <a:avLst/>
            </a:prstGeom>
            <a:noFill/>
          </p:spPr>
          <p:txBody>
            <a:bodyPr wrap="square" lIns="91440" tIns="45720" rIns="91440" bIns="45720" rtlCol="0">
              <a:spAutoFit/>
            </a:bodyPr>
            <a:lstStyle>
              <a:defPPr>
                <a:defRPr lang="en-US"/>
              </a:defPPr>
              <a:lvl1pPr marR="0" lvl="0" indent="0" fontAlgn="auto">
                <a:spcBef>
                  <a:spcPts val="0"/>
                </a:spcBef>
                <a:spcAft>
                  <a:spcPts val="0"/>
                </a:spcAft>
                <a:buClrTx/>
                <a:buSzTx/>
                <a:buFontTx/>
                <a:buNone/>
                <a:tabLst/>
                <a:defRPr b="1" cap="all" spc="300"/>
              </a:lvl1pPr>
            </a:lstStyle>
            <a:p>
              <a:pPr lvl="0">
                <a:defRPr/>
              </a:pPr>
              <a:r>
                <a:rPr lang="en-US" dirty="0">
                  <a:solidFill>
                    <a:prstClr val="black"/>
                  </a:solidFill>
                  <a:latin typeface="+mj-lt"/>
                </a:rPr>
                <a:t>TOOLS and RESOURCES</a:t>
              </a:r>
            </a:p>
          </p:txBody>
        </p:sp>
        <p:cxnSp>
          <p:nvCxnSpPr>
            <p:cNvPr id="79" name="Straight Connector 78">
              <a:extLst>
                <a:ext uri="{FF2B5EF4-FFF2-40B4-BE49-F238E27FC236}">
                  <a16:creationId xmlns:a16="http://schemas.microsoft.com/office/drawing/2014/main" id="{62DF8E62-6838-4807-A33B-65EB1831B9A9}"/>
                </a:ext>
              </a:extLst>
            </p:cNvPr>
            <p:cNvCxnSpPr/>
            <p:nvPr/>
          </p:nvCxnSpPr>
          <p:spPr>
            <a:xfrm>
              <a:off x="8387418" y="2539707"/>
              <a:ext cx="27857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7D8ECD0B-8D85-4C2B-8C80-E1BA8A2FCEE6}"/>
                </a:ext>
              </a:extLst>
            </p:cNvPr>
            <p:cNvSpPr txBox="1"/>
            <p:nvPr/>
          </p:nvSpPr>
          <p:spPr>
            <a:xfrm>
              <a:off x="8387418" y="2836316"/>
              <a:ext cx="2785730" cy="3304687"/>
            </a:xfrm>
            <a:prstGeom prst="rect">
              <a:avLst/>
            </a:prstGeom>
            <a:noFill/>
          </p:spPr>
          <p:txBody>
            <a:bodyPr vert="horz" wrap="square" lIns="0" tIns="0" rIns="0" bIns="0" rtlCol="0">
              <a:spAutoFit/>
            </a:bodyPr>
            <a:lstStyle>
              <a:defPPr>
                <a:defRPr lang="en-US"/>
              </a:defPPr>
              <a:lvl1pPr marR="0" lvl="0" indent="0" fontAlgn="b">
                <a:lnSpc>
                  <a:spcPct val="120000"/>
                </a:lnSpc>
                <a:spcBef>
                  <a:spcPts val="600"/>
                </a:spcBef>
                <a:spcAft>
                  <a:spcPts val="0"/>
                </a:spcAft>
                <a:buClrTx/>
                <a:buSzPct val="100000"/>
                <a:buFontTx/>
                <a:buNone/>
                <a:tabLst/>
                <a:defRPr sz="1100" b="1">
                  <a:solidFill>
                    <a:prstClr val="black"/>
                  </a:solidFill>
                  <a:cs typeface="Calibri"/>
                </a:defRPr>
              </a:lvl1pPr>
            </a:lstStyle>
            <a:p>
              <a:pPr marL="171450" indent="-171450">
                <a:buFont typeface="Arial" panose="020B0604020202020204" pitchFamily="34" charset="0"/>
                <a:buChar char="•"/>
              </a:pPr>
              <a:r>
                <a:rPr lang="en-US" sz="1200" b="0" dirty="0">
                  <a:hlinkClick r:id="rId3"/>
                </a:rPr>
                <a:t>Draft Guidance for Industry: Mitigation Strategies to Protect Food Against Intentional Adulteration | FDA</a:t>
              </a:r>
              <a:endParaRPr lang="en-US" sz="1200" b="0" dirty="0"/>
            </a:p>
            <a:p>
              <a:pPr marL="171450" indent="-171450">
                <a:buFont typeface="Arial" panose="020B0604020202020204" pitchFamily="34" charset="0"/>
                <a:buChar char="•"/>
              </a:pPr>
              <a:r>
                <a:rPr lang="en-US" sz="1200" b="0" dirty="0">
                  <a:hlinkClick r:id="rId4"/>
                </a:rPr>
                <a:t>Food Defense Mitigation Strategies Database (fda.gov)</a:t>
              </a:r>
              <a:endParaRPr lang="en-US" sz="1200" b="0" dirty="0"/>
            </a:p>
            <a:p>
              <a:pPr marL="171450" indent="-171450">
                <a:buFont typeface="Arial" panose="020B0604020202020204" pitchFamily="34" charset="0"/>
                <a:buChar char="•"/>
              </a:pPr>
              <a:r>
                <a:rPr lang="en-US" sz="1200" b="0" dirty="0">
                  <a:hlinkClick r:id="rId5"/>
                </a:rPr>
                <a:t>Food Related Emergency Exercise Bundle (FREE-B) | FDA</a:t>
              </a:r>
              <a:endParaRPr lang="en-US" sz="1200" b="0" dirty="0"/>
            </a:p>
            <a:p>
              <a:pPr marL="171450" indent="-171450">
                <a:buFont typeface="Arial" panose="020B0604020202020204" pitchFamily="34" charset="0"/>
                <a:buChar char="•"/>
              </a:pPr>
              <a:r>
                <a:rPr lang="en-US" sz="1200" b="0" u="sng" dirty="0">
                  <a:hlinkClick r:id="rId6"/>
                </a:rPr>
                <a:t>Intentional Adulteration Final Rule Video Presentation</a:t>
              </a:r>
              <a:endParaRPr lang="en-US" sz="1200" b="0" u="sng" dirty="0"/>
            </a:p>
            <a:p>
              <a:pPr marL="171450" indent="-171450">
                <a:buFont typeface="Arial" panose="020B0604020202020204" pitchFamily="34" charset="0"/>
                <a:buChar char="•"/>
              </a:pPr>
              <a:r>
                <a:rPr lang="en-US" sz="1200" b="0" dirty="0">
                  <a:hlinkClick r:id="rId7"/>
                </a:rPr>
                <a:t>Food Defense Plan Builder | FDA</a:t>
              </a:r>
              <a:endParaRPr lang="en-US" sz="1200" b="0" dirty="0"/>
            </a:p>
            <a:p>
              <a:pPr marL="171450" indent="-171450">
                <a:buFont typeface="Arial" panose="020B0604020202020204" pitchFamily="34" charset="0"/>
                <a:buChar char="•"/>
              </a:pPr>
              <a:r>
                <a:rPr lang="en-US" sz="1200" b="0" dirty="0">
                  <a:hlinkClick r:id="rId8"/>
                </a:rPr>
                <a:t>Food Defense 101 - Front-line Employee | FDA</a:t>
              </a:r>
              <a:endParaRPr lang="en-US" sz="1200" b="0" dirty="0"/>
            </a:p>
            <a:p>
              <a:pPr marL="171450" indent="-171450">
                <a:buFont typeface="Arial" panose="020B0604020202020204" pitchFamily="34" charset="0"/>
                <a:buChar char="•"/>
              </a:pPr>
              <a:r>
                <a:rPr lang="en-US" sz="1200" b="0" dirty="0">
                  <a:hlinkClick r:id="rId9"/>
                </a:rPr>
                <a:t>Employees FIRST | FDA</a:t>
              </a:r>
              <a:endParaRPr lang="en-US" sz="1200" b="0" dirty="0"/>
            </a:p>
          </p:txBody>
        </p:sp>
      </p:grpSp>
      <p:grpSp>
        <p:nvGrpSpPr>
          <p:cNvPr id="17" name="Group 16">
            <a:extLst>
              <a:ext uri="{FF2B5EF4-FFF2-40B4-BE49-F238E27FC236}">
                <a16:creationId xmlns:a16="http://schemas.microsoft.com/office/drawing/2014/main" id="{C913A363-C885-4716-A067-78A6385D7CC8}"/>
              </a:ext>
            </a:extLst>
          </p:cNvPr>
          <p:cNvGrpSpPr/>
          <p:nvPr/>
        </p:nvGrpSpPr>
        <p:grpSpPr>
          <a:xfrm>
            <a:off x="882778" y="4210142"/>
            <a:ext cx="2785730" cy="2151749"/>
            <a:chOff x="882778" y="1869507"/>
            <a:chExt cx="2785730" cy="2151749"/>
          </a:xfrm>
        </p:grpSpPr>
        <p:sp>
          <p:nvSpPr>
            <p:cNvPr id="18" name="TextBox 17">
              <a:extLst>
                <a:ext uri="{FF2B5EF4-FFF2-40B4-BE49-F238E27FC236}">
                  <a16:creationId xmlns:a16="http://schemas.microsoft.com/office/drawing/2014/main" id="{522E1096-36D0-400B-A01C-67907884050C}"/>
                </a:ext>
              </a:extLst>
            </p:cNvPr>
            <p:cNvSpPr txBox="1"/>
            <p:nvPr/>
          </p:nvSpPr>
          <p:spPr>
            <a:xfrm>
              <a:off x="882778" y="1869507"/>
              <a:ext cx="2377440" cy="646331"/>
            </a:xfrm>
            <a:prstGeom prst="rect">
              <a:avLst/>
            </a:prstGeom>
            <a:noFill/>
          </p:spPr>
          <p:txBody>
            <a:bodyPr wrap="square" lIns="91440" tIns="45720" rIns="9144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all" spc="300" normalizeH="0" baseline="0" noProof="0" dirty="0">
                  <a:ln>
                    <a:noFill/>
                  </a:ln>
                  <a:solidFill>
                    <a:prstClr val="black"/>
                  </a:solidFill>
                  <a:effectLst/>
                  <a:uLnTx/>
                  <a:uFillTx/>
                  <a:latin typeface="+mj-lt"/>
                  <a:ea typeface="+mn-ea"/>
                  <a:cs typeface="+mn-cs"/>
                </a:rPr>
                <a:t>Who is covered?</a:t>
              </a:r>
            </a:p>
          </p:txBody>
        </p:sp>
        <p:cxnSp>
          <p:nvCxnSpPr>
            <p:cNvPr id="19" name="Straight Connector 18">
              <a:extLst>
                <a:ext uri="{FF2B5EF4-FFF2-40B4-BE49-F238E27FC236}">
                  <a16:creationId xmlns:a16="http://schemas.microsoft.com/office/drawing/2014/main" id="{10FE669D-FDEB-46F4-83A9-C60AED054705}"/>
                </a:ext>
              </a:extLst>
            </p:cNvPr>
            <p:cNvCxnSpPr/>
            <p:nvPr/>
          </p:nvCxnSpPr>
          <p:spPr>
            <a:xfrm>
              <a:off x="882778" y="2539707"/>
              <a:ext cx="27857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D52E8A8-2B16-4E3F-9583-89422BE44D5B}"/>
                </a:ext>
              </a:extLst>
            </p:cNvPr>
            <p:cNvSpPr txBox="1"/>
            <p:nvPr/>
          </p:nvSpPr>
          <p:spPr>
            <a:xfrm>
              <a:off x="882778" y="2836316"/>
              <a:ext cx="2785730" cy="1184940"/>
            </a:xfrm>
            <a:prstGeom prst="rect">
              <a:avLst/>
            </a:prstGeom>
            <a:noFill/>
          </p:spPr>
          <p:txBody>
            <a:bodyPr vert="horz" wrap="square" lIns="0" tIns="0" rIns="0" bIns="0" rtlCol="0">
              <a:spAutoFit/>
            </a:bodyPr>
            <a:lstStyle/>
            <a:p>
              <a:pPr marL="285750" lvl="0" indent="-285750">
                <a:spcAft>
                  <a:spcPts val="600"/>
                </a:spcAft>
                <a:buFont typeface="Arial" panose="020B0604020202020204" pitchFamily="34" charset="0"/>
                <a:buChar char="•"/>
              </a:pPr>
              <a:r>
                <a:rPr lang="en-US" sz="1200" dirty="0">
                  <a:solidFill>
                    <a:prstClr val="black"/>
                  </a:solidFill>
                </a:rPr>
                <a:t>Domestic and foreign companies that are required to register with the FDA</a:t>
              </a:r>
            </a:p>
            <a:p>
              <a:pPr marL="285750" lvl="0" indent="-285750">
                <a:spcAft>
                  <a:spcPts val="600"/>
                </a:spcAft>
                <a:buFont typeface="Arial" panose="020B0604020202020204" pitchFamily="34" charset="0"/>
                <a:buChar char="•"/>
              </a:pPr>
              <a:r>
                <a:rPr lang="en-US" sz="1200" dirty="0">
                  <a:solidFill>
                    <a:prstClr val="black"/>
                  </a:solidFill>
                </a:rPr>
                <a:t>Primarily large companies; very small business has modified requirements</a:t>
              </a:r>
              <a:endParaRPr lang="en-US" sz="1200" b="1" dirty="0">
                <a:solidFill>
                  <a:prstClr val="black"/>
                </a:solidFill>
              </a:endParaRPr>
            </a:p>
          </p:txBody>
        </p:sp>
      </p:grpSp>
      <p:pic>
        <p:nvPicPr>
          <p:cNvPr id="19458" name="Picture 2">
            <a:extLst>
              <a:ext uri="{FF2B5EF4-FFF2-40B4-BE49-F238E27FC236}">
                <a16:creationId xmlns:a16="http://schemas.microsoft.com/office/drawing/2014/main" id="{8498D70D-AA19-4CC6-9BEC-EF7A7B74A28B}"/>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10885737" y="186306"/>
            <a:ext cx="1089669" cy="646389"/>
          </a:xfrm>
          <a:prstGeom prst="rect">
            <a:avLst/>
          </a:prstGeom>
          <a:noFill/>
          <a:extLst>
            <a:ext uri="{909E8E84-426E-40DD-AFC4-6F175D3DCCD1}">
              <a14:hiddenFill xmlns:a14="http://schemas.microsoft.com/office/drawing/2010/main">
                <a:solidFill>
                  <a:srgbClr val="FFFFFF"/>
                </a:solidFill>
              </a14:hiddenFill>
            </a:ext>
          </a:extLst>
        </p:spPr>
      </p:pic>
      <p:sp>
        <p:nvSpPr>
          <p:cNvPr id="22" name="Slide Number Placeholder 2">
            <a:extLst>
              <a:ext uri="{FF2B5EF4-FFF2-40B4-BE49-F238E27FC236}">
                <a16:creationId xmlns:a16="http://schemas.microsoft.com/office/drawing/2014/main" id="{6560AB87-7D49-49A8-BA38-9BD76903F3A4}"/>
              </a:ext>
            </a:extLst>
          </p:cNvPr>
          <p:cNvSpPr txBox="1">
            <a:spLocks/>
          </p:cNvSpPr>
          <p:nvPr/>
        </p:nvSpPr>
        <p:spPr>
          <a:xfrm>
            <a:off x="9781190" y="6511179"/>
            <a:ext cx="2311400" cy="24622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2782948-4DBE-204D-AB9E-B65E067054AE}" type="slidenum">
              <a:rPr lang="en-US" sz="1000"/>
              <a:pPr algn="r"/>
              <a:t>15</a:t>
            </a:fld>
            <a:endParaRPr lang="en-US" sz="1000" dirty="0"/>
          </a:p>
        </p:txBody>
      </p:sp>
      <p:sp>
        <p:nvSpPr>
          <p:cNvPr id="23" name="椭圆 80">
            <a:extLst>
              <a:ext uri="{FF2B5EF4-FFF2-40B4-BE49-F238E27FC236}">
                <a16:creationId xmlns:a16="http://schemas.microsoft.com/office/drawing/2014/main" id="{BB32A02E-410A-4D72-926C-B80CA900D9DF}"/>
              </a:ext>
            </a:extLst>
          </p:cNvPr>
          <p:cNvSpPr/>
          <p:nvPr/>
        </p:nvSpPr>
        <p:spPr bwMode="gray">
          <a:xfrm>
            <a:off x="507618" y="862615"/>
            <a:ext cx="330582" cy="330582"/>
          </a:xfrm>
          <a:prstGeom prst="ellipse">
            <a:avLst/>
          </a:prstGeom>
          <a:solidFill>
            <a:srgbClr val="009A44"/>
          </a:solidFill>
          <a:ln w="19050" algn="ctr">
            <a:solidFill>
              <a:schemeClr val="bg1"/>
            </a:solidFill>
            <a:miter lim="800000"/>
            <a:headEnd/>
            <a:tailEnd/>
          </a:ln>
        </p:spPr>
        <p:txBody>
          <a:bodyPr wrap="square" lIns="88900" tIns="88900" rIns="88900" bIns="88900" rtlCol="0" anchor="ctr"/>
          <a:lstStyle/>
          <a:p>
            <a:pPr algn="ctr">
              <a:buFont typeface="Wingdings 2" pitchFamily="18" charset="2"/>
              <a:buNone/>
            </a:pP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3</a:t>
            </a:r>
          </a:p>
        </p:txBody>
      </p:sp>
    </p:spTree>
    <p:extLst>
      <p:ext uri="{BB962C8B-B14F-4D97-AF65-F5344CB8AC3E}">
        <p14:creationId xmlns:p14="http://schemas.microsoft.com/office/powerpoint/2010/main" val="1524388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9105F0-5A8E-4F3B-BBD3-F8D19D040BE4}"/>
              </a:ext>
            </a:extLst>
          </p:cNvPr>
          <p:cNvSpPr>
            <a:spLocks noGrp="1"/>
          </p:cNvSpPr>
          <p:nvPr>
            <p:ph type="title"/>
          </p:nvPr>
        </p:nvSpPr>
        <p:spPr/>
        <p:txBody>
          <a:bodyPr anchor="b">
            <a:normAutofit/>
          </a:bodyPr>
          <a:lstStyle/>
          <a:p>
            <a:r>
              <a:rPr lang="en-US" sz="2925" spc="-61" dirty="0">
                <a:latin typeface="+mj-lt"/>
              </a:rPr>
              <a:t>Requirements for Additional Traceability Records for Certain Foods</a:t>
            </a:r>
          </a:p>
        </p:txBody>
      </p:sp>
      <p:sp>
        <p:nvSpPr>
          <p:cNvPr id="6" name="Text Placeholder 5">
            <a:extLst>
              <a:ext uri="{FF2B5EF4-FFF2-40B4-BE49-F238E27FC236}">
                <a16:creationId xmlns:a16="http://schemas.microsoft.com/office/drawing/2014/main" id="{23F6268D-66E0-49D7-A567-1B5C6B611F8D}"/>
              </a:ext>
            </a:extLst>
          </p:cNvPr>
          <p:cNvSpPr txBox="1">
            <a:spLocks/>
          </p:cNvSpPr>
          <p:nvPr/>
        </p:nvSpPr>
        <p:spPr>
          <a:xfrm>
            <a:off x="914972" y="466344"/>
            <a:ext cx="3355849" cy="2032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lang="en-US" sz="731" b="1" kern="0" cap="all" spc="203" baseline="0" dirty="0">
                <a:solidFill>
                  <a:schemeClr val="accent5">
                    <a:lumMod val="60000"/>
                    <a:lumOff val="40000"/>
                  </a:schemeClr>
                </a:solidFill>
                <a:latin typeface="Arial" panose="020B0604020202020204" pitchFamily="34" charset="0"/>
                <a:ea typeface="Nexa Black" charset="0"/>
                <a:cs typeface="Nexa Black"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mj-lt"/>
              </a:rPr>
              <a:t>Regulatory Foundation</a:t>
            </a:r>
          </a:p>
        </p:txBody>
      </p:sp>
      <p:grpSp>
        <p:nvGrpSpPr>
          <p:cNvPr id="69" name="Group 68">
            <a:extLst>
              <a:ext uri="{FF2B5EF4-FFF2-40B4-BE49-F238E27FC236}">
                <a16:creationId xmlns:a16="http://schemas.microsoft.com/office/drawing/2014/main" id="{13E5F774-1A6A-46C6-8F0D-A1B702FF23D9}"/>
              </a:ext>
            </a:extLst>
          </p:cNvPr>
          <p:cNvGrpSpPr/>
          <p:nvPr/>
        </p:nvGrpSpPr>
        <p:grpSpPr>
          <a:xfrm>
            <a:off x="882778" y="1869507"/>
            <a:ext cx="2785730" cy="3367466"/>
            <a:chOff x="882778" y="1869507"/>
            <a:chExt cx="2785730" cy="3367466"/>
          </a:xfrm>
        </p:grpSpPr>
        <p:sp>
          <p:nvSpPr>
            <p:cNvPr id="70" name="TextBox 69">
              <a:extLst>
                <a:ext uri="{FF2B5EF4-FFF2-40B4-BE49-F238E27FC236}">
                  <a16:creationId xmlns:a16="http://schemas.microsoft.com/office/drawing/2014/main" id="{9A2E427C-81F8-4588-90A0-EF57DD7DF77A}"/>
                </a:ext>
              </a:extLst>
            </p:cNvPr>
            <p:cNvSpPr txBox="1"/>
            <p:nvPr/>
          </p:nvSpPr>
          <p:spPr>
            <a:xfrm>
              <a:off x="882778" y="1869507"/>
              <a:ext cx="2377440" cy="646331"/>
            </a:xfrm>
            <a:prstGeom prst="rect">
              <a:avLst/>
            </a:prstGeom>
            <a:noFill/>
          </p:spPr>
          <p:txBody>
            <a:bodyPr wrap="square" lIns="91440" tIns="45720" rIns="9144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all" spc="300" normalizeH="0" baseline="0" noProof="0" dirty="0">
                  <a:ln>
                    <a:noFill/>
                  </a:ln>
                  <a:solidFill>
                    <a:prstClr val="black"/>
                  </a:solidFill>
                  <a:effectLst/>
                  <a:uLnTx/>
                  <a:uFillTx/>
                  <a:latin typeface="+mj-lt"/>
                  <a:ea typeface="+mn-ea"/>
                  <a:cs typeface="+mn-cs"/>
                </a:rPr>
                <a:t>Example Products</a:t>
              </a:r>
            </a:p>
          </p:txBody>
        </p:sp>
        <p:cxnSp>
          <p:nvCxnSpPr>
            <p:cNvPr id="71" name="Straight Connector 70">
              <a:extLst>
                <a:ext uri="{FF2B5EF4-FFF2-40B4-BE49-F238E27FC236}">
                  <a16:creationId xmlns:a16="http://schemas.microsoft.com/office/drawing/2014/main" id="{C33914FE-29FE-48BB-8802-6E01C69ED010}"/>
                </a:ext>
              </a:extLst>
            </p:cNvPr>
            <p:cNvCxnSpPr/>
            <p:nvPr/>
          </p:nvCxnSpPr>
          <p:spPr>
            <a:xfrm>
              <a:off x="882778" y="2539707"/>
              <a:ext cx="27857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06D6D143-AEEC-4E41-AA2C-968B297C1BB3}"/>
                </a:ext>
              </a:extLst>
            </p:cNvPr>
            <p:cNvSpPr txBox="1"/>
            <p:nvPr/>
          </p:nvSpPr>
          <p:spPr>
            <a:xfrm>
              <a:off x="882778" y="2836316"/>
              <a:ext cx="2785730" cy="2400657"/>
            </a:xfrm>
            <a:prstGeom prst="rect">
              <a:avLst/>
            </a:prstGeom>
            <a:noFill/>
          </p:spPr>
          <p:txBody>
            <a:bodyPr vert="horz" wrap="square" lIns="0" tIns="0" rIns="0" bIns="0" rtlCol="0">
              <a:spAutoFit/>
            </a:bodyPr>
            <a:lstStyle/>
            <a:p>
              <a:pPr marL="285750" indent="-285750">
                <a:buFont typeface="Arial" panose="020B0604020202020204" pitchFamily="34" charset="0"/>
                <a:buChar char="•"/>
              </a:pPr>
              <a:r>
                <a:rPr lang="en-US" sz="1200" dirty="0">
                  <a:solidFill>
                    <a:prstClr val="black"/>
                  </a:solidFill>
                  <a:latin typeface="+mj-lt"/>
                </a:rPr>
                <a:t>Foods on the designated </a:t>
              </a:r>
              <a:r>
                <a:rPr lang="en-US" sz="1200" dirty="0">
                  <a:solidFill>
                    <a:srgbClr val="1E72C7"/>
                  </a:solidFill>
                  <a:latin typeface="+mj-lt"/>
                  <a:hlinkClick r:id="rId3">
                    <a:extLst>
                      <a:ext uri="{A12FA001-AC4F-418D-AE19-62706E023703}">
                        <ahyp:hlinkClr xmlns:ahyp="http://schemas.microsoft.com/office/drawing/2018/hyperlinkcolor" val="tx"/>
                      </a:ext>
                    </a:extLst>
                  </a:hlinkClick>
                </a:rPr>
                <a:t>Food Traceability List | FDA</a:t>
              </a:r>
              <a:r>
                <a:rPr lang="en-US" sz="1200" dirty="0">
                  <a:solidFill>
                    <a:prstClr val="black"/>
                  </a:solidFill>
                  <a:latin typeface="+mj-lt"/>
                </a:rPr>
                <a:t>; and those made with these products, not subjected to a kill step.</a:t>
              </a:r>
            </a:p>
            <a:p>
              <a:pPr lvl="0"/>
              <a:endParaRPr lang="en-US" sz="1200" dirty="0">
                <a:solidFill>
                  <a:prstClr val="black"/>
                </a:solidFill>
                <a:latin typeface="+mj-lt"/>
              </a:endParaRPr>
            </a:p>
            <a:p>
              <a:pPr lvl="0"/>
              <a:r>
                <a:rPr lang="en-US" sz="1200" b="1" dirty="0">
                  <a:solidFill>
                    <a:prstClr val="black"/>
                  </a:solidFill>
                  <a:latin typeface="+mj-lt"/>
                </a:rPr>
                <a:t>Purpose:</a:t>
              </a:r>
            </a:p>
            <a:p>
              <a:pPr marL="171450" lvl="0" indent="-171450">
                <a:buFont typeface="Arial" panose="020B0604020202020204" pitchFamily="34" charset="0"/>
                <a:buChar char="•"/>
              </a:pPr>
              <a:r>
                <a:rPr lang="en-US" sz="1200" dirty="0">
                  <a:solidFill>
                    <a:prstClr val="black"/>
                  </a:solidFill>
                  <a:latin typeface="+mj-lt"/>
                </a:rPr>
                <a:t>Rapidly and effectively identify recipients of certain foods to prevent or mitigate foodborne illness outbreaks by standardizing the data elements firms must establish and maintain, and send along the supply chain</a:t>
              </a:r>
            </a:p>
            <a:p>
              <a:pPr lvl="0"/>
              <a:endParaRPr lang="en-US" sz="1200" dirty="0">
                <a:solidFill>
                  <a:prstClr val="black"/>
                </a:solidFill>
                <a:latin typeface="+mj-lt"/>
              </a:endParaRPr>
            </a:p>
          </p:txBody>
        </p:sp>
      </p:grpSp>
      <p:grpSp>
        <p:nvGrpSpPr>
          <p:cNvPr id="73" name="Group 72">
            <a:extLst>
              <a:ext uri="{FF2B5EF4-FFF2-40B4-BE49-F238E27FC236}">
                <a16:creationId xmlns:a16="http://schemas.microsoft.com/office/drawing/2014/main" id="{D79B77C0-6C4F-4BD4-AEFC-2E15D463F852}"/>
              </a:ext>
            </a:extLst>
          </p:cNvPr>
          <p:cNvGrpSpPr/>
          <p:nvPr/>
        </p:nvGrpSpPr>
        <p:grpSpPr>
          <a:xfrm>
            <a:off x="4548132" y="1869507"/>
            <a:ext cx="2959662" cy="3967630"/>
            <a:chOff x="4416807" y="1869507"/>
            <a:chExt cx="2959662" cy="3967630"/>
          </a:xfrm>
        </p:grpSpPr>
        <p:sp>
          <p:nvSpPr>
            <p:cNvPr id="74" name="TextBox 73">
              <a:extLst>
                <a:ext uri="{FF2B5EF4-FFF2-40B4-BE49-F238E27FC236}">
                  <a16:creationId xmlns:a16="http://schemas.microsoft.com/office/drawing/2014/main" id="{878BC26A-C903-4E92-A3FF-F0D4306E4360}"/>
                </a:ext>
              </a:extLst>
            </p:cNvPr>
            <p:cNvSpPr txBox="1"/>
            <p:nvPr/>
          </p:nvSpPr>
          <p:spPr>
            <a:xfrm>
              <a:off x="4416807" y="1869507"/>
              <a:ext cx="2959662" cy="646331"/>
            </a:xfrm>
            <a:prstGeom prst="rect">
              <a:avLst/>
            </a:prstGeom>
            <a:noFill/>
          </p:spPr>
          <p:txBody>
            <a:bodyPr wrap="square" lIns="91440" tIns="45720" rIns="91440" bIns="45720" rtlCol="0">
              <a:spAutoFit/>
            </a:bodyPr>
            <a:lstStyle/>
            <a:p>
              <a:pPr lvl="0">
                <a:defRPr/>
              </a:pPr>
              <a:r>
                <a:rPr lang="en-US" b="1" cap="all" spc="300" dirty="0">
                  <a:solidFill>
                    <a:prstClr val="black"/>
                  </a:solidFill>
                  <a:latin typeface="+mj-lt"/>
                </a:rPr>
                <a:t>KEY REQUIRED PROVISIONS</a:t>
              </a:r>
            </a:p>
          </p:txBody>
        </p:sp>
        <p:cxnSp>
          <p:nvCxnSpPr>
            <p:cNvPr id="75" name="Straight Connector 74">
              <a:extLst>
                <a:ext uri="{FF2B5EF4-FFF2-40B4-BE49-F238E27FC236}">
                  <a16:creationId xmlns:a16="http://schemas.microsoft.com/office/drawing/2014/main" id="{86B13EC1-A7AB-4A2F-A516-D538684F1577}"/>
                </a:ext>
              </a:extLst>
            </p:cNvPr>
            <p:cNvCxnSpPr/>
            <p:nvPr/>
          </p:nvCxnSpPr>
          <p:spPr>
            <a:xfrm>
              <a:off x="4416807" y="2539707"/>
              <a:ext cx="27857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49FF2CE7-5AF1-40CD-A447-CD69BB2A8C58}"/>
                </a:ext>
              </a:extLst>
            </p:cNvPr>
            <p:cNvSpPr txBox="1"/>
            <p:nvPr/>
          </p:nvSpPr>
          <p:spPr>
            <a:xfrm>
              <a:off x="4416807" y="2836316"/>
              <a:ext cx="2785730" cy="3000821"/>
            </a:xfrm>
            <a:prstGeom prst="rect">
              <a:avLst/>
            </a:prstGeom>
            <a:noFill/>
          </p:spPr>
          <p:txBody>
            <a:bodyPr vert="horz" wrap="square" lIns="0" tIns="0" rIns="0" bIns="0" rtlCol="0">
              <a:spAutoFit/>
            </a:bodyPr>
            <a:lstStyle>
              <a:defPPr>
                <a:defRPr lang="en-US"/>
              </a:defPPr>
              <a:lvl1pPr marR="0" lvl="0" indent="0" fontAlgn="b">
                <a:lnSpc>
                  <a:spcPct val="120000"/>
                </a:lnSpc>
                <a:spcBef>
                  <a:spcPts val="600"/>
                </a:spcBef>
                <a:spcAft>
                  <a:spcPts val="0"/>
                </a:spcAft>
                <a:buClrTx/>
                <a:buSzPct val="100000"/>
                <a:buFontTx/>
                <a:buNone/>
                <a:tabLst/>
                <a:defRPr sz="1100" b="1">
                  <a:solidFill>
                    <a:prstClr val="black"/>
                  </a:solidFill>
                  <a:cs typeface="Calibri"/>
                </a:defRPr>
              </a:lvl1pPr>
            </a:lstStyle>
            <a:p>
              <a:pPr marL="285750" lvl="0" indent="-285750" fontAlgn="auto">
                <a:lnSpc>
                  <a:spcPct val="100000"/>
                </a:lnSpc>
                <a:spcBef>
                  <a:spcPts val="0"/>
                </a:spcBef>
                <a:spcAft>
                  <a:spcPts val="600"/>
                </a:spcAft>
                <a:buSzTx/>
                <a:buFont typeface="Arial" panose="020B0604020202020204" pitchFamily="34" charset="0"/>
                <a:buChar char="•"/>
              </a:pPr>
              <a:r>
                <a:rPr lang="en-US" sz="1200" b="0" dirty="0">
                  <a:latin typeface="+mj-lt"/>
                  <a:cs typeface="+mn-cs"/>
                </a:rPr>
                <a:t>Establish and maintain records containing </a:t>
              </a:r>
              <a:r>
                <a:rPr lang="en-US" sz="1200" dirty="0">
                  <a:latin typeface="+mj-lt"/>
                  <a:cs typeface="+mn-cs"/>
                </a:rPr>
                <a:t>Key Data Elements (KDEs)</a:t>
              </a:r>
              <a:r>
                <a:rPr lang="en-US" sz="1200" b="0" dirty="0">
                  <a:latin typeface="+mj-lt"/>
                  <a:cs typeface="+mn-cs"/>
                </a:rPr>
                <a:t> and </a:t>
              </a:r>
              <a:r>
                <a:rPr lang="en-US" sz="1200" dirty="0">
                  <a:latin typeface="+mj-lt"/>
                  <a:cs typeface="+mn-cs"/>
                </a:rPr>
                <a:t>Critical Tracking Events (CTEs)</a:t>
              </a:r>
              <a:endParaRPr lang="en-US" sz="1200" b="0" dirty="0">
                <a:latin typeface="+mj-lt"/>
                <a:cs typeface="+mn-cs"/>
              </a:endParaRPr>
            </a:p>
            <a:p>
              <a:pPr marL="742950" lvl="1" indent="-285750">
                <a:spcAft>
                  <a:spcPts val="600"/>
                </a:spcAft>
                <a:buFont typeface="Arial" panose="020B0604020202020204" pitchFamily="34" charset="0"/>
                <a:buChar char="•"/>
              </a:pPr>
              <a:r>
                <a:rPr lang="en-US" sz="1200" dirty="0">
                  <a:solidFill>
                    <a:prstClr val="black"/>
                  </a:solidFill>
                  <a:latin typeface="+mj-lt"/>
                </a:rPr>
                <a:t>KDEs include location identifier, location description, entry number if imported, quantity and unit of measure, traceability lot codes</a:t>
              </a:r>
            </a:p>
            <a:p>
              <a:pPr marL="742950" lvl="1" indent="-285750">
                <a:spcAft>
                  <a:spcPts val="600"/>
                </a:spcAft>
                <a:buFont typeface="Arial" panose="020B0604020202020204" pitchFamily="34" charset="0"/>
                <a:buChar char="•"/>
              </a:pPr>
              <a:r>
                <a:rPr lang="en-US" sz="1200" dirty="0">
                  <a:solidFill>
                    <a:prstClr val="black"/>
                  </a:solidFill>
                  <a:latin typeface="+mj-lt"/>
                </a:rPr>
                <a:t>CTEs include growing, receiving, transforming, creating, and shipping</a:t>
              </a:r>
            </a:p>
            <a:p>
              <a:pPr marL="285750" lvl="0" indent="-285750" fontAlgn="auto">
                <a:lnSpc>
                  <a:spcPct val="100000"/>
                </a:lnSpc>
                <a:spcBef>
                  <a:spcPts val="0"/>
                </a:spcBef>
                <a:spcAft>
                  <a:spcPts val="600"/>
                </a:spcAft>
                <a:buSzTx/>
                <a:buFont typeface="Arial" panose="020B0604020202020204" pitchFamily="34" charset="0"/>
                <a:buChar char="•"/>
              </a:pPr>
              <a:r>
                <a:rPr lang="en-US" sz="1200" b="0" dirty="0">
                  <a:latin typeface="+mj-lt"/>
                  <a:cs typeface="+mn-cs"/>
                </a:rPr>
                <a:t>Maintain records and make available to FDA within 24 hours of request in an electronic sortable spreadsheet</a:t>
              </a:r>
            </a:p>
          </p:txBody>
        </p:sp>
      </p:grpSp>
      <p:grpSp>
        <p:nvGrpSpPr>
          <p:cNvPr id="77" name="Group 76">
            <a:extLst>
              <a:ext uri="{FF2B5EF4-FFF2-40B4-BE49-F238E27FC236}">
                <a16:creationId xmlns:a16="http://schemas.microsoft.com/office/drawing/2014/main" id="{A10F9808-1EB0-42F1-8C81-ACE67EACFEBF}"/>
              </a:ext>
            </a:extLst>
          </p:cNvPr>
          <p:cNvGrpSpPr/>
          <p:nvPr/>
        </p:nvGrpSpPr>
        <p:grpSpPr>
          <a:xfrm>
            <a:off x="8387418" y="1869507"/>
            <a:ext cx="2785730" cy="3598299"/>
            <a:chOff x="8387418" y="1869507"/>
            <a:chExt cx="2785730" cy="3598299"/>
          </a:xfrm>
        </p:grpSpPr>
        <p:sp>
          <p:nvSpPr>
            <p:cNvPr id="78" name="TextBox 77">
              <a:extLst>
                <a:ext uri="{FF2B5EF4-FFF2-40B4-BE49-F238E27FC236}">
                  <a16:creationId xmlns:a16="http://schemas.microsoft.com/office/drawing/2014/main" id="{80BEB66D-966E-407A-9CB7-401073FDBD4E}"/>
                </a:ext>
              </a:extLst>
            </p:cNvPr>
            <p:cNvSpPr txBox="1"/>
            <p:nvPr/>
          </p:nvSpPr>
          <p:spPr>
            <a:xfrm>
              <a:off x="8387418" y="1869507"/>
              <a:ext cx="2467951" cy="646331"/>
            </a:xfrm>
            <a:prstGeom prst="rect">
              <a:avLst/>
            </a:prstGeom>
            <a:noFill/>
          </p:spPr>
          <p:txBody>
            <a:bodyPr wrap="square" lIns="91440" tIns="45720" rIns="91440" bIns="45720" rtlCol="0">
              <a:spAutoFit/>
            </a:bodyPr>
            <a:lstStyle>
              <a:defPPr>
                <a:defRPr lang="en-US"/>
              </a:defPPr>
              <a:lvl1pPr marR="0" lvl="0" indent="0" fontAlgn="auto">
                <a:spcBef>
                  <a:spcPts val="0"/>
                </a:spcBef>
                <a:spcAft>
                  <a:spcPts val="0"/>
                </a:spcAft>
                <a:buClrTx/>
                <a:buSzTx/>
                <a:buFontTx/>
                <a:buNone/>
                <a:tabLst/>
                <a:defRPr b="1" cap="all" spc="300"/>
              </a:lvl1pPr>
            </a:lstStyle>
            <a:p>
              <a:pPr lvl="0">
                <a:defRPr/>
              </a:pPr>
              <a:r>
                <a:rPr lang="en-US" dirty="0">
                  <a:solidFill>
                    <a:prstClr val="black"/>
                  </a:solidFill>
                  <a:latin typeface="+mj-lt"/>
                </a:rPr>
                <a:t>TOOLS and RESOURCES</a:t>
              </a:r>
            </a:p>
          </p:txBody>
        </p:sp>
        <p:cxnSp>
          <p:nvCxnSpPr>
            <p:cNvPr id="79" name="Straight Connector 78">
              <a:extLst>
                <a:ext uri="{FF2B5EF4-FFF2-40B4-BE49-F238E27FC236}">
                  <a16:creationId xmlns:a16="http://schemas.microsoft.com/office/drawing/2014/main" id="{62DF8E62-6838-4807-A33B-65EB1831B9A9}"/>
                </a:ext>
              </a:extLst>
            </p:cNvPr>
            <p:cNvCxnSpPr/>
            <p:nvPr/>
          </p:nvCxnSpPr>
          <p:spPr>
            <a:xfrm>
              <a:off x="8387418" y="2539707"/>
              <a:ext cx="27857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7D8ECD0B-8D85-4C2B-8C80-E1BA8A2FCEE6}"/>
                </a:ext>
              </a:extLst>
            </p:cNvPr>
            <p:cNvSpPr txBox="1"/>
            <p:nvPr/>
          </p:nvSpPr>
          <p:spPr>
            <a:xfrm>
              <a:off x="8387418" y="2836316"/>
              <a:ext cx="2785730" cy="2631490"/>
            </a:xfrm>
            <a:prstGeom prst="rect">
              <a:avLst/>
            </a:prstGeom>
            <a:noFill/>
          </p:spPr>
          <p:txBody>
            <a:bodyPr vert="horz" wrap="square" lIns="0" tIns="0" rIns="0" bIns="0" rtlCol="0">
              <a:spAutoFit/>
            </a:bodyPr>
            <a:lstStyle>
              <a:defPPr>
                <a:defRPr lang="en-US"/>
              </a:defPPr>
              <a:lvl1pPr marR="0" lvl="0" indent="0" fontAlgn="b">
                <a:lnSpc>
                  <a:spcPct val="120000"/>
                </a:lnSpc>
                <a:spcBef>
                  <a:spcPts val="600"/>
                </a:spcBef>
                <a:spcAft>
                  <a:spcPts val="0"/>
                </a:spcAft>
                <a:buClrTx/>
                <a:buSzPct val="100000"/>
                <a:buFontTx/>
                <a:buNone/>
                <a:tabLst/>
                <a:defRPr sz="1100" b="1">
                  <a:solidFill>
                    <a:prstClr val="black"/>
                  </a:solidFill>
                  <a:cs typeface="Calibri"/>
                </a:defRPr>
              </a:lvl1pPr>
            </a:lstStyle>
            <a:p>
              <a:pPr marL="285750" lvl="0" indent="-285750" fontAlgn="auto">
                <a:lnSpc>
                  <a:spcPct val="100000"/>
                </a:lnSpc>
                <a:spcBef>
                  <a:spcPts val="0"/>
                </a:spcBef>
                <a:spcAft>
                  <a:spcPts val="600"/>
                </a:spcAft>
                <a:buSzTx/>
                <a:buFont typeface="Arial" panose="020B0604020202020204" pitchFamily="34" charset="0"/>
                <a:buChar char="•"/>
              </a:pPr>
              <a:r>
                <a:rPr lang="en-US" sz="1200" b="0" dirty="0">
                  <a:cs typeface="+mn-cs"/>
                  <a:hlinkClick r:id="rId4"/>
                </a:rPr>
                <a:t>Proposed Rule: Requirements for Additional Traceability Records for Certain Foods (fda.gov)</a:t>
              </a:r>
              <a:endParaRPr lang="en-US" sz="1200" b="0" dirty="0">
                <a:cs typeface="+mn-cs"/>
              </a:endParaRPr>
            </a:p>
            <a:p>
              <a:pPr marL="285750" lvl="0" indent="-285750" fontAlgn="auto">
                <a:lnSpc>
                  <a:spcPct val="100000"/>
                </a:lnSpc>
                <a:spcBef>
                  <a:spcPts val="0"/>
                </a:spcBef>
                <a:spcAft>
                  <a:spcPts val="600"/>
                </a:spcAft>
                <a:buSzTx/>
                <a:buFont typeface="Arial" panose="020B0604020202020204" pitchFamily="34" charset="0"/>
                <a:buChar char="•"/>
              </a:pPr>
              <a:r>
                <a:rPr lang="en-US" sz="1200" b="0" dirty="0">
                  <a:cs typeface="+mn-cs"/>
                  <a:hlinkClick r:id="rId5"/>
                </a:rPr>
                <a:t>Requirements for Additional Traceability Records for Certain Foods - Who is Subject to the Rule (fda.gov)</a:t>
              </a:r>
              <a:endParaRPr lang="en-US" sz="1200" b="0" dirty="0">
                <a:cs typeface="+mn-cs"/>
              </a:endParaRPr>
            </a:p>
            <a:p>
              <a:pPr marL="285750" lvl="0" indent="-285750" fontAlgn="auto">
                <a:lnSpc>
                  <a:spcPct val="100000"/>
                </a:lnSpc>
                <a:spcBef>
                  <a:spcPts val="0"/>
                </a:spcBef>
                <a:spcAft>
                  <a:spcPts val="600"/>
                </a:spcAft>
                <a:buSzTx/>
                <a:buFont typeface="Arial" panose="020B0604020202020204" pitchFamily="34" charset="0"/>
                <a:buChar char="•"/>
              </a:pPr>
              <a:r>
                <a:rPr lang="en-US" sz="1200" b="0" dirty="0">
                  <a:cs typeface="+mn-cs"/>
                  <a:hlinkClick r:id="rId6"/>
                </a:rPr>
                <a:t>Proposed Rule: Requirements for Additional Traceability Records for Certain Foods - Key Terms Glossary (fda.gov)</a:t>
              </a:r>
              <a:endParaRPr lang="en-US" sz="1200" b="0" dirty="0">
                <a:cs typeface="+mn-cs"/>
              </a:endParaRPr>
            </a:p>
            <a:p>
              <a:pPr marL="285750" lvl="0" indent="-285750" fontAlgn="auto">
                <a:lnSpc>
                  <a:spcPct val="100000"/>
                </a:lnSpc>
                <a:spcBef>
                  <a:spcPts val="0"/>
                </a:spcBef>
                <a:spcAft>
                  <a:spcPts val="600"/>
                </a:spcAft>
                <a:buSzTx/>
                <a:buFont typeface="Arial" panose="020B0604020202020204" pitchFamily="34" charset="0"/>
                <a:buChar char="•"/>
              </a:pPr>
              <a:r>
                <a:rPr lang="en-US" sz="1200" b="0" dirty="0">
                  <a:cs typeface="+mn-cs"/>
                  <a:hlinkClick r:id="rId7"/>
                </a:rPr>
                <a:t>Which Key Data Elements Would Apply to Me? | FDA</a:t>
              </a:r>
              <a:endParaRPr lang="en-US" sz="1200" b="0" dirty="0">
                <a:cs typeface="+mn-cs"/>
              </a:endParaRPr>
            </a:p>
          </p:txBody>
        </p:sp>
      </p:grpSp>
      <p:pic>
        <p:nvPicPr>
          <p:cNvPr id="2" name="Picture 1">
            <a:extLst>
              <a:ext uri="{FF2B5EF4-FFF2-40B4-BE49-F238E27FC236}">
                <a16:creationId xmlns:a16="http://schemas.microsoft.com/office/drawing/2014/main" id="{8ECC7871-C6AC-439E-80D7-23A08962FCC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079691" y="199771"/>
            <a:ext cx="939546" cy="939546"/>
          </a:xfrm>
          <a:prstGeom prst="rect">
            <a:avLst/>
          </a:prstGeom>
        </p:spPr>
      </p:pic>
      <p:sp>
        <p:nvSpPr>
          <p:cNvPr id="21" name="Slide Number Placeholder 2">
            <a:extLst>
              <a:ext uri="{FF2B5EF4-FFF2-40B4-BE49-F238E27FC236}">
                <a16:creationId xmlns:a16="http://schemas.microsoft.com/office/drawing/2014/main" id="{F4983C97-E1E4-48A8-AE27-21053A1677C2}"/>
              </a:ext>
            </a:extLst>
          </p:cNvPr>
          <p:cNvSpPr txBox="1">
            <a:spLocks/>
          </p:cNvSpPr>
          <p:nvPr/>
        </p:nvSpPr>
        <p:spPr>
          <a:xfrm>
            <a:off x="9781190" y="6511179"/>
            <a:ext cx="2311400" cy="24622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2782948-4DBE-204D-AB9E-B65E067054AE}" type="slidenum">
              <a:rPr lang="en-US" sz="1000"/>
              <a:pPr algn="r"/>
              <a:t>16</a:t>
            </a:fld>
            <a:endParaRPr lang="en-US" sz="1000" dirty="0"/>
          </a:p>
        </p:txBody>
      </p:sp>
      <p:sp>
        <p:nvSpPr>
          <p:cNvPr id="18" name="椭圆 82">
            <a:extLst>
              <a:ext uri="{FF2B5EF4-FFF2-40B4-BE49-F238E27FC236}">
                <a16:creationId xmlns:a16="http://schemas.microsoft.com/office/drawing/2014/main" id="{977EE180-B985-4752-A9E8-C5D4A9B2C452}"/>
              </a:ext>
            </a:extLst>
          </p:cNvPr>
          <p:cNvSpPr/>
          <p:nvPr/>
        </p:nvSpPr>
        <p:spPr bwMode="gray">
          <a:xfrm>
            <a:off x="507618" y="862615"/>
            <a:ext cx="330582" cy="330582"/>
          </a:xfrm>
          <a:prstGeom prst="ellipse">
            <a:avLst/>
          </a:prstGeom>
          <a:solidFill>
            <a:srgbClr val="43B02A"/>
          </a:solidFill>
          <a:ln w="19050" algn="ctr">
            <a:solidFill>
              <a:schemeClr val="bg1"/>
            </a:solidFill>
            <a:miter lim="800000"/>
            <a:headEnd/>
            <a:tailEnd/>
          </a:ln>
        </p:spPr>
        <p:txBody>
          <a:bodyPr wrap="square" lIns="88900" tIns="88900" rIns="88900" bIns="88900" rtlCol="0" anchor="ctr"/>
          <a:lstStyle/>
          <a:p>
            <a:pPr algn="ctr">
              <a:buFont typeface="Wingdings 2" pitchFamily="18" charset="2"/>
              <a:buNone/>
            </a:pP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4</a:t>
            </a:r>
          </a:p>
        </p:txBody>
      </p:sp>
    </p:spTree>
    <p:extLst>
      <p:ext uri="{BB962C8B-B14F-4D97-AF65-F5344CB8AC3E}">
        <p14:creationId xmlns:p14="http://schemas.microsoft.com/office/powerpoint/2010/main" val="94593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9105F0-5A8E-4F3B-BBD3-F8D19D040BE4}"/>
              </a:ext>
            </a:extLst>
          </p:cNvPr>
          <p:cNvSpPr>
            <a:spLocks noGrp="1"/>
          </p:cNvSpPr>
          <p:nvPr>
            <p:ph type="title"/>
          </p:nvPr>
        </p:nvSpPr>
        <p:spPr/>
        <p:txBody>
          <a:bodyPr anchor="b">
            <a:normAutofit/>
          </a:bodyPr>
          <a:lstStyle/>
          <a:p>
            <a:r>
              <a:rPr lang="en-US" sz="2925" spc="-61" dirty="0">
                <a:latin typeface="+mj-lt"/>
              </a:rPr>
              <a:t>Thermally Processed Low-Acid Foods Packaged in Hermetically Sealed Containers OR Acidified foods</a:t>
            </a:r>
          </a:p>
        </p:txBody>
      </p:sp>
      <p:sp>
        <p:nvSpPr>
          <p:cNvPr id="6" name="Text Placeholder 5">
            <a:extLst>
              <a:ext uri="{FF2B5EF4-FFF2-40B4-BE49-F238E27FC236}">
                <a16:creationId xmlns:a16="http://schemas.microsoft.com/office/drawing/2014/main" id="{23F6268D-66E0-49D7-A567-1B5C6B611F8D}"/>
              </a:ext>
            </a:extLst>
          </p:cNvPr>
          <p:cNvSpPr txBox="1">
            <a:spLocks/>
          </p:cNvSpPr>
          <p:nvPr/>
        </p:nvSpPr>
        <p:spPr>
          <a:xfrm>
            <a:off x="914972" y="466344"/>
            <a:ext cx="3355849" cy="2032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lang="en-US" sz="731" b="1" kern="0" cap="all" spc="203" baseline="0" dirty="0">
                <a:solidFill>
                  <a:schemeClr val="accent5">
                    <a:lumMod val="60000"/>
                    <a:lumOff val="40000"/>
                  </a:schemeClr>
                </a:solidFill>
                <a:latin typeface="Arial" panose="020B0604020202020204" pitchFamily="34" charset="0"/>
                <a:ea typeface="Nexa Black" charset="0"/>
                <a:cs typeface="Nexa Black"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mj-lt"/>
              </a:rPr>
              <a:t>Regulatory Foundation</a:t>
            </a:r>
          </a:p>
        </p:txBody>
      </p:sp>
      <p:grpSp>
        <p:nvGrpSpPr>
          <p:cNvPr id="69" name="Group 68">
            <a:extLst>
              <a:ext uri="{FF2B5EF4-FFF2-40B4-BE49-F238E27FC236}">
                <a16:creationId xmlns:a16="http://schemas.microsoft.com/office/drawing/2014/main" id="{13E5F774-1A6A-46C6-8F0D-A1B702FF23D9}"/>
              </a:ext>
            </a:extLst>
          </p:cNvPr>
          <p:cNvGrpSpPr/>
          <p:nvPr/>
        </p:nvGrpSpPr>
        <p:grpSpPr>
          <a:xfrm>
            <a:off x="882778" y="1869507"/>
            <a:ext cx="2785730" cy="4829405"/>
            <a:chOff x="882778" y="1869507"/>
            <a:chExt cx="2785730" cy="4829405"/>
          </a:xfrm>
        </p:grpSpPr>
        <p:sp>
          <p:nvSpPr>
            <p:cNvPr id="70" name="TextBox 69">
              <a:extLst>
                <a:ext uri="{FF2B5EF4-FFF2-40B4-BE49-F238E27FC236}">
                  <a16:creationId xmlns:a16="http://schemas.microsoft.com/office/drawing/2014/main" id="{9A2E427C-81F8-4588-90A0-EF57DD7DF77A}"/>
                </a:ext>
              </a:extLst>
            </p:cNvPr>
            <p:cNvSpPr txBox="1"/>
            <p:nvPr/>
          </p:nvSpPr>
          <p:spPr>
            <a:xfrm>
              <a:off x="882778" y="1869507"/>
              <a:ext cx="2377440" cy="646331"/>
            </a:xfrm>
            <a:prstGeom prst="rect">
              <a:avLst/>
            </a:prstGeom>
            <a:noFill/>
          </p:spPr>
          <p:txBody>
            <a:bodyPr wrap="square" lIns="91440" tIns="45720" rIns="9144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all" spc="300" normalizeH="0" baseline="0" noProof="0" dirty="0">
                  <a:ln>
                    <a:noFill/>
                  </a:ln>
                  <a:solidFill>
                    <a:prstClr val="black"/>
                  </a:solidFill>
                  <a:effectLst/>
                  <a:uLnTx/>
                  <a:uFillTx/>
                  <a:latin typeface="+mj-lt"/>
                  <a:ea typeface="+mn-ea"/>
                  <a:cs typeface="+mn-cs"/>
                </a:rPr>
                <a:t>Example Products</a:t>
              </a:r>
            </a:p>
          </p:txBody>
        </p:sp>
        <p:cxnSp>
          <p:nvCxnSpPr>
            <p:cNvPr id="71" name="Straight Connector 70">
              <a:extLst>
                <a:ext uri="{FF2B5EF4-FFF2-40B4-BE49-F238E27FC236}">
                  <a16:creationId xmlns:a16="http://schemas.microsoft.com/office/drawing/2014/main" id="{C33914FE-29FE-48BB-8802-6E01C69ED010}"/>
                </a:ext>
              </a:extLst>
            </p:cNvPr>
            <p:cNvCxnSpPr/>
            <p:nvPr/>
          </p:nvCxnSpPr>
          <p:spPr>
            <a:xfrm>
              <a:off x="882778" y="2539707"/>
              <a:ext cx="27857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06D6D143-AEEC-4E41-AA2C-968B297C1BB3}"/>
                </a:ext>
              </a:extLst>
            </p:cNvPr>
            <p:cNvSpPr txBox="1"/>
            <p:nvPr/>
          </p:nvSpPr>
          <p:spPr>
            <a:xfrm>
              <a:off x="882778" y="2836316"/>
              <a:ext cx="2785730" cy="3862596"/>
            </a:xfrm>
            <a:prstGeom prst="rect">
              <a:avLst/>
            </a:prstGeom>
            <a:noFill/>
          </p:spPr>
          <p:txBody>
            <a:bodyPr vert="horz" wrap="square" lIns="0" tIns="0" rIns="0" bIns="0" rtlCol="0">
              <a:spAutoFit/>
            </a:bodyPr>
            <a:lstStyle/>
            <a:p>
              <a:pPr marL="285750" indent="-285750">
                <a:spcAft>
                  <a:spcPts val="600"/>
                </a:spcAft>
                <a:buFont typeface="Arial" panose="020B0604020202020204" pitchFamily="34" charset="0"/>
                <a:buChar char="•"/>
              </a:pPr>
              <a:r>
                <a:rPr lang="en-US" sz="1200" dirty="0">
                  <a:solidFill>
                    <a:prstClr val="black"/>
                  </a:solidFill>
                  <a:latin typeface="+mj-lt"/>
                </a:rPr>
                <a:t>Beverages</a:t>
              </a:r>
            </a:p>
            <a:p>
              <a:pPr marL="285750" indent="-285750">
                <a:spcAft>
                  <a:spcPts val="600"/>
                </a:spcAft>
                <a:buFont typeface="Arial" panose="020B0604020202020204" pitchFamily="34" charset="0"/>
                <a:buChar char="•"/>
              </a:pPr>
              <a:r>
                <a:rPr lang="en-US" sz="1200" dirty="0">
                  <a:solidFill>
                    <a:prstClr val="black"/>
                  </a:solidFill>
                  <a:latin typeface="+mj-lt"/>
                </a:rPr>
                <a:t>Other Canned Food Products like jams and chutneys</a:t>
              </a:r>
            </a:p>
            <a:p>
              <a:pPr>
                <a:spcAft>
                  <a:spcPts val="600"/>
                </a:spcAft>
              </a:pPr>
              <a:r>
                <a:rPr lang="en-US" sz="1200" b="1" dirty="0">
                  <a:solidFill>
                    <a:prstClr val="black"/>
                  </a:solidFill>
                  <a:latin typeface="+mj-lt"/>
                </a:rPr>
                <a:t>Definitions:</a:t>
              </a:r>
            </a:p>
            <a:p>
              <a:pPr lvl="0">
                <a:spcAft>
                  <a:spcPts val="600"/>
                </a:spcAft>
              </a:pPr>
              <a:r>
                <a:rPr lang="en-US" sz="1200" b="1" dirty="0">
                  <a:solidFill>
                    <a:prstClr val="black"/>
                  </a:solidFill>
                  <a:latin typeface="+mj-lt"/>
                </a:rPr>
                <a:t>Low-acid canned food (LACF): </a:t>
              </a:r>
            </a:p>
            <a:p>
              <a:pPr marL="285750" lvl="0" indent="-285750">
                <a:spcAft>
                  <a:spcPts val="600"/>
                </a:spcAft>
                <a:buFont typeface="Arial" panose="020B0604020202020204" pitchFamily="34" charset="0"/>
                <a:buChar char="•"/>
              </a:pPr>
              <a:r>
                <a:rPr lang="en-US" sz="1200" dirty="0">
                  <a:solidFill>
                    <a:prstClr val="black"/>
                  </a:solidFill>
                  <a:latin typeface="+mj-lt"/>
                </a:rPr>
                <a:t>Any food in a thermally processed and hermetically sealed container with a finished equilibrium pH greater than 4.6 and a water activity greater than 0.85.</a:t>
              </a:r>
            </a:p>
            <a:p>
              <a:pPr lvl="0">
                <a:spcAft>
                  <a:spcPts val="600"/>
                </a:spcAft>
              </a:pPr>
              <a:r>
                <a:rPr lang="en-US" sz="1200" b="1" dirty="0">
                  <a:solidFill>
                    <a:prstClr val="black"/>
                  </a:solidFill>
                  <a:latin typeface="+mj-lt"/>
                </a:rPr>
                <a:t>Acidified food (AF):</a:t>
              </a:r>
            </a:p>
            <a:p>
              <a:pPr marL="285750" lvl="0" indent="-285750">
                <a:spcAft>
                  <a:spcPts val="600"/>
                </a:spcAft>
                <a:buFont typeface="Arial" panose="020B0604020202020204" pitchFamily="34" charset="0"/>
                <a:buChar char="•"/>
              </a:pPr>
              <a:r>
                <a:rPr lang="en-US" sz="1200" dirty="0">
                  <a:solidFill>
                    <a:prstClr val="black"/>
                  </a:solidFill>
                  <a:latin typeface="+mj-lt"/>
                </a:rPr>
                <a:t>A low-acid food to which acid(s) or acid food(s) are added, and has a finished equilibrium pH of 4.6 or below and a water activity (aw) greater than 0.85 in a hermetically sealed container</a:t>
              </a:r>
            </a:p>
            <a:p>
              <a:pPr>
                <a:spcAft>
                  <a:spcPts val="600"/>
                </a:spcAft>
              </a:pPr>
              <a:endParaRPr lang="en-US" sz="1200" dirty="0">
                <a:solidFill>
                  <a:prstClr val="black"/>
                </a:solidFill>
                <a:latin typeface="+mj-lt"/>
              </a:endParaRPr>
            </a:p>
          </p:txBody>
        </p:sp>
      </p:grpSp>
      <p:grpSp>
        <p:nvGrpSpPr>
          <p:cNvPr id="73" name="Group 72">
            <a:extLst>
              <a:ext uri="{FF2B5EF4-FFF2-40B4-BE49-F238E27FC236}">
                <a16:creationId xmlns:a16="http://schemas.microsoft.com/office/drawing/2014/main" id="{D79B77C0-6C4F-4BD4-AEFC-2E15D463F852}"/>
              </a:ext>
            </a:extLst>
          </p:cNvPr>
          <p:cNvGrpSpPr/>
          <p:nvPr/>
        </p:nvGrpSpPr>
        <p:grpSpPr>
          <a:xfrm>
            <a:off x="4548132" y="1869507"/>
            <a:ext cx="2959662" cy="4675517"/>
            <a:chOff x="4416807" y="1869507"/>
            <a:chExt cx="2959662" cy="4675517"/>
          </a:xfrm>
        </p:grpSpPr>
        <p:sp>
          <p:nvSpPr>
            <p:cNvPr id="74" name="TextBox 73">
              <a:extLst>
                <a:ext uri="{FF2B5EF4-FFF2-40B4-BE49-F238E27FC236}">
                  <a16:creationId xmlns:a16="http://schemas.microsoft.com/office/drawing/2014/main" id="{878BC26A-C903-4E92-A3FF-F0D4306E4360}"/>
                </a:ext>
              </a:extLst>
            </p:cNvPr>
            <p:cNvSpPr txBox="1"/>
            <p:nvPr/>
          </p:nvSpPr>
          <p:spPr>
            <a:xfrm>
              <a:off x="4416807" y="1869507"/>
              <a:ext cx="2959662" cy="646331"/>
            </a:xfrm>
            <a:prstGeom prst="rect">
              <a:avLst/>
            </a:prstGeom>
            <a:noFill/>
          </p:spPr>
          <p:txBody>
            <a:bodyPr wrap="square" lIns="91440" tIns="45720" rIns="91440" bIns="45720" rtlCol="0">
              <a:spAutoFit/>
            </a:bodyPr>
            <a:lstStyle/>
            <a:p>
              <a:pPr lvl="0">
                <a:defRPr/>
              </a:pPr>
              <a:r>
                <a:rPr lang="en-US" b="1" cap="all" spc="300" dirty="0">
                  <a:solidFill>
                    <a:prstClr val="black"/>
                  </a:solidFill>
                  <a:latin typeface="+mj-lt"/>
                </a:rPr>
                <a:t>KEY REQUIRED PROVISIONS</a:t>
              </a:r>
            </a:p>
          </p:txBody>
        </p:sp>
        <p:cxnSp>
          <p:nvCxnSpPr>
            <p:cNvPr id="75" name="Straight Connector 74">
              <a:extLst>
                <a:ext uri="{FF2B5EF4-FFF2-40B4-BE49-F238E27FC236}">
                  <a16:creationId xmlns:a16="http://schemas.microsoft.com/office/drawing/2014/main" id="{86B13EC1-A7AB-4A2F-A516-D538684F1577}"/>
                </a:ext>
              </a:extLst>
            </p:cNvPr>
            <p:cNvCxnSpPr/>
            <p:nvPr/>
          </p:nvCxnSpPr>
          <p:spPr>
            <a:xfrm>
              <a:off x="4416807" y="2539707"/>
              <a:ext cx="27857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49FF2CE7-5AF1-40CD-A447-CD69BB2A8C58}"/>
                </a:ext>
              </a:extLst>
            </p:cNvPr>
            <p:cNvSpPr txBox="1"/>
            <p:nvPr/>
          </p:nvSpPr>
          <p:spPr>
            <a:xfrm>
              <a:off x="4416807" y="2836316"/>
              <a:ext cx="2785730" cy="3708708"/>
            </a:xfrm>
            <a:prstGeom prst="rect">
              <a:avLst/>
            </a:prstGeom>
            <a:noFill/>
          </p:spPr>
          <p:txBody>
            <a:bodyPr vert="horz" wrap="square" lIns="0" tIns="0" rIns="0" bIns="0" rtlCol="0">
              <a:spAutoFit/>
            </a:bodyPr>
            <a:lstStyle>
              <a:defPPr>
                <a:defRPr lang="en-US"/>
              </a:defPPr>
              <a:lvl1pPr marR="0" lvl="0" indent="0" fontAlgn="b">
                <a:lnSpc>
                  <a:spcPct val="120000"/>
                </a:lnSpc>
                <a:spcBef>
                  <a:spcPts val="600"/>
                </a:spcBef>
                <a:spcAft>
                  <a:spcPts val="0"/>
                </a:spcAft>
                <a:buClrTx/>
                <a:buSzPct val="100000"/>
                <a:buFontTx/>
                <a:buNone/>
                <a:tabLst/>
                <a:defRPr sz="1100" b="1">
                  <a:solidFill>
                    <a:prstClr val="black"/>
                  </a:solidFill>
                  <a:cs typeface="Calibri"/>
                </a:defRPr>
              </a:lvl1pPr>
            </a:lstStyle>
            <a:p>
              <a:pPr marL="285750" lvl="0" indent="-285750" fontAlgn="auto">
                <a:lnSpc>
                  <a:spcPct val="100000"/>
                </a:lnSpc>
                <a:spcBef>
                  <a:spcPts val="0"/>
                </a:spcBef>
                <a:spcAft>
                  <a:spcPts val="600"/>
                </a:spcAft>
                <a:buSzTx/>
                <a:buFont typeface="Arial" panose="020B0604020202020204" pitchFamily="34" charset="0"/>
                <a:buChar char="•"/>
              </a:pPr>
              <a:r>
                <a:rPr lang="en-US" sz="1200" b="0" dirty="0">
                  <a:latin typeface="+mj-lt"/>
                  <a:cs typeface="+mn-cs"/>
                </a:rPr>
                <a:t>Processing in commercial establishments with adequate and approved LACF equipment (e.g., steam retort system)</a:t>
              </a:r>
            </a:p>
            <a:p>
              <a:pPr marL="285750" lvl="0" indent="-285750" fontAlgn="auto">
                <a:lnSpc>
                  <a:spcPct val="100000"/>
                </a:lnSpc>
                <a:spcBef>
                  <a:spcPts val="0"/>
                </a:spcBef>
                <a:spcAft>
                  <a:spcPts val="600"/>
                </a:spcAft>
                <a:buSzTx/>
                <a:buFont typeface="Arial" panose="020B0604020202020204" pitchFamily="34" charset="0"/>
                <a:buChar char="•"/>
              </a:pPr>
              <a:r>
                <a:rPr lang="en-US" sz="1200" b="0" dirty="0">
                  <a:latin typeface="+mj-lt"/>
                  <a:cs typeface="+mn-cs"/>
                </a:rPr>
                <a:t>Thermal processes developed and validated under the supervision of a “process authority”</a:t>
              </a:r>
            </a:p>
            <a:p>
              <a:pPr marL="285750" lvl="0" indent="-285750" fontAlgn="auto">
                <a:lnSpc>
                  <a:spcPct val="100000"/>
                </a:lnSpc>
                <a:spcBef>
                  <a:spcPts val="0"/>
                </a:spcBef>
                <a:spcAft>
                  <a:spcPts val="600"/>
                </a:spcAft>
                <a:buSzTx/>
                <a:buFont typeface="Arial" panose="020B0604020202020204" pitchFamily="34" charset="0"/>
                <a:buChar char="•"/>
              </a:pPr>
              <a:r>
                <a:rPr lang="en-US" sz="1200" b="0" dirty="0">
                  <a:latin typeface="+mj-lt"/>
                  <a:cs typeface="+mn-cs"/>
                </a:rPr>
                <a:t>Processes must be filed with FDA for each product, product style, container size and type and processing method</a:t>
              </a:r>
            </a:p>
            <a:p>
              <a:pPr lvl="0" fontAlgn="auto">
                <a:lnSpc>
                  <a:spcPct val="100000"/>
                </a:lnSpc>
                <a:spcBef>
                  <a:spcPts val="0"/>
                </a:spcBef>
                <a:spcAft>
                  <a:spcPts val="600"/>
                </a:spcAft>
                <a:buSzTx/>
              </a:pPr>
              <a:r>
                <a:rPr lang="en-US" sz="1200" dirty="0">
                  <a:latin typeface="+mj-lt"/>
                  <a:cs typeface="+mn-cs"/>
                </a:rPr>
                <a:t>Overlapping Regulations:</a:t>
              </a:r>
            </a:p>
            <a:p>
              <a:pPr marL="171450" lvl="0" indent="-171450" fontAlgn="auto">
                <a:lnSpc>
                  <a:spcPct val="100000"/>
                </a:lnSpc>
                <a:spcBef>
                  <a:spcPts val="0"/>
                </a:spcBef>
                <a:spcAft>
                  <a:spcPts val="600"/>
                </a:spcAft>
                <a:buSzTx/>
                <a:buFont typeface="Arial" panose="020B0604020202020204" pitchFamily="34" charset="0"/>
                <a:buChar char="•"/>
              </a:pPr>
              <a:r>
                <a:rPr lang="en-US" sz="1200" b="0" dirty="0">
                  <a:latin typeface="+mj-lt"/>
                  <a:cs typeface="+mn-cs"/>
                </a:rPr>
                <a:t>These LACF/AF rules address microbiological hazard control only</a:t>
              </a:r>
            </a:p>
            <a:p>
              <a:pPr marL="171450" lvl="0" indent="-171450" fontAlgn="auto">
                <a:lnSpc>
                  <a:spcPct val="100000"/>
                </a:lnSpc>
                <a:spcBef>
                  <a:spcPts val="0"/>
                </a:spcBef>
                <a:spcAft>
                  <a:spcPts val="600"/>
                </a:spcAft>
                <a:buSzTx/>
                <a:buFont typeface="Arial" panose="020B0604020202020204" pitchFamily="34" charset="0"/>
                <a:buChar char="•"/>
              </a:pPr>
              <a:r>
                <a:rPr lang="en-US" sz="1200" b="0" dirty="0">
                  <a:latin typeface="+mj-lt"/>
                  <a:cs typeface="+mn-cs"/>
                </a:rPr>
                <a:t>The FSMA Preventive Controls rule applies for all other controls: for chemical and physical hazard control; sanitation, allergens, GMPs</a:t>
              </a:r>
              <a:endParaRPr lang="en-US" sz="1200" dirty="0">
                <a:latin typeface="+mj-lt"/>
                <a:cs typeface="+mn-cs"/>
              </a:endParaRPr>
            </a:p>
          </p:txBody>
        </p:sp>
      </p:grpSp>
      <p:grpSp>
        <p:nvGrpSpPr>
          <p:cNvPr id="77" name="Group 76">
            <a:extLst>
              <a:ext uri="{FF2B5EF4-FFF2-40B4-BE49-F238E27FC236}">
                <a16:creationId xmlns:a16="http://schemas.microsoft.com/office/drawing/2014/main" id="{A10F9808-1EB0-42F1-8C81-ACE67EACFEBF}"/>
              </a:ext>
            </a:extLst>
          </p:cNvPr>
          <p:cNvGrpSpPr/>
          <p:nvPr/>
        </p:nvGrpSpPr>
        <p:grpSpPr>
          <a:xfrm>
            <a:off x="8387418" y="1869507"/>
            <a:ext cx="2785730" cy="3967630"/>
            <a:chOff x="8387418" y="1869507"/>
            <a:chExt cx="2785730" cy="3967630"/>
          </a:xfrm>
        </p:grpSpPr>
        <p:sp>
          <p:nvSpPr>
            <p:cNvPr id="78" name="TextBox 77">
              <a:extLst>
                <a:ext uri="{FF2B5EF4-FFF2-40B4-BE49-F238E27FC236}">
                  <a16:creationId xmlns:a16="http://schemas.microsoft.com/office/drawing/2014/main" id="{80BEB66D-966E-407A-9CB7-401073FDBD4E}"/>
                </a:ext>
              </a:extLst>
            </p:cNvPr>
            <p:cNvSpPr txBox="1"/>
            <p:nvPr/>
          </p:nvSpPr>
          <p:spPr>
            <a:xfrm>
              <a:off x="8387418" y="1869507"/>
              <a:ext cx="2467951" cy="646331"/>
            </a:xfrm>
            <a:prstGeom prst="rect">
              <a:avLst/>
            </a:prstGeom>
            <a:noFill/>
          </p:spPr>
          <p:txBody>
            <a:bodyPr wrap="square" lIns="91440" tIns="45720" rIns="91440" bIns="45720" rtlCol="0">
              <a:spAutoFit/>
            </a:bodyPr>
            <a:lstStyle>
              <a:defPPr>
                <a:defRPr lang="en-US"/>
              </a:defPPr>
              <a:lvl1pPr marR="0" lvl="0" indent="0" fontAlgn="auto">
                <a:spcBef>
                  <a:spcPts val="0"/>
                </a:spcBef>
                <a:spcAft>
                  <a:spcPts val="0"/>
                </a:spcAft>
                <a:buClrTx/>
                <a:buSzTx/>
                <a:buFontTx/>
                <a:buNone/>
                <a:tabLst/>
                <a:defRPr b="1" cap="all" spc="300"/>
              </a:lvl1pPr>
            </a:lstStyle>
            <a:p>
              <a:pPr lvl="0">
                <a:defRPr/>
              </a:pPr>
              <a:r>
                <a:rPr lang="en-US" dirty="0">
                  <a:solidFill>
                    <a:prstClr val="black"/>
                  </a:solidFill>
                  <a:latin typeface="+mj-lt"/>
                </a:rPr>
                <a:t>TOOLS and RESOURCES</a:t>
              </a:r>
            </a:p>
          </p:txBody>
        </p:sp>
        <p:cxnSp>
          <p:nvCxnSpPr>
            <p:cNvPr id="79" name="Straight Connector 78">
              <a:extLst>
                <a:ext uri="{FF2B5EF4-FFF2-40B4-BE49-F238E27FC236}">
                  <a16:creationId xmlns:a16="http://schemas.microsoft.com/office/drawing/2014/main" id="{62DF8E62-6838-4807-A33B-65EB1831B9A9}"/>
                </a:ext>
              </a:extLst>
            </p:cNvPr>
            <p:cNvCxnSpPr/>
            <p:nvPr/>
          </p:nvCxnSpPr>
          <p:spPr>
            <a:xfrm>
              <a:off x="8387418" y="2539707"/>
              <a:ext cx="27857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7D8ECD0B-8D85-4C2B-8C80-E1BA8A2FCEE6}"/>
                </a:ext>
              </a:extLst>
            </p:cNvPr>
            <p:cNvSpPr txBox="1"/>
            <p:nvPr/>
          </p:nvSpPr>
          <p:spPr>
            <a:xfrm>
              <a:off x="8387418" y="2836316"/>
              <a:ext cx="2785730" cy="3000821"/>
            </a:xfrm>
            <a:prstGeom prst="rect">
              <a:avLst/>
            </a:prstGeom>
            <a:noFill/>
          </p:spPr>
          <p:txBody>
            <a:bodyPr vert="horz" wrap="square" lIns="0" tIns="0" rIns="0" bIns="0" rtlCol="0">
              <a:spAutoFit/>
            </a:bodyPr>
            <a:lstStyle>
              <a:defPPr>
                <a:defRPr lang="en-US"/>
              </a:defPPr>
              <a:lvl1pPr marR="0" lvl="0" indent="0" fontAlgn="b">
                <a:lnSpc>
                  <a:spcPct val="120000"/>
                </a:lnSpc>
                <a:spcBef>
                  <a:spcPts val="600"/>
                </a:spcBef>
                <a:spcAft>
                  <a:spcPts val="0"/>
                </a:spcAft>
                <a:buClrTx/>
                <a:buSzPct val="100000"/>
                <a:buFontTx/>
                <a:buNone/>
                <a:tabLst/>
                <a:defRPr sz="1100" b="1">
                  <a:solidFill>
                    <a:prstClr val="black"/>
                  </a:solidFill>
                  <a:cs typeface="Calibri"/>
                </a:defRPr>
              </a:lvl1pPr>
            </a:lstStyle>
            <a:p>
              <a:pPr marL="171450" lvl="0" indent="-171450" fontAlgn="auto">
                <a:lnSpc>
                  <a:spcPct val="100000"/>
                </a:lnSpc>
                <a:spcBef>
                  <a:spcPts val="0"/>
                </a:spcBef>
                <a:spcAft>
                  <a:spcPts val="600"/>
                </a:spcAft>
                <a:buSzTx/>
                <a:buFont typeface="Arial" panose="020B0604020202020204" pitchFamily="34" charset="0"/>
                <a:buChar char="•"/>
              </a:pPr>
              <a:r>
                <a:rPr lang="en-US" sz="1200" b="0" dirty="0">
                  <a:cs typeface="+mn-cs"/>
                  <a:hlinkClick r:id="rId3"/>
                </a:rPr>
                <a:t>Acidified &amp; Low-Acid Canned Foods Guidance Documents &amp; Regulatory Information | FDA</a:t>
              </a:r>
              <a:endParaRPr lang="en-US" sz="1200" b="0" dirty="0">
                <a:cs typeface="+mn-cs"/>
              </a:endParaRPr>
            </a:p>
            <a:p>
              <a:pPr marL="171450" lvl="0" indent="-171450" fontAlgn="auto">
                <a:lnSpc>
                  <a:spcPct val="100000"/>
                </a:lnSpc>
                <a:spcBef>
                  <a:spcPts val="0"/>
                </a:spcBef>
                <a:spcAft>
                  <a:spcPts val="600"/>
                </a:spcAft>
                <a:buSzTx/>
                <a:buFont typeface="Arial" panose="020B0604020202020204" pitchFamily="34" charset="0"/>
                <a:buChar char="•"/>
              </a:pPr>
              <a:r>
                <a:rPr lang="en-US" sz="1200" b="0" dirty="0">
                  <a:cs typeface="+mn-cs"/>
                  <a:hlinkClick r:id="rId4"/>
                </a:rPr>
                <a:t>Establishment Registration &amp; Process Filing for Acidified and Low-Acid Canned Foods (LACF) | FDA</a:t>
              </a:r>
              <a:endParaRPr lang="en-US" sz="1200" b="0" dirty="0">
                <a:cs typeface="+mn-cs"/>
              </a:endParaRPr>
            </a:p>
            <a:p>
              <a:pPr marL="171450" lvl="0" indent="-171450" fontAlgn="auto">
                <a:lnSpc>
                  <a:spcPct val="100000"/>
                </a:lnSpc>
                <a:spcBef>
                  <a:spcPts val="0"/>
                </a:spcBef>
                <a:spcAft>
                  <a:spcPts val="600"/>
                </a:spcAft>
                <a:buSzTx/>
                <a:buFont typeface="Arial" panose="020B0604020202020204" pitchFamily="34" charset="0"/>
                <a:buChar char="•"/>
              </a:pPr>
              <a:r>
                <a:rPr lang="en-US" sz="1200" b="0" dirty="0">
                  <a:cs typeface="+mn-cs"/>
                  <a:hlinkClick r:id="rId5"/>
                </a:rPr>
                <a:t>Guidance for Industry: Low-Acid Foods Packaged in Hermetically Sealed Containers (LACF) Regulation and the FDA Food Safety Modernization Act | FDA</a:t>
              </a:r>
              <a:endParaRPr lang="en-US" sz="1200" b="0" dirty="0">
                <a:cs typeface="+mn-cs"/>
              </a:endParaRPr>
            </a:p>
            <a:p>
              <a:pPr marL="171450" lvl="0" indent="-171450" fontAlgn="auto">
                <a:lnSpc>
                  <a:spcPct val="100000"/>
                </a:lnSpc>
                <a:spcBef>
                  <a:spcPts val="0"/>
                </a:spcBef>
                <a:spcAft>
                  <a:spcPts val="600"/>
                </a:spcAft>
                <a:buSzTx/>
                <a:buFont typeface="Arial" panose="020B0604020202020204" pitchFamily="34" charset="0"/>
                <a:buChar char="•"/>
              </a:pPr>
              <a:r>
                <a:rPr lang="en-US" sz="1200" b="0" dirty="0">
                  <a:cs typeface="+mn-cs"/>
                  <a:hlinkClick r:id="rId6"/>
                </a:rPr>
                <a:t>Establishment Registration and Process Filing for Acidified and Low-Acid Canned Foods (LACF): Electronic Submissions | FDA</a:t>
              </a:r>
              <a:endParaRPr lang="en-US" sz="1200" b="0" dirty="0">
                <a:cs typeface="+mn-cs"/>
              </a:endParaRPr>
            </a:p>
          </p:txBody>
        </p:sp>
      </p:grpSp>
      <p:pic>
        <p:nvPicPr>
          <p:cNvPr id="17410" name="Picture 2" descr="American Metalcraft SCS3 - Fry Can, 12 Oz., 2-3/4&quot; Dia. X 3-3/4&quot;H">
            <a:extLst>
              <a:ext uri="{FF2B5EF4-FFF2-40B4-BE49-F238E27FC236}">
                <a16:creationId xmlns:a16="http://schemas.microsoft.com/office/drawing/2014/main" id="{4BE1433E-62FA-49C2-B03C-A45232DE8B34}"/>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1353800" y="104396"/>
            <a:ext cx="723896" cy="723896"/>
          </a:xfrm>
          <a:prstGeom prst="rect">
            <a:avLst/>
          </a:prstGeom>
          <a:noFill/>
          <a:extLst>
            <a:ext uri="{909E8E84-426E-40DD-AFC4-6F175D3DCCD1}">
              <a14:hiddenFill xmlns:a14="http://schemas.microsoft.com/office/drawing/2010/main">
                <a:solidFill>
                  <a:srgbClr val="FFFFFF"/>
                </a:solidFill>
              </a14:hiddenFill>
            </a:ext>
          </a:extLst>
        </p:spPr>
      </p:pic>
      <p:sp>
        <p:nvSpPr>
          <p:cNvPr id="17" name="Slide Number Placeholder 2">
            <a:extLst>
              <a:ext uri="{FF2B5EF4-FFF2-40B4-BE49-F238E27FC236}">
                <a16:creationId xmlns:a16="http://schemas.microsoft.com/office/drawing/2014/main" id="{11482218-1248-4539-82CF-BBAA9902CBE9}"/>
              </a:ext>
            </a:extLst>
          </p:cNvPr>
          <p:cNvSpPr txBox="1">
            <a:spLocks/>
          </p:cNvSpPr>
          <p:nvPr/>
        </p:nvSpPr>
        <p:spPr>
          <a:xfrm>
            <a:off x="9781190" y="6511179"/>
            <a:ext cx="2311400" cy="24622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2782948-4DBE-204D-AB9E-B65E067054AE}" type="slidenum">
              <a:rPr lang="en-US" sz="1000"/>
              <a:pPr algn="r"/>
              <a:t>17</a:t>
            </a:fld>
            <a:endParaRPr lang="en-US" sz="1000" dirty="0"/>
          </a:p>
        </p:txBody>
      </p:sp>
      <p:sp>
        <p:nvSpPr>
          <p:cNvPr id="18" name="椭圆 83">
            <a:extLst>
              <a:ext uri="{FF2B5EF4-FFF2-40B4-BE49-F238E27FC236}">
                <a16:creationId xmlns:a16="http://schemas.microsoft.com/office/drawing/2014/main" id="{4AED1C18-E097-4422-A9F2-AB1225F6CC4A}"/>
              </a:ext>
            </a:extLst>
          </p:cNvPr>
          <p:cNvSpPr/>
          <p:nvPr/>
        </p:nvSpPr>
        <p:spPr bwMode="gray">
          <a:xfrm>
            <a:off x="507618" y="862615"/>
            <a:ext cx="330582" cy="314771"/>
          </a:xfrm>
          <a:prstGeom prst="ellipse">
            <a:avLst/>
          </a:prstGeom>
          <a:solidFill>
            <a:srgbClr val="86BC25"/>
          </a:solidFill>
          <a:ln w="19050" algn="ctr">
            <a:solidFill>
              <a:schemeClr val="bg1"/>
            </a:solidFill>
            <a:miter lim="800000"/>
            <a:headEnd/>
            <a:tailEnd/>
          </a:ln>
        </p:spPr>
        <p:txBody>
          <a:bodyPr wrap="square" lIns="88900" tIns="88900" rIns="88900" bIns="88900" rtlCol="0" anchor="ctr"/>
          <a:lstStyle/>
          <a:p>
            <a:pPr algn="ctr">
              <a:buFont typeface="Wingdings 2" pitchFamily="18" charset="2"/>
              <a:buNone/>
            </a:pP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5</a:t>
            </a:r>
          </a:p>
        </p:txBody>
      </p:sp>
    </p:spTree>
    <p:extLst>
      <p:ext uri="{BB962C8B-B14F-4D97-AF65-F5344CB8AC3E}">
        <p14:creationId xmlns:p14="http://schemas.microsoft.com/office/powerpoint/2010/main" val="210221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9105F0-5A8E-4F3B-BBD3-F8D19D040BE4}"/>
              </a:ext>
            </a:extLst>
          </p:cNvPr>
          <p:cNvSpPr>
            <a:spLocks noGrp="1"/>
          </p:cNvSpPr>
          <p:nvPr>
            <p:ph type="title"/>
          </p:nvPr>
        </p:nvSpPr>
        <p:spPr/>
        <p:txBody>
          <a:bodyPr anchor="b">
            <a:normAutofit/>
          </a:bodyPr>
          <a:lstStyle/>
          <a:p>
            <a:r>
              <a:rPr lang="en-US" sz="2925" spc="-61" dirty="0">
                <a:latin typeface="+mj-lt"/>
              </a:rPr>
              <a:t>Hazard Analysis and Critical Control Point (HAACP) Procedures for the Safe and Sanitary Processing and Importing of Juice</a:t>
            </a:r>
          </a:p>
        </p:txBody>
      </p:sp>
      <p:sp>
        <p:nvSpPr>
          <p:cNvPr id="6" name="Text Placeholder 5">
            <a:extLst>
              <a:ext uri="{FF2B5EF4-FFF2-40B4-BE49-F238E27FC236}">
                <a16:creationId xmlns:a16="http://schemas.microsoft.com/office/drawing/2014/main" id="{23F6268D-66E0-49D7-A567-1B5C6B611F8D}"/>
              </a:ext>
            </a:extLst>
          </p:cNvPr>
          <p:cNvSpPr txBox="1">
            <a:spLocks/>
          </p:cNvSpPr>
          <p:nvPr/>
        </p:nvSpPr>
        <p:spPr>
          <a:xfrm>
            <a:off x="914972" y="466344"/>
            <a:ext cx="3355849" cy="2032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lang="en-US" sz="731" b="1" kern="0" cap="all" spc="203" baseline="0" dirty="0">
                <a:solidFill>
                  <a:schemeClr val="accent5">
                    <a:lumMod val="60000"/>
                    <a:lumOff val="40000"/>
                  </a:schemeClr>
                </a:solidFill>
                <a:latin typeface="Arial" panose="020B0604020202020204" pitchFamily="34" charset="0"/>
                <a:ea typeface="Nexa Black" charset="0"/>
                <a:cs typeface="Nexa Black"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mj-lt"/>
              </a:rPr>
              <a:t>Regulatory Foundation</a:t>
            </a:r>
          </a:p>
        </p:txBody>
      </p:sp>
      <p:grpSp>
        <p:nvGrpSpPr>
          <p:cNvPr id="69" name="Group 68">
            <a:extLst>
              <a:ext uri="{FF2B5EF4-FFF2-40B4-BE49-F238E27FC236}">
                <a16:creationId xmlns:a16="http://schemas.microsoft.com/office/drawing/2014/main" id="{13E5F774-1A6A-46C6-8F0D-A1B702FF23D9}"/>
              </a:ext>
            </a:extLst>
          </p:cNvPr>
          <p:cNvGrpSpPr/>
          <p:nvPr/>
        </p:nvGrpSpPr>
        <p:grpSpPr>
          <a:xfrm>
            <a:off x="882778" y="1869507"/>
            <a:ext cx="2785730" cy="2782691"/>
            <a:chOff x="882778" y="1869507"/>
            <a:chExt cx="2785730" cy="2782691"/>
          </a:xfrm>
        </p:grpSpPr>
        <p:sp>
          <p:nvSpPr>
            <p:cNvPr id="70" name="TextBox 69">
              <a:extLst>
                <a:ext uri="{FF2B5EF4-FFF2-40B4-BE49-F238E27FC236}">
                  <a16:creationId xmlns:a16="http://schemas.microsoft.com/office/drawing/2014/main" id="{9A2E427C-81F8-4588-90A0-EF57DD7DF77A}"/>
                </a:ext>
              </a:extLst>
            </p:cNvPr>
            <p:cNvSpPr txBox="1"/>
            <p:nvPr/>
          </p:nvSpPr>
          <p:spPr>
            <a:xfrm>
              <a:off x="882778" y="1869507"/>
              <a:ext cx="2377440" cy="646331"/>
            </a:xfrm>
            <a:prstGeom prst="rect">
              <a:avLst/>
            </a:prstGeom>
            <a:noFill/>
          </p:spPr>
          <p:txBody>
            <a:bodyPr wrap="square" lIns="91440" tIns="45720" rIns="9144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all" spc="300" normalizeH="0" baseline="0" noProof="0" dirty="0">
                  <a:ln>
                    <a:noFill/>
                  </a:ln>
                  <a:solidFill>
                    <a:prstClr val="black"/>
                  </a:solidFill>
                  <a:effectLst/>
                  <a:uLnTx/>
                  <a:uFillTx/>
                  <a:latin typeface="+mj-lt"/>
                  <a:ea typeface="+mn-ea"/>
                  <a:cs typeface="+mn-cs"/>
                </a:rPr>
                <a:t>Example Products</a:t>
              </a:r>
            </a:p>
          </p:txBody>
        </p:sp>
        <p:cxnSp>
          <p:nvCxnSpPr>
            <p:cNvPr id="71" name="Straight Connector 70">
              <a:extLst>
                <a:ext uri="{FF2B5EF4-FFF2-40B4-BE49-F238E27FC236}">
                  <a16:creationId xmlns:a16="http://schemas.microsoft.com/office/drawing/2014/main" id="{C33914FE-29FE-48BB-8802-6E01C69ED010}"/>
                </a:ext>
              </a:extLst>
            </p:cNvPr>
            <p:cNvCxnSpPr/>
            <p:nvPr/>
          </p:nvCxnSpPr>
          <p:spPr>
            <a:xfrm>
              <a:off x="882778" y="2539707"/>
              <a:ext cx="27857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06D6D143-AEEC-4E41-AA2C-968B297C1BB3}"/>
                </a:ext>
              </a:extLst>
            </p:cNvPr>
            <p:cNvSpPr txBox="1"/>
            <p:nvPr/>
          </p:nvSpPr>
          <p:spPr>
            <a:xfrm>
              <a:off x="882778" y="2836316"/>
              <a:ext cx="2785730" cy="1815882"/>
            </a:xfrm>
            <a:prstGeom prst="rect">
              <a:avLst/>
            </a:prstGeom>
            <a:noFill/>
          </p:spPr>
          <p:txBody>
            <a:bodyPr vert="horz" wrap="square" lIns="0" tIns="0" rIns="0" bIns="0" rtlCol="0">
              <a:spAutoFit/>
            </a:bodyPr>
            <a:lstStyle/>
            <a:p>
              <a:pPr marL="285750" indent="-285750">
                <a:spcAft>
                  <a:spcPts val="600"/>
                </a:spcAft>
                <a:buFont typeface="Arial" panose="020B0604020202020204" pitchFamily="34" charset="0"/>
                <a:buChar char="•"/>
              </a:pPr>
              <a:r>
                <a:rPr lang="en-US" sz="1200" dirty="0">
                  <a:solidFill>
                    <a:prstClr val="black"/>
                  </a:solidFill>
                  <a:latin typeface="+mj-lt"/>
                </a:rPr>
                <a:t>Fruit and Vegetable Beverages and Purees</a:t>
              </a:r>
            </a:p>
            <a:p>
              <a:pPr>
                <a:spcAft>
                  <a:spcPts val="600"/>
                </a:spcAft>
              </a:pPr>
              <a:r>
                <a:rPr lang="en-US" sz="1200" b="1" dirty="0">
                  <a:solidFill>
                    <a:prstClr val="black"/>
                  </a:solidFill>
                  <a:latin typeface="+mj-lt"/>
                </a:rPr>
                <a:t>Description of Products Covered:</a:t>
              </a:r>
            </a:p>
            <a:p>
              <a:pPr>
                <a:spcAft>
                  <a:spcPts val="600"/>
                </a:spcAft>
              </a:pPr>
              <a:r>
                <a:rPr lang="en-US" sz="1200" dirty="0">
                  <a:solidFill>
                    <a:prstClr val="black"/>
                  </a:solidFill>
                  <a:latin typeface="+mj-lt"/>
                </a:rPr>
                <a:t>“Juice” is the aqueous liquid expressed or extracted from one or more fruits or vegetables, purees of the edible portions of one or more fruits or vegetables, or any blends and/or concentrates of such liquid or puree, sold as 100% juice.</a:t>
              </a:r>
            </a:p>
          </p:txBody>
        </p:sp>
      </p:grpSp>
      <p:grpSp>
        <p:nvGrpSpPr>
          <p:cNvPr id="73" name="Group 72">
            <a:extLst>
              <a:ext uri="{FF2B5EF4-FFF2-40B4-BE49-F238E27FC236}">
                <a16:creationId xmlns:a16="http://schemas.microsoft.com/office/drawing/2014/main" id="{D79B77C0-6C4F-4BD4-AEFC-2E15D463F852}"/>
              </a:ext>
            </a:extLst>
          </p:cNvPr>
          <p:cNvGrpSpPr/>
          <p:nvPr/>
        </p:nvGrpSpPr>
        <p:grpSpPr>
          <a:xfrm>
            <a:off x="4548132" y="1869507"/>
            <a:ext cx="2959662" cy="3644465"/>
            <a:chOff x="4416807" y="1869507"/>
            <a:chExt cx="2959662" cy="3644465"/>
          </a:xfrm>
        </p:grpSpPr>
        <p:sp>
          <p:nvSpPr>
            <p:cNvPr id="74" name="TextBox 73">
              <a:extLst>
                <a:ext uri="{FF2B5EF4-FFF2-40B4-BE49-F238E27FC236}">
                  <a16:creationId xmlns:a16="http://schemas.microsoft.com/office/drawing/2014/main" id="{878BC26A-C903-4E92-A3FF-F0D4306E4360}"/>
                </a:ext>
              </a:extLst>
            </p:cNvPr>
            <p:cNvSpPr txBox="1"/>
            <p:nvPr/>
          </p:nvSpPr>
          <p:spPr>
            <a:xfrm>
              <a:off x="4416807" y="1869507"/>
              <a:ext cx="2959662" cy="646331"/>
            </a:xfrm>
            <a:prstGeom prst="rect">
              <a:avLst/>
            </a:prstGeom>
            <a:noFill/>
          </p:spPr>
          <p:txBody>
            <a:bodyPr wrap="square" lIns="91440" tIns="45720" rIns="91440" bIns="45720" rtlCol="0">
              <a:spAutoFit/>
            </a:bodyPr>
            <a:lstStyle/>
            <a:p>
              <a:pPr lvl="0">
                <a:defRPr/>
              </a:pPr>
              <a:r>
                <a:rPr lang="en-US" b="1" cap="all" spc="300" dirty="0">
                  <a:solidFill>
                    <a:prstClr val="black"/>
                  </a:solidFill>
                  <a:latin typeface="+mj-lt"/>
                </a:rPr>
                <a:t>KEY REQUIRED PROVISIONS</a:t>
              </a:r>
            </a:p>
          </p:txBody>
        </p:sp>
        <p:cxnSp>
          <p:nvCxnSpPr>
            <p:cNvPr id="75" name="Straight Connector 74">
              <a:extLst>
                <a:ext uri="{FF2B5EF4-FFF2-40B4-BE49-F238E27FC236}">
                  <a16:creationId xmlns:a16="http://schemas.microsoft.com/office/drawing/2014/main" id="{86B13EC1-A7AB-4A2F-A516-D538684F1577}"/>
                </a:ext>
              </a:extLst>
            </p:cNvPr>
            <p:cNvCxnSpPr/>
            <p:nvPr/>
          </p:nvCxnSpPr>
          <p:spPr>
            <a:xfrm>
              <a:off x="4416807" y="2539707"/>
              <a:ext cx="27857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49FF2CE7-5AF1-40CD-A447-CD69BB2A8C58}"/>
                </a:ext>
              </a:extLst>
            </p:cNvPr>
            <p:cNvSpPr txBox="1"/>
            <p:nvPr/>
          </p:nvSpPr>
          <p:spPr>
            <a:xfrm>
              <a:off x="4416807" y="2836316"/>
              <a:ext cx="2785730" cy="2677656"/>
            </a:xfrm>
            <a:prstGeom prst="rect">
              <a:avLst/>
            </a:prstGeom>
            <a:noFill/>
          </p:spPr>
          <p:txBody>
            <a:bodyPr vert="horz" wrap="square" lIns="0" tIns="0" rIns="0" bIns="0" rtlCol="0">
              <a:spAutoFit/>
            </a:bodyPr>
            <a:lstStyle>
              <a:defPPr>
                <a:defRPr lang="en-US"/>
              </a:defPPr>
              <a:lvl1pPr marR="0" lvl="0" indent="0" fontAlgn="b">
                <a:lnSpc>
                  <a:spcPct val="120000"/>
                </a:lnSpc>
                <a:spcBef>
                  <a:spcPts val="600"/>
                </a:spcBef>
                <a:spcAft>
                  <a:spcPts val="0"/>
                </a:spcAft>
                <a:buClrTx/>
                <a:buSzPct val="100000"/>
                <a:buFontTx/>
                <a:buNone/>
                <a:tabLst/>
                <a:defRPr sz="1100" b="1">
                  <a:solidFill>
                    <a:prstClr val="black"/>
                  </a:solidFill>
                  <a:cs typeface="Calibri"/>
                </a:defRPr>
              </a:lvl1pPr>
            </a:lstStyle>
            <a:p>
              <a:pPr marL="285750" lvl="0" indent="-285750" fontAlgn="auto">
                <a:lnSpc>
                  <a:spcPct val="100000"/>
                </a:lnSpc>
                <a:spcBef>
                  <a:spcPts val="0"/>
                </a:spcBef>
                <a:spcAft>
                  <a:spcPts val="600"/>
                </a:spcAft>
                <a:buSzTx/>
                <a:buFont typeface="Arial" panose="020B0604020202020204" pitchFamily="34" charset="0"/>
                <a:buChar char="•"/>
              </a:pPr>
              <a:r>
                <a:rPr lang="en-US" sz="1200" b="0" dirty="0">
                  <a:latin typeface="+mj-lt"/>
                  <a:cs typeface="+mn-cs"/>
                </a:rPr>
                <a:t>Hazard analysis</a:t>
              </a:r>
            </a:p>
            <a:p>
              <a:pPr marL="285750" lvl="0" indent="-285750" fontAlgn="auto">
                <a:lnSpc>
                  <a:spcPct val="100000"/>
                </a:lnSpc>
                <a:spcBef>
                  <a:spcPts val="0"/>
                </a:spcBef>
                <a:spcAft>
                  <a:spcPts val="600"/>
                </a:spcAft>
                <a:buSzTx/>
                <a:buFont typeface="Arial" panose="020B0604020202020204" pitchFamily="34" charset="0"/>
                <a:buChar char="•"/>
              </a:pPr>
              <a:r>
                <a:rPr lang="en-US" sz="1200" b="0" dirty="0">
                  <a:latin typeface="+mj-lt"/>
                  <a:cs typeface="+mn-cs"/>
                </a:rPr>
                <a:t>Control measures and performance standards</a:t>
              </a:r>
            </a:p>
            <a:p>
              <a:pPr marL="285750" lvl="0" indent="-285750" fontAlgn="auto">
                <a:lnSpc>
                  <a:spcPct val="100000"/>
                </a:lnSpc>
                <a:spcBef>
                  <a:spcPts val="0"/>
                </a:spcBef>
                <a:spcAft>
                  <a:spcPts val="600"/>
                </a:spcAft>
                <a:buSzTx/>
                <a:buFont typeface="Arial" panose="020B0604020202020204" pitchFamily="34" charset="0"/>
                <a:buChar char="•"/>
              </a:pPr>
              <a:r>
                <a:rPr lang="en-US" sz="1200" b="0" dirty="0">
                  <a:latin typeface="+mj-lt"/>
                  <a:cs typeface="+mn-cs"/>
                </a:rPr>
                <a:t>Monitoring</a:t>
              </a:r>
            </a:p>
            <a:p>
              <a:pPr marL="285750" lvl="0" indent="-285750" fontAlgn="auto">
                <a:lnSpc>
                  <a:spcPct val="100000"/>
                </a:lnSpc>
                <a:spcBef>
                  <a:spcPts val="0"/>
                </a:spcBef>
                <a:spcAft>
                  <a:spcPts val="600"/>
                </a:spcAft>
                <a:buSzTx/>
                <a:buFont typeface="Arial" panose="020B0604020202020204" pitchFamily="34" charset="0"/>
                <a:buChar char="•"/>
              </a:pPr>
              <a:r>
                <a:rPr lang="en-US" sz="1200" b="0" dirty="0">
                  <a:latin typeface="+mj-lt"/>
                  <a:cs typeface="+mn-cs"/>
                </a:rPr>
                <a:t>Record keeping</a:t>
              </a:r>
            </a:p>
            <a:p>
              <a:pPr fontAlgn="auto">
                <a:lnSpc>
                  <a:spcPct val="100000"/>
                </a:lnSpc>
                <a:spcBef>
                  <a:spcPts val="0"/>
                </a:spcBef>
                <a:spcAft>
                  <a:spcPts val="600"/>
                </a:spcAft>
                <a:buSzTx/>
              </a:pPr>
              <a:r>
                <a:rPr lang="en-US" sz="1200" dirty="0"/>
                <a:t>Overlapping Regulations:</a:t>
              </a:r>
            </a:p>
            <a:p>
              <a:pPr marL="171450" lvl="0" indent="-171450" fontAlgn="auto">
                <a:lnSpc>
                  <a:spcPct val="100000"/>
                </a:lnSpc>
                <a:spcBef>
                  <a:spcPts val="0"/>
                </a:spcBef>
                <a:spcAft>
                  <a:spcPts val="600"/>
                </a:spcAft>
                <a:buSzTx/>
                <a:buFont typeface="Arial" panose="020B0604020202020204" pitchFamily="34" charset="0"/>
                <a:buChar char="•"/>
              </a:pPr>
              <a:r>
                <a:rPr lang="en-US" sz="1200" b="0" dirty="0">
                  <a:latin typeface="+mj-lt"/>
                  <a:cs typeface="+mn-cs"/>
                </a:rPr>
                <a:t>Juice processors still must meet FSMA PC subparts A, B, and F (GMPs, records and training)</a:t>
              </a:r>
            </a:p>
            <a:p>
              <a:pPr marL="171450" lvl="0" indent="-171450" fontAlgn="auto">
                <a:lnSpc>
                  <a:spcPct val="100000"/>
                </a:lnSpc>
                <a:spcBef>
                  <a:spcPts val="0"/>
                </a:spcBef>
                <a:spcAft>
                  <a:spcPts val="600"/>
                </a:spcAft>
                <a:buSzTx/>
                <a:buFont typeface="Arial" panose="020B0604020202020204" pitchFamily="34" charset="0"/>
                <a:buChar char="•"/>
              </a:pPr>
              <a:r>
                <a:rPr lang="en-US" sz="1200" b="0" dirty="0">
                  <a:latin typeface="+mj-lt"/>
                  <a:cs typeface="+mn-cs"/>
                </a:rPr>
                <a:t>If LACF or Acidified products, then certain provisions of juice HACCP are not required</a:t>
              </a:r>
            </a:p>
          </p:txBody>
        </p:sp>
      </p:grpSp>
      <p:grpSp>
        <p:nvGrpSpPr>
          <p:cNvPr id="77" name="Group 76">
            <a:extLst>
              <a:ext uri="{FF2B5EF4-FFF2-40B4-BE49-F238E27FC236}">
                <a16:creationId xmlns:a16="http://schemas.microsoft.com/office/drawing/2014/main" id="{A10F9808-1EB0-42F1-8C81-ACE67EACFEBF}"/>
              </a:ext>
            </a:extLst>
          </p:cNvPr>
          <p:cNvGrpSpPr/>
          <p:nvPr/>
        </p:nvGrpSpPr>
        <p:grpSpPr>
          <a:xfrm>
            <a:off x="8387418" y="1869507"/>
            <a:ext cx="2785730" cy="3336689"/>
            <a:chOff x="8387418" y="1869507"/>
            <a:chExt cx="2785730" cy="3336689"/>
          </a:xfrm>
        </p:grpSpPr>
        <p:sp>
          <p:nvSpPr>
            <p:cNvPr id="78" name="TextBox 77">
              <a:extLst>
                <a:ext uri="{FF2B5EF4-FFF2-40B4-BE49-F238E27FC236}">
                  <a16:creationId xmlns:a16="http://schemas.microsoft.com/office/drawing/2014/main" id="{80BEB66D-966E-407A-9CB7-401073FDBD4E}"/>
                </a:ext>
              </a:extLst>
            </p:cNvPr>
            <p:cNvSpPr txBox="1"/>
            <p:nvPr/>
          </p:nvSpPr>
          <p:spPr>
            <a:xfrm>
              <a:off x="8387418" y="1869507"/>
              <a:ext cx="2467951" cy="646331"/>
            </a:xfrm>
            <a:prstGeom prst="rect">
              <a:avLst/>
            </a:prstGeom>
            <a:noFill/>
          </p:spPr>
          <p:txBody>
            <a:bodyPr wrap="square" lIns="91440" tIns="45720" rIns="91440" bIns="45720" rtlCol="0">
              <a:spAutoFit/>
            </a:bodyPr>
            <a:lstStyle>
              <a:defPPr>
                <a:defRPr lang="en-US"/>
              </a:defPPr>
              <a:lvl1pPr marR="0" lvl="0" indent="0" fontAlgn="auto">
                <a:spcBef>
                  <a:spcPts val="0"/>
                </a:spcBef>
                <a:spcAft>
                  <a:spcPts val="0"/>
                </a:spcAft>
                <a:buClrTx/>
                <a:buSzTx/>
                <a:buFontTx/>
                <a:buNone/>
                <a:tabLst/>
                <a:defRPr b="1" cap="all" spc="300"/>
              </a:lvl1pPr>
            </a:lstStyle>
            <a:p>
              <a:pPr lvl="0">
                <a:defRPr/>
              </a:pPr>
              <a:r>
                <a:rPr lang="en-US" dirty="0">
                  <a:solidFill>
                    <a:prstClr val="black"/>
                  </a:solidFill>
                  <a:latin typeface="+mj-lt"/>
                </a:rPr>
                <a:t>TOOLS and RESOURCES</a:t>
              </a:r>
            </a:p>
          </p:txBody>
        </p:sp>
        <p:cxnSp>
          <p:nvCxnSpPr>
            <p:cNvPr id="79" name="Straight Connector 78">
              <a:extLst>
                <a:ext uri="{FF2B5EF4-FFF2-40B4-BE49-F238E27FC236}">
                  <a16:creationId xmlns:a16="http://schemas.microsoft.com/office/drawing/2014/main" id="{62DF8E62-6838-4807-A33B-65EB1831B9A9}"/>
                </a:ext>
              </a:extLst>
            </p:cNvPr>
            <p:cNvCxnSpPr/>
            <p:nvPr/>
          </p:nvCxnSpPr>
          <p:spPr>
            <a:xfrm>
              <a:off x="8387418" y="2539707"/>
              <a:ext cx="27857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7D8ECD0B-8D85-4C2B-8C80-E1BA8A2FCEE6}"/>
                </a:ext>
              </a:extLst>
            </p:cNvPr>
            <p:cNvSpPr txBox="1"/>
            <p:nvPr/>
          </p:nvSpPr>
          <p:spPr>
            <a:xfrm>
              <a:off x="8387418" y="2836316"/>
              <a:ext cx="2785730" cy="2369880"/>
            </a:xfrm>
            <a:prstGeom prst="rect">
              <a:avLst/>
            </a:prstGeom>
            <a:noFill/>
          </p:spPr>
          <p:txBody>
            <a:bodyPr vert="horz" wrap="square" lIns="0" tIns="0" rIns="0" bIns="0" rtlCol="0">
              <a:spAutoFit/>
            </a:bodyPr>
            <a:lstStyle>
              <a:defPPr>
                <a:defRPr lang="en-US"/>
              </a:defPPr>
              <a:lvl1pPr marR="0" lvl="0" indent="0" fontAlgn="b">
                <a:lnSpc>
                  <a:spcPct val="120000"/>
                </a:lnSpc>
                <a:spcBef>
                  <a:spcPts val="600"/>
                </a:spcBef>
                <a:spcAft>
                  <a:spcPts val="0"/>
                </a:spcAft>
                <a:buClrTx/>
                <a:buSzPct val="100000"/>
                <a:buFontTx/>
                <a:buNone/>
                <a:tabLst/>
                <a:defRPr sz="1100" b="1">
                  <a:solidFill>
                    <a:prstClr val="black"/>
                  </a:solidFill>
                  <a:cs typeface="Calibri"/>
                </a:defRPr>
              </a:lvl1pPr>
            </a:lstStyle>
            <a:p>
              <a:pPr marL="285750" lvl="0" indent="-285750" fontAlgn="auto">
                <a:lnSpc>
                  <a:spcPct val="100000"/>
                </a:lnSpc>
                <a:spcBef>
                  <a:spcPts val="0"/>
                </a:spcBef>
                <a:spcAft>
                  <a:spcPts val="600"/>
                </a:spcAft>
                <a:buSzTx/>
                <a:buFont typeface="Arial" panose="020B0604020202020204" pitchFamily="34" charset="0"/>
                <a:buChar char="•"/>
              </a:pPr>
              <a:r>
                <a:rPr lang="en-US" sz="1200" b="0" dirty="0">
                  <a:cs typeface="+mn-cs"/>
                  <a:hlinkClick r:id="rId3"/>
                </a:rPr>
                <a:t>Federal Register: Hazard Analysis and Critical Control Point (HAACP); Procedures for the Safe and Sanitary Processing and Importing of Juice</a:t>
              </a:r>
              <a:endParaRPr lang="en-US" sz="1200" b="0" dirty="0">
                <a:cs typeface="+mn-cs"/>
              </a:endParaRPr>
            </a:p>
            <a:p>
              <a:pPr marL="285750" lvl="0" indent="-285750" fontAlgn="auto">
                <a:lnSpc>
                  <a:spcPct val="100000"/>
                </a:lnSpc>
                <a:spcBef>
                  <a:spcPts val="0"/>
                </a:spcBef>
                <a:spcAft>
                  <a:spcPts val="600"/>
                </a:spcAft>
                <a:buSzTx/>
                <a:buFont typeface="Arial" panose="020B0604020202020204" pitchFamily="34" charset="0"/>
                <a:buChar char="•"/>
              </a:pPr>
              <a:r>
                <a:rPr lang="en-US" sz="1200" b="0" dirty="0">
                  <a:cs typeface="+mn-cs"/>
                  <a:hlinkClick r:id="rId4"/>
                </a:rPr>
                <a:t>Guidance for Industry: Juice Hazard Analysis Critical Control Point Hazards and Controls Guidance, First Edition | FDA</a:t>
              </a:r>
              <a:endParaRPr lang="en-US" sz="1200" b="0" dirty="0">
                <a:cs typeface="+mn-cs"/>
              </a:endParaRPr>
            </a:p>
            <a:p>
              <a:pPr marL="285750" lvl="0" indent="-285750" fontAlgn="auto">
                <a:lnSpc>
                  <a:spcPct val="100000"/>
                </a:lnSpc>
                <a:spcBef>
                  <a:spcPts val="0"/>
                </a:spcBef>
                <a:spcAft>
                  <a:spcPts val="600"/>
                </a:spcAft>
                <a:buSzTx/>
                <a:buFont typeface="Arial" panose="020B0604020202020204" pitchFamily="34" charset="0"/>
                <a:buChar char="•"/>
              </a:pPr>
              <a:r>
                <a:rPr lang="en-US" sz="1200" b="0" dirty="0">
                  <a:cs typeface="+mn-cs"/>
                  <a:hlinkClick r:id="rId5"/>
                </a:rPr>
                <a:t>Guidance for Industry: Juice HACCP and the FDA Food Safety Modernization Act | FDA</a:t>
              </a:r>
              <a:endParaRPr lang="en-US" sz="1200" b="0" dirty="0">
                <a:cs typeface="+mn-cs"/>
              </a:endParaRPr>
            </a:p>
          </p:txBody>
        </p:sp>
      </p:grpSp>
      <p:pic>
        <p:nvPicPr>
          <p:cNvPr id="17410" name="Picture 2">
            <a:extLst>
              <a:ext uri="{FF2B5EF4-FFF2-40B4-BE49-F238E27FC236}">
                <a16:creationId xmlns:a16="http://schemas.microsoft.com/office/drawing/2014/main" id="{4BE1433E-62FA-49C2-B03C-A45232DE8B34}"/>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p:blipFill>
        <p:spPr bwMode="auto">
          <a:xfrm>
            <a:off x="11518124" y="104396"/>
            <a:ext cx="395247" cy="723896"/>
          </a:xfrm>
          <a:prstGeom prst="rect">
            <a:avLst/>
          </a:prstGeom>
          <a:noFill/>
          <a:extLst>
            <a:ext uri="{909E8E84-426E-40DD-AFC4-6F175D3DCCD1}">
              <a14:hiddenFill xmlns:a14="http://schemas.microsoft.com/office/drawing/2010/main">
                <a:solidFill>
                  <a:srgbClr val="FFFFFF"/>
                </a:solidFill>
              </a14:hiddenFill>
            </a:ext>
          </a:extLst>
        </p:spPr>
      </p:pic>
      <p:sp>
        <p:nvSpPr>
          <p:cNvPr id="17" name="Slide Number Placeholder 2">
            <a:extLst>
              <a:ext uri="{FF2B5EF4-FFF2-40B4-BE49-F238E27FC236}">
                <a16:creationId xmlns:a16="http://schemas.microsoft.com/office/drawing/2014/main" id="{5EFA679A-E315-438C-A838-2D032D5713A3}"/>
              </a:ext>
            </a:extLst>
          </p:cNvPr>
          <p:cNvSpPr txBox="1">
            <a:spLocks/>
          </p:cNvSpPr>
          <p:nvPr/>
        </p:nvSpPr>
        <p:spPr>
          <a:xfrm>
            <a:off x="9781190" y="6511179"/>
            <a:ext cx="2311400" cy="24622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2782948-4DBE-204D-AB9E-B65E067054AE}" type="slidenum">
              <a:rPr lang="en-US" sz="1000"/>
              <a:pPr algn="r"/>
              <a:t>18</a:t>
            </a:fld>
            <a:endParaRPr lang="en-US" sz="1000" dirty="0"/>
          </a:p>
        </p:txBody>
      </p:sp>
      <p:sp>
        <p:nvSpPr>
          <p:cNvPr id="18" name="椭圆 83">
            <a:extLst>
              <a:ext uri="{FF2B5EF4-FFF2-40B4-BE49-F238E27FC236}">
                <a16:creationId xmlns:a16="http://schemas.microsoft.com/office/drawing/2014/main" id="{69AF8D9B-D783-4033-9769-6398ABE30245}"/>
              </a:ext>
            </a:extLst>
          </p:cNvPr>
          <p:cNvSpPr/>
          <p:nvPr/>
        </p:nvSpPr>
        <p:spPr bwMode="gray">
          <a:xfrm>
            <a:off x="507618" y="862615"/>
            <a:ext cx="330582" cy="314771"/>
          </a:xfrm>
          <a:prstGeom prst="ellipse">
            <a:avLst/>
          </a:prstGeom>
          <a:solidFill>
            <a:srgbClr val="000000"/>
          </a:solidFill>
          <a:ln w="19050" algn="ctr">
            <a:solidFill>
              <a:schemeClr val="bg1"/>
            </a:solidFill>
            <a:miter lim="800000"/>
            <a:headEnd/>
            <a:tailEnd/>
          </a:ln>
        </p:spPr>
        <p:txBody>
          <a:bodyPr wrap="square" lIns="88900" tIns="88900" rIns="88900" bIns="88900" rtlCol="0" anchor="ctr"/>
          <a:lstStyle/>
          <a:p>
            <a:pPr algn="ctr">
              <a:buFont typeface="Wingdings 2" pitchFamily="18" charset="2"/>
              <a:buNone/>
            </a:pP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6</a:t>
            </a:r>
          </a:p>
        </p:txBody>
      </p:sp>
    </p:spTree>
    <p:extLst>
      <p:ext uri="{BB962C8B-B14F-4D97-AF65-F5344CB8AC3E}">
        <p14:creationId xmlns:p14="http://schemas.microsoft.com/office/powerpoint/2010/main" val="3352422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9105F0-5A8E-4F3B-BBD3-F8D19D040BE4}"/>
              </a:ext>
            </a:extLst>
          </p:cNvPr>
          <p:cNvSpPr>
            <a:spLocks noGrp="1"/>
          </p:cNvSpPr>
          <p:nvPr>
            <p:ph type="title"/>
          </p:nvPr>
        </p:nvSpPr>
        <p:spPr/>
        <p:txBody>
          <a:bodyPr anchor="ctr">
            <a:normAutofit/>
          </a:bodyPr>
          <a:lstStyle/>
          <a:p>
            <a:r>
              <a:rPr lang="en-US" sz="2925" spc="-61" dirty="0">
                <a:latin typeface="+mj-lt"/>
              </a:rPr>
              <a:t>Labelling for Retail</a:t>
            </a:r>
          </a:p>
        </p:txBody>
      </p:sp>
      <p:sp>
        <p:nvSpPr>
          <p:cNvPr id="6" name="Text Placeholder 5">
            <a:extLst>
              <a:ext uri="{FF2B5EF4-FFF2-40B4-BE49-F238E27FC236}">
                <a16:creationId xmlns:a16="http://schemas.microsoft.com/office/drawing/2014/main" id="{23F6268D-66E0-49D7-A567-1B5C6B611F8D}"/>
              </a:ext>
            </a:extLst>
          </p:cNvPr>
          <p:cNvSpPr txBox="1">
            <a:spLocks/>
          </p:cNvSpPr>
          <p:nvPr/>
        </p:nvSpPr>
        <p:spPr>
          <a:xfrm>
            <a:off x="914972" y="466344"/>
            <a:ext cx="3355849" cy="2032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lang="en-US" sz="731" b="1" kern="0" cap="all" spc="203" baseline="0" dirty="0">
                <a:solidFill>
                  <a:schemeClr val="accent5">
                    <a:lumMod val="60000"/>
                    <a:lumOff val="40000"/>
                  </a:schemeClr>
                </a:solidFill>
                <a:latin typeface="Arial" panose="020B0604020202020204" pitchFamily="34" charset="0"/>
                <a:ea typeface="Nexa Black" charset="0"/>
                <a:cs typeface="Nexa Black"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mj-lt"/>
              </a:rPr>
              <a:t>Regulatory Foundation</a:t>
            </a:r>
          </a:p>
        </p:txBody>
      </p:sp>
      <p:grpSp>
        <p:nvGrpSpPr>
          <p:cNvPr id="69" name="Group 68">
            <a:extLst>
              <a:ext uri="{FF2B5EF4-FFF2-40B4-BE49-F238E27FC236}">
                <a16:creationId xmlns:a16="http://schemas.microsoft.com/office/drawing/2014/main" id="{13E5F774-1A6A-46C6-8F0D-A1B702FF23D9}"/>
              </a:ext>
            </a:extLst>
          </p:cNvPr>
          <p:cNvGrpSpPr/>
          <p:nvPr/>
        </p:nvGrpSpPr>
        <p:grpSpPr>
          <a:xfrm>
            <a:off x="882778" y="1869507"/>
            <a:ext cx="2785730" cy="1336141"/>
            <a:chOff x="882778" y="1869507"/>
            <a:chExt cx="2785730" cy="1336141"/>
          </a:xfrm>
        </p:grpSpPr>
        <p:sp>
          <p:nvSpPr>
            <p:cNvPr id="70" name="TextBox 69">
              <a:extLst>
                <a:ext uri="{FF2B5EF4-FFF2-40B4-BE49-F238E27FC236}">
                  <a16:creationId xmlns:a16="http://schemas.microsoft.com/office/drawing/2014/main" id="{9A2E427C-81F8-4588-90A0-EF57DD7DF77A}"/>
                </a:ext>
              </a:extLst>
            </p:cNvPr>
            <p:cNvSpPr txBox="1"/>
            <p:nvPr/>
          </p:nvSpPr>
          <p:spPr>
            <a:xfrm>
              <a:off x="882778" y="1869507"/>
              <a:ext cx="2377440" cy="646331"/>
            </a:xfrm>
            <a:prstGeom prst="rect">
              <a:avLst/>
            </a:prstGeom>
            <a:noFill/>
          </p:spPr>
          <p:txBody>
            <a:bodyPr wrap="square" lIns="91440" tIns="45720" rIns="9144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all" spc="300" normalizeH="0" baseline="0" noProof="0" dirty="0">
                  <a:ln>
                    <a:noFill/>
                  </a:ln>
                  <a:solidFill>
                    <a:prstClr val="black"/>
                  </a:solidFill>
                  <a:effectLst/>
                  <a:uLnTx/>
                  <a:uFillTx/>
                  <a:latin typeface="+mj-lt"/>
                  <a:ea typeface="+mn-ea"/>
                  <a:cs typeface="+mn-cs"/>
                </a:rPr>
                <a:t>Example Products</a:t>
              </a:r>
            </a:p>
          </p:txBody>
        </p:sp>
        <p:cxnSp>
          <p:nvCxnSpPr>
            <p:cNvPr id="71" name="Straight Connector 70">
              <a:extLst>
                <a:ext uri="{FF2B5EF4-FFF2-40B4-BE49-F238E27FC236}">
                  <a16:creationId xmlns:a16="http://schemas.microsoft.com/office/drawing/2014/main" id="{C33914FE-29FE-48BB-8802-6E01C69ED010}"/>
                </a:ext>
              </a:extLst>
            </p:cNvPr>
            <p:cNvCxnSpPr/>
            <p:nvPr/>
          </p:nvCxnSpPr>
          <p:spPr>
            <a:xfrm>
              <a:off x="882778" y="2539707"/>
              <a:ext cx="27857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06D6D143-AEEC-4E41-AA2C-968B297C1BB3}"/>
                </a:ext>
              </a:extLst>
            </p:cNvPr>
            <p:cNvSpPr txBox="1"/>
            <p:nvPr/>
          </p:nvSpPr>
          <p:spPr>
            <a:xfrm>
              <a:off x="882778" y="2836316"/>
              <a:ext cx="2785730" cy="369332"/>
            </a:xfrm>
            <a:prstGeom prst="rect">
              <a:avLst/>
            </a:prstGeom>
            <a:noFill/>
          </p:spPr>
          <p:txBody>
            <a:bodyPr vert="horz" wrap="square" lIns="0" tIns="0" rIns="0" bIns="0" rtlCol="0">
              <a:spAutoFit/>
            </a:bodyPr>
            <a:lstStyle/>
            <a:p>
              <a:pPr marL="285750" indent="-285750">
                <a:spcAft>
                  <a:spcPts val="600"/>
                </a:spcAft>
                <a:buFont typeface="Arial" panose="020B0604020202020204" pitchFamily="34" charset="0"/>
                <a:buChar char="•"/>
              </a:pPr>
              <a:r>
                <a:rPr lang="en-US" sz="1200" dirty="0">
                  <a:solidFill>
                    <a:prstClr val="black"/>
                  </a:solidFill>
                  <a:latin typeface="+mj-lt"/>
                </a:rPr>
                <a:t>All products for packaged for retail sale</a:t>
              </a:r>
            </a:p>
          </p:txBody>
        </p:sp>
      </p:grpSp>
      <p:grpSp>
        <p:nvGrpSpPr>
          <p:cNvPr id="73" name="Group 72">
            <a:extLst>
              <a:ext uri="{FF2B5EF4-FFF2-40B4-BE49-F238E27FC236}">
                <a16:creationId xmlns:a16="http://schemas.microsoft.com/office/drawing/2014/main" id="{D79B77C0-6C4F-4BD4-AEFC-2E15D463F852}"/>
              </a:ext>
            </a:extLst>
          </p:cNvPr>
          <p:cNvGrpSpPr/>
          <p:nvPr/>
        </p:nvGrpSpPr>
        <p:grpSpPr>
          <a:xfrm>
            <a:off x="4616169" y="1508320"/>
            <a:ext cx="3092570" cy="4733912"/>
            <a:chOff x="4416807" y="1869507"/>
            <a:chExt cx="3092570" cy="4733912"/>
          </a:xfrm>
        </p:grpSpPr>
        <p:sp>
          <p:nvSpPr>
            <p:cNvPr id="74" name="TextBox 73">
              <a:extLst>
                <a:ext uri="{FF2B5EF4-FFF2-40B4-BE49-F238E27FC236}">
                  <a16:creationId xmlns:a16="http://schemas.microsoft.com/office/drawing/2014/main" id="{878BC26A-C903-4E92-A3FF-F0D4306E4360}"/>
                </a:ext>
              </a:extLst>
            </p:cNvPr>
            <p:cNvSpPr txBox="1"/>
            <p:nvPr/>
          </p:nvSpPr>
          <p:spPr>
            <a:xfrm>
              <a:off x="4416807" y="1869507"/>
              <a:ext cx="2959662" cy="646331"/>
            </a:xfrm>
            <a:prstGeom prst="rect">
              <a:avLst/>
            </a:prstGeom>
            <a:noFill/>
          </p:spPr>
          <p:txBody>
            <a:bodyPr wrap="square" lIns="91440" tIns="45720" rIns="91440" bIns="45720" rtlCol="0">
              <a:spAutoFit/>
            </a:bodyPr>
            <a:lstStyle/>
            <a:p>
              <a:pPr lvl="0">
                <a:defRPr/>
              </a:pPr>
              <a:r>
                <a:rPr lang="en-US" b="1" cap="all" spc="300" dirty="0">
                  <a:solidFill>
                    <a:prstClr val="black"/>
                  </a:solidFill>
                  <a:latin typeface="+mj-lt"/>
                </a:rPr>
                <a:t>KEY REQUIRED PROVISIONS</a:t>
              </a:r>
            </a:p>
          </p:txBody>
        </p:sp>
        <p:cxnSp>
          <p:nvCxnSpPr>
            <p:cNvPr id="75" name="Straight Connector 74">
              <a:extLst>
                <a:ext uri="{FF2B5EF4-FFF2-40B4-BE49-F238E27FC236}">
                  <a16:creationId xmlns:a16="http://schemas.microsoft.com/office/drawing/2014/main" id="{86B13EC1-A7AB-4A2F-A516-D538684F1577}"/>
                </a:ext>
              </a:extLst>
            </p:cNvPr>
            <p:cNvCxnSpPr/>
            <p:nvPr/>
          </p:nvCxnSpPr>
          <p:spPr>
            <a:xfrm>
              <a:off x="4416807" y="2539707"/>
              <a:ext cx="27857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49FF2CE7-5AF1-40CD-A447-CD69BB2A8C58}"/>
                </a:ext>
              </a:extLst>
            </p:cNvPr>
            <p:cNvSpPr txBox="1"/>
            <p:nvPr/>
          </p:nvSpPr>
          <p:spPr>
            <a:xfrm>
              <a:off x="4416807" y="2694657"/>
              <a:ext cx="3092570" cy="3908762"/>
            </a:xfrm>
            <a:prstGeom prst="rect">
              <a:avLst/>
            </a:prstGeom>
            <a:noFill/>
          </p:spPr>
          <p:txBody>
            <a:bodyPr vert="horz" wrap="square" lIns="0" tIns="0" rIns="0" bIns="0" rtlCol="0">
              <a:spAutoFit/>
            </a:bodyPr>
            <a:lstStyle>
              <a:defPPr>
                <a:defRPr lang="en-US"/>
              </a:defPPr>
              <a:lvl1pPr marR="0" lvl="0" indent="0" fontAlgn="b">
                <a:lnSpc>
                  <a:spcPct val="120000"/>
                </a:lnSpc>
                <a:spcBef>
                  <a:spcPts val="600"/>
                </a:spcBef>
                <a:spcAft>
                  <a:spcPts val="0"/>
                </a:spcAft>
                <a:buClrTx/>
                <a:buSzPct val="100000"/>
                <a:buFontTx/>
                <a:buNone/>
                <a:tabLst/>
                <a:defRPr sz="1100" b="1">
                  <a:solidFill>
                    <a:prstClr val="black"/>
                  </a:solidFill>
                  <a:cs typeface="Calibri"/>
                </a:defRPr>
              </a:lvl1pPr>
            </a:lstStyle>
            <a:p>
              <a:pPr marL="285750" lvl="0" indent="-285750" fontAlgn="auto">
                <a:lnSpc>
                  <a:spcPct val="100000"/>
                </a:lnSpc>
                <a:spcBef>
                  <a:spcPts val="0"/>
                </a:spcBef>
                <a:spcAft>
                  <a:spcPts val="600"/>
                </a:spcAft>
                <a:buSzTx/>
                <a:buFont typeface="Arial" panose="020B0604020202020204" pitchFamily="34" charset="0"/>
                <a:buChar char="•"/>
              </a:pPr>
              <a:r>
                <a:rPr lang="en-US" sz="1200" b="0" dirty="0">
                  <a:latin typeface="+mj-lt"/>
                  <a:cs typeface="+mn-cs"/>
                </a:rPr>
                <a:t>Comprehensive food labeling is required for most prepared foods, such as breads, cereals, canned and frozen foods, snacks, desserts, drinks, etc.  </a:t>
              </a:r>
            </a:p>
            <a:p>
              <a:pPr lvl="0" fontAlgn="auto">
                <a:lnSpc>
                  <a:spcPct val="100000"/>
                </a:lnSpc>
                <a:spcBef>
                  <a:spcPts val="0"/>
                </a:spcBef>
                <a:spcAft>
                  <a:spcPts val="600"/>
                </a:spcAft>
                <a:buSzTx/>
              </a:pPr>
              <a:r>
                <a:rPr lang="en-US" sz="1200" dirty="0">
                  <a:latin typeface="+mj-lt"/>
                  <a:cs typeface="+mn-cs"/>
                </a:rPr>
                <a:t>All products for import must meet US requirements. Some examples include:</a:t>
              </a:r>
            </a:p>
            <a:p>
              <a:pPr marL="742950" lvl="1" indent="-285750">
                <a:spcAft>
                  <a:spcPts val="600"/>
                </a:spcAft>
                <a:buFont typeface="Arial" panose="020B0604020202020204" pitchFamily="34" charset="0"/>
                <a:buChar char="•"/>
              </a:pPr>
              <a:r>
                <a:rPr lang="en-US" sz="1200" b="0" dirty="0">
                  <a:latin typeface="+mj-lt"/>
                  <a:cs typeface="+mn-cs"/>
                </a:rPr>
                <a:t>Name of Food</a:t>
              </a:r>
            </a:p>
            <a:p>
              <a:pPr marL="742950" lvl="1" indent="-285750">
                <a:spcAft>
                  <a:spcPts val="600"/>
                </a:spcAft>
                <a:buFont typeface="Arial" panose="020B0604020202020204" pitchFamily="34" charset="0"/>
                <a:buChar char="•"/>
              </a:pPr>
              <a:r>
                <a:rPr lang="en-US" sz="1200" b="0" dirty="0">
                  <a:latin typeface="+mj-lt"/>
                  <a:cs typeface="+mn-cs"/>
                </a:rPr>
                <a:t>Ingredient Declaration</a:t>
              </a:r>
            </a:p>
            <a:p>
              <a:pPr marL="742950" lvl="1" indent="-285750">
                <a:spcAft>
                  <a:spcPts val="600"/>
                </a:spcAft>
                <a:buFont typeface="Arial" panose="020B0604020202020204" pitchFamily="34" charset="0"/>
                <a:buChar char="•"/>
              </a:pPr>
              <a:r>
                <a:rPr lang="en-US" sz="1200" b="0" dirty="0">
                  <a:latin typeface="+mj-lt"/>
                  <a:cs typeface="+mn-cs"/>
                </a:rPr>
                <a:t>Allergen statement</a:t>
              </a:r>
            </a:p>
            <a:p>
              <a:pPr marL="742950" lvl="1" indent="-285750">
                <a:spcAft>
                  <a:spcPts val="600"/>
                </a:spcAft>
                <a:buFont typeface="Arial" panose="020B0604020202020204" pitchFamily="34" charset="0"/>
                <a:buChar char="•"/>
              </a:pPr>
              <a:r>
                <a:rPr lang="en-US" sz="1200" b="0" dirty="0">
                  <a:latin typeface="+mj-lt"/>
                  <a:cs typeface="+mn-cs"/>
                </a:rPr>
                <a:t>Nutrition Facts Panel</a:t>
              </a:r>
            </a:p>
            <a:p>
              <a:pPr marL="742950" lvl="1" indent="-285750">
                <a:spcAft>
                  <a:spcPts val="600"/>
                </a:spcAft>
                <a:buFont typeface="Arial" panose="020B0604020202020204" pitchFamily="34" charset="0"/>
                <a:buChar char="•"/>
              </a:pPr>
              <a:r>
                <a:rPr lang="en-US" sz="1200" b="0" dirty="0">
                  <a:latin typeface="+mj-lt"/>
                  <a:cs typeface="+mn-cs"/>
                </a:rPr>
                <a:t>Claims, If applicable: Nutrient Content, Gluten Free, Health</a:t>
              </a:r>
            </a:p>
            <a:p>
              <a:pPr marL="742950" lvl="1" indent="-285750">
                <a:spcAft>
                  <a:spcPts val="600"/>
                </a:spcAft>
                <a:buFont typeface="Arial" panose="020B0604020202020204" pitchFamily="34" charset="0"/>
                <a:buChar char="•"/>
              </a:pPr>
              <a:r>
                <a:rPr lang="en-US" sz="1200" b="0" dirty="0">
                  <a:latin typeface="+mj-lt"/>
                  <a:cs typeface="+mn-cs"/>
                </a:rPr>
                <a:t>Net Quantity		</a:t>
              </a:r>
            </a:p>
            <a:p>
              <a:pPr marL="742950" lvl="1" indent="-285750">
                <a:spcAft>
                  <a:spcPts val="600"/>
                </a:spcAft>
                <a:buFont typeface="Arial" panose="020B0604020202020204" pitchFamily="34" charset="0"/>
                <a:buChar char="•"/>
              </a:pPr>
              <a:r>
                <a:rPr lang="en-US" sz="1200" b="0" dirty="0">
                  <a:latin typeface="+mj-lt"/>
                  <a:cs typeface="+mn-cs"/>
                </a:rPr>
                <a:t>Colors</a:t>
              </a:r>
            </a:p>
            <a:p>
              <a:pPr marL="742950" lvl="1" indent="-285750">
                <a:spcAft>
                  <a:spcPts val="600"/>
                </a:spcAft>
                <a:buFont typeface="Arial" panose="020B0604020202020204" pitchFamily="34" charset="0"/>
                <a:buChar char="•"/>
              </a:pPr>
              <a:r>
                <a:rPr lang="en-US" sz="1200" dirty="0">
                  <a:latin typeface="+mj-lt"/>
                </a:rPr>
                <a:t>Country of Origin statement</a:t>
              </a:r>
            </a:p>
            <a:p>
              <a:pPr marL="742950" lvl="1" indent="-285750">
                <a:spcAft>
                  <a:spcPts val="600"/>
                </a:spcAft>
                <a:buFont typeface="Arial" panose="020B0604020202020204" pitchFamily="34" charset="0"/>
                <a:buChar char="•"/>
              </a:pPr>
              <a:r>
                <a:rPr lang="en-US" sz="1200" dirty="0"/>
                <a:t>Name and address of the manufacturer, packer or distributor</a:t>
              </a:r>
              <a:endParaRPr lang="en-US" sz="1200" b="0" dirty="0">
                <a:latin typeface="+mj-lt"/>
                <a:cs typeface="+mn-cs"/>
              </a:endParaRPr>
            </a:p>
          </p:txBody>
        </p:sp>
      </p:grpSp>
      <p:grpSp>
        <p:nvGrpSpPr>
          <p:cNvPr id="77" name="Group 76">
            <a:extLst>
              <a:ext uri="{FF2B5EF4-FFF2-40B4-BE49-F238E27FC236}">
                <a16:creationId xmlns:a16="http://schemas.microsoft.com/office/drawing/2014/main" id="{A10F9808-1EB0-42F1-8C81-ACE67EACFEBF}"/>
              </a:ext>
            </a:extLst>
          </p:cNvPr>
          <p:cNvGrpSpPr/>
          <p:nvPr/>
        </p:nvGrpSpPr>
        <p:grpSpPr>
          <a:xfrm>
            <a:off x="8387418" y="1869507"/>
            <a:ext cx="2785730" cy="1150642"/>
            <a:chOff x="8387418" y="1869507"/>
            <a:chExt cx="2785730" cy="1150642"/>
          </a:xfrm>
        </p:grpSpPr>
        <p:sp>
          <p:nvSpPr>
            <p:cNvPr id="78" name="TextBox 77">
              <a:extLst>
                <a:ext uri="{FF2B5EF4-FFF2-40B4-BE49-F238E27FC236}">
                  <a16:creationId xmlns:a16="http://schemas.microsoft.com/office/drawing/2014/main" id="{80BEB66D-966E-407A-9CB7-401073FDBD4E}"/>
                </a:ext>
              </a:extLst>
            </p:cNvPr>
            <p:cNvSpPr txBox="1"/>
            <p:nvPr/>
          </p:nvSpPr>
          <p:spPr>
            <a:xfrm>
              <a:off x="8387418" y="1869507"/>
              <a:ext cx="2467951" cy="646331"/>
            </a:xfrm>
            <a:prstGeom prst="rect">
              <a:avLst/>
            </a:prstGeom>
            <a:noFill/>
          </p:spPr>
          <p:txBody>
            <a:bodyPr wrap="square" lIns="91440" tIns="45720" rIns="91440" bIns="45720" rtlCol="0">
              <a:spAutoFit/>
            </a:bodyPr>
            <a:lstStyle>
              <a:defPPr>
                <a:defRPr lang="en-US"/>
              </a:defPPr>
              <a:lvl1pPr marR="0" lvl="0" indent="0" fontAlgn="auto">
                <a:spcBef>
                  <a:spcPts val="0"/>
                </a:spcBef>
                <a:spcAft>
                  <a:spcPts val="0"/>
                </a:spcAft>
                <a:buClrTx/>
                <a:buSzTx/>
                <a:buFontTx/>
                <a:buNone/>
                <a:tabLst/>
                <a:defRPr b="1" cap="all" spc="300"/>
              </a:lvl1pPr>
            </a:lstStyle>
            <a:p>
              <a:pPr lvl="0">
                <a:defRPr/>
              </a:pPr>
              <a:r>
                <a:rPr lang="en-US" dirty="0">
                  <a:solidFill>
                    <a:prstClr val="black"/>
                  </a:solidFill>
                  <a:latin typeface="+mj-lt"/>
                </a:rPr>
                <a:t>TOOLS and RESOURCES</a:t>
              </a:r>
            </a:p>
          </p:txBody>
        </p:sp>
        <p:cxnSp>
          <p:nvCxnSpPr>
            <p:cNvPr id="79" name="Straight Connector 78">
              <a:extLst>
                <a:ext uri="{FF2B5EF4-FFF2-40B4-BE49-F238E27FC236}">
                  <a16:creationId xmlns:a16="http://schemas.microsoft.com/office/drawing/2014/main" id="{62DF8E62-6838-4807-A33B-65EB1831B9A9}"/>
                </a:ext>
              </a:extLst>
            </p:cNvPr>
            <p:cNvCxnSpPr/>
            <p:nvPr/>
          </p:nvCxnSpPr>
          <p:spPr>
            <a:xfrm>
              <a:off x="8387418" y="2539707"/>
              <a:ext cx="27857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7D8ECD0B-8D85-4C2B-8C80-E1BA8A2FCEE6}"/>
                </a:ext>
              </a:extLst>
            </p:cNvPr>
            <p:cNvSpPr txBox="1"/>
            <p:nvPr/>
          </p:nvSpPr>
          <p:spPr>
            <a:xfrm>
              <a:off x="8387418" y="2836316"/>
              <a:ext cx="2785730" cy="183833"/>
            </a:xfrm>
            <a:prstGeom prst="rect">
              <a:avLst/>
            </a:prstGeom>
            <a:noFill/>
          </p:spPr>
          <p:txBody>
            <a:bodyPr vert="horz" wrap="square" lIns="0" tIns="0" rIns="0" bIns="0" rtlCol="0">
              <a:spAutoFit/>
            </a:bodyPr>
            <a:lstStyle>
              <a:defPPr>
                <a:defRPr lang="en-US"/>
              </a:defPPr>
              <a:lvl1pPr marR="0" lvl="0" indent="0" fontAlgn="b">
                <a:lnSpc>
                  <a:spcPct val="120000"/>
                </a:lnSpc>
                <a:spcBef>
                  <a:spcPts val="600"/>
                </a:spcBef>
                <a:spcAft>
                  <a:spcPts val="0"/>
                </a:spcAft>
                <a:buClrTx/>
                <a:buSzPct val="100000"/>
                <a:buFontTx/>
                <a:buNone/>
                <a:tabLst/>
                <a:defRPr sz="1100" b="1">
                  <a:solidFill>
                    <a:prstClr val="black"/>
                  </a:solidFill>
                  <a:cs typeface="Calibri"/>
                </a:defRPr>
              </a:lvl1pPr>
            </a:lstStyle>
            <a:p>
              <a:pPr marL="171450" indent="-171450">
                <a:buFont typeface="Arial" panose="020B0604020202020204" pitchFamily="34" charset="0"/>
                <a:buChar char="•"/>
              </a:pPr>
              <a:r>
                <a:rPr lang="en-US" sz="1200" b="0" dirty="0">
                  <a:hlinkClick r:id="rId3"/>
                </a:rPr>
                <a:t>Food Labeling Guide (fda.gov)</a:t>
              </a:r>
              <a:endParaRPr lang="en-US" sz="1200" b="0" dirty="0"/>
            </a:p>
          </p:txBody>
        </p:sp>
      </p:grpSp>
      <p:pic>
        <p:nvPicPr>
          <p:cNvPr id="17410" name="Picture 2">
            <a:extLst>
              <a:ext uri="{FF2B5EF4-FFF2-40B4-BE49-F238E27FC236}">
                <a16:creationId xmlns:a16="http://schemas.microsoft.com/office/drawing/2014/main" id="{4BE1433E-62FA-49C2-B03C-A45232DE8B3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11133998" y="92932"/>
            <a:ext cx="1058002" cy="74682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E53EAC47-B7B9-4E1E-896A-25381A624C8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73651" y="3364857"/>
            <a:ext cx="2381718" cy="2769790"/>
          </a:xfrm>
          <a:prstGeom prst="rect">
            <a:avLst/>
          </a:prstGeom>
        </p:spPr>
      </p:pic>
      <p:grpSp>
        <p:nvGrpSpPr>
          <p:cNvPr id="18" name="Group 17">
            <a:extLst>
              <a:ext uri="{FF2B5EF4-FFF2-40B4-BE49-F238E27FC236}">
                <a16:creationId xmlns:a16="http://schemas.microsoft.com/office/drawing/2014/main" id="{982BE166-7385-4E64-9059-BA8C9D30720D}"/>
              </a:ext>
            </a:extLst>
          </p:cNvPr>
          <p:cNvGrpSpPr/>
          <p:nvPr/>
        </p:nvGrpSpPr>
        <p:grpSpPr>
          <a:xfrm>
            <a:off x="838199" y="3413611"/>
            <a:ext cx="3323897" cy="3336689"/>
            <a:chOff x="882777" y="1869507"/>
            <a:chExt cx="3323897" cy="3336689"/>
          </a:xfrm>
        </p:grpSpPr>
        <p:sp>
          <p:nvSpPr>
            <p:cNvPr id="19" name="TextBox 18">
              <a:extLst>
                <a:ext uri="{FF2B5EF4-FFF2-40B4-BE49-F238E27FC236}">
                  <a16:creationId xmlns:a16="http://schemas.microsoft.com/office/drawing/2014/main" id="{464B0AD7-1AC0-4A49-84D1-1CE127427DA2}"/>
                </a:ext>
              </a:extLst>
            </p:cNvPr>
            <p:cNvSpPr txBox="1"/>
            <p:nvPr/>
          </p:nvSpPr>
          <p:spPr>
            <a:xfrm>
              <a:off x="882778" y="1869507"/>
              <a:ext cx="2377440" cy="646331"/>
            </a:xfrm>
            <a:prstGeom prst="rect">
              <a:avLst/>
            </a:prstGeom>
            <a:noFill/>
          </p:spPr>
          <p:txBody>
            <a:bodyPr wrap="square" lIns="91440" tIns="45720" rIns="9144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all" spc="300" normalizeH="0" baseline="0" noProof="0" dirty="0">
                  <a:ln>
                    <a:noFill/>
                  </a:ln>
                  <a:solidFill>
                    <a:prstClr val="black"/>
                  </a:solidFill>
                  <a:effectLst/>
                  <a:uLnTx/>
                  <a:uFillTx/>
                  <a:latin typeface="+mj-lt"/>
                  <a:ea typeface="+mn-ea"/>
                  <a:cs typeface="+mn-cs"/>
                </a:rPr>
                <a:t>Relevant Regulations</a:t>
              </a:r>
            </a:p>
          </p:txBody>
        </p:sp>
        <p:cxnSp>
          <p:nvCxnSpPr>
            <p:cNvPr id="20" name="Straight Connector 19">
              <a:extLst>
                <a:ext uri="{FF2B5EF4-FFF2-40B4-BE49-F238E27FC236}">
                  <a16:creationId xmlns:a16="http://schemas.microsoft.com/office/drawing/2014/main" id="{0F4B8B23-A64C-4A50-B98F-3043EEE36E63}"/>
                </a:ext>
              </a:extLst>
            </p:cNvPr>
            <p:cNvCxnSpPr/>
            <p:nvPr/>
          </p:nvCxnSpPr>
          <p:spPr>
            <a:xfrm>
              <a:off x="882778" y="2539707"/>
              <a:ext cx="27857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FDCEBE4-C47F-476C-B7C8-4ACD75340E12}"/>
                </a:ext>
              </a:extLst>
            </p:cNvPr>
            <p:cNvSpPr txBox="1"/>
            <p:nvPr/>
          </p:nvSpPr>
          <p:spPr>
            <a:xfrm>
              <a:off x="882777" y="2836316"/>
              <a:ext cx="3323897" cy="2369880"/>
            </a:xfrm>
            <a:prstGeom prst="rect">
              <a:avLst/>
            </a:prstGeom>
            <a:noFill/>
          </p:spPr>
          <p:txBody>
            <a:bodyPr vert="horz" wrap="square" lIns="0" tIns="0" rIns="0" bIns="0" rtlCol="0" anchor="t">
              <a:spAutoFit/>
            </a:bodyPr>
            <a:lstStyle/>
            <a:p>
              <a:pPr marL="285750" indent="-285750">
                <a:spcAft>
                  <a:spcPts val="200"/>
                </a:spcAft>
                <a:buFont typeface="Arial" panose="020B0604020202020204" pitchFamily="34" charset="0"/>
                <a:buChar char="•"/>
              </a:pPr>
              <a:r>
                <a:rPr lang="en-US" sz="1200" dirty="0">
                  <a:solidFill>
                    <a:prstClr val="black"/>
                  </a:solidFill>
                  <a:latin typeface="+mj-lt"/>
                </a:rPr>
                <a:t>Federal Food, Drug, and Cosmetic Act (FFD&amp;C Act)</a:t>
              </a:r>
            </a:p>
            <a:p>
              <a:pPr marL="285750" indent="-285750">
                <a:spcAft>
                  <a:spcPts val="200"/>
                </a:spcAft>
                <a:buFont typeface="Arial" panose="020B0604020202020204" pitchFamily="34" charset="0"/>
                <a:buChar char="•"/>
              </a:pPr>
              <a:r>
                <a:rPr lang="en-US" sz="1200" dirty="0">
                  <a:solidFill>
                    <a:prstClr val="black"/>
                  </a:solidFill>
                  <a:latin typeface="+mj-lt"/>
                </a:rPr>
                <a:t>Fair Packaging and Labeling Act</a:t>
              </a:r>
            </a:p>
            <a:p>
              <a:pPr marL="285750" indent="-285750">
                <a:spcAft>
                  <a:spcPts val="200"/>
                </a:spcAft>
                <a:buFont typeface="Arial" panose="020B0604020202020204" pitchFamily="34" charset="0"/>
                <a:buChar char="•"/>
              </a:pPr>
              <a:r>
                <a:rPr lang="en-US" sz="1200" dirty="0">
                  <a:solidFill>
                    <a:prstClr val="black"/>
                  </a:solidFill>
                  <a:latin typeface="+mj-lt"/>
                </a:rPr>
                <a:t>Nutrition Labeling and Education Act</a:t>
              </a:r>
            </a:p>
            <a:p>
              <a:pPr marL="285750" indent="-285750">
                <a:spcAft>
                  <a:spcPts val="200"/>
                </a:spcAft>
                <a:buFont typeface="Arial" panose="020B0604020202020204" pitchFamily="34" charset="0"/>
                <a:buChar char="•"/>
              </a:pPr>
              <a:r>
                <a:rPr lang="en-US" sz="1200" dirty="0">
                  <a:solidFill>
                    <a:prstClr val="black"/>
                  </a:solidFill>
                  <a:latin typeface="+mj-lt"/>
                </a:rPr>
                <a:t>FDA’s regulations on food labeling - 21 CFR 101</a:t>
              </a:r>
            </a:p>
            <a:p>
              <a:pPr marL="285750" indent="-285750">
                <a:spcAft>
                  <a:spcPts val="200"/>
                </a:spcAft>
                <a:buFont typeface="Arial" panose="020B0604020202020204" pitchFamily="34" charset="0"/>
                <a:buChar char="•"/>
              </a:pPr>
              <a:r>
                <a:rPr lang="en-US" sz="1200" dirty="0">
                  <a:solidFill>
                    <a:prstClr val="black"/>
                  </a:solidFill>
                  <a:latin typeface="+mj-lt"/>
                </a:rPr>
                <a:t>The Nutrition Labeling and Education Act (NLEA)</a:t>
              </a:r>
            </a:p>
            <a:p>
              <a:pPr marL="285750" indent="-285750">
                <a:spcAft>
                  <a:spcPts val="200"/>
                </a:spcAft>
                <a:buFont typeface="Arial" panose="020B0604020202020204" pitchFamily="34" charset="0"/>
                <a:buChar char="•"/>
              </a:pPr>
              <a:r>
                <a:rPr lang="en-US" sz="1200" dirty="0">
                  <a:latin typeface="+mj-lt"/>
                </a:rPr>
                <a:t>Food Allergen Labeling and Consumer Protection (FALCPA) Act of 2004 A</a:t>
              </a:r>
              <a:r>
                <a:rPr lang="en-US" sz="1200" strike="sngStrike" dirty="0">
                  <a:latin typeface="+mj-lt"/>
                </a:rPr>
                <a:t>ND </a:t>
              </a:r>
              <a:endParaRPr lang="en-US" sz="1200" strike="sngStrike" dirty="0">
                <a:latin typeface="+mj-lt"/>
                <a:cs typeface="Arial"/>
              </a:endParaRPr>
            </a:p>
            <a:p>
              <a:pPr marL="285750" indent="-285750">
                <a:spcAft>
                  <a:spcPts val="200"/>
                </a:spcAft>
                <a:buFont typeface="Arial" panose="020B0604020202020204" pitchFamily="34" charset="0"/>
                <a:buChar char="•"/>
              </a:pPr>
              <a:r>
                <a:rPr lang="en-US" sz="1200" dirty="0">
                  <a:solidFill>
                    <a:prstClr val="black"/>
                  </a:solidFill>
                  <a:latin typeface="+mj-lt"/>
                </a:rPr>
                <a:t>Food Allergy Safety, Treatment, Education, and Research (FASTER) Act of 2021 </a:t>
              </a:r>
            </a:p>
          </p:txBody>
        </p:sp>
      </p:grpSp>
      <p:sp>
        <p:nvSpPr>
          <p:cNvPr id="22" name="Slide Number Placeholder 2">
            <a:extLst>
              <a:ext uri="{FF2B5EF4-FFF2-40B4-BE49-F238E27FC236}">
                <a16:creationId xmlns:a16="http://schemas.microsoft.com/office/drawing/2014/main" id="{1F6EE9BB-6BC8-4DA7-A9B8-8F9261AC0991}"/>
              </a:ext>
            </a:extLst>
          </p:cNvPr>
          <p:cNvSpPr txBox="1">
            <a:spLocks/>
          </p:cNvSpPr>
          <p:nvPr/>
        </p:nvSpPr>
        <p:spPr>
          <a:xfrm>
            <a:off x="9781190" y="6511179"/>
            <a:ext cx="2311400" cy="24622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2782948-4DBE-204D-AB9E-B65E067054AE}" type="slidenum">
              <a:rPr lang="en-US" sz="1000"/>
              <a:pPr algn="r"/>
              <a:t>19</a:t>
            </a:fld>
            <a:endParaRPr lang="en-US" sz="1000" dirty="0"/>
          </a:p>
        </p:txBody>
      </p:sp>
      <p:sp>
        <p:nvSpPr>
          <p:cNvPr id="23" name="椭圆 83">
            <a:extLst>
              <a:ext uri="{FF2B5EF4-FFF2-40B4-BE49-F238E27FC236}">
                <a16:creationId xmlns:a16="http://schemas.microsoft.com/office/drawing/2014/main" id="{2F11E201-DF85-4BFB-B62F-FB0AD94D00F9}"/>
              </a:ext>
            </a:extLst>
          </p:cNvPr>
          <p:cNvSpPr/>
          <p:nvPr/>
        </p:nvSpPr>
        <p:spPr bwMode="gray">
          <a:xfrm>
            <a:off x="507618" y="862615"/>
            <a:ext cx="330582" cy="314771"/>
          </a:xfrm>
          <a:prstGeom prst="ellipse">
            <a:avLst/>
          </a:prstGeom>
          <a:solidFill>
            <a:srgbClr val="53565A"/>
          </a:solidFill>
          <a:ln w="19050" algn="ctr">
            <a:solidFill>
              <a:schemeClr val="bg1"/>
            </a:solidFill>
            <a:miter lim="800000"/>
            <a:headEnd/>
            <a:tailEnd/>
          </a:ln>
        </p:spPr>
        <p:txBody>
          <a:bodyPr wrap="square" lIns="88900" tIns="88900" rIns="88900" bIns="88900" rtlCol="0" anchor="ctr"/>
          <a:lstStyle/>
          <a:p>
            <a:pPr algn="ctr">
              <a:buFont typeface="Wingdings 2" pitchFamily="18" charset="2"/>
              <a:buNone/>
            </a:pP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7</a:t>
            </a:r>
          </a:p>
        </p:txBody>
      </p:sp>
    </p:spTree>
    <p:extLst>
      <p:ext uri="{BB962C8B-B14F-4D97-AF65-F5344CB8AC3E}">
        <p14:creationId xmlns:p14="http://schemas.microsoft.com/office/powerpoint/2010/main" val="2823931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84F4441-71F5-4FA1-A65F-7EB88ECBA072}"/>
              </a:ext>
            </a:extLst>
          </p:cNvPr>
          <p:cNvGraphicFramePr>
            <a:graphicFrameLocks noChangeAspect="1"/>
          </p:cNvGraphicFramePr>
          <p:nvPr>
            <p:custDataLst>
              <p:tags r:id="rId2"/>
            </p:custDataLst>
          </p:nvPr>
        </p:nvGraphicFramePr>
        <p:xfrm>
          <a:off x="1144290" y="644228"/>
          <a:ext cx="1290" cy="1290"/>
        </p:xfrm>
        <a:graphic>
          <a:graphicData uri="http://schemas.openxmlformats.org/presentationml/2006/ole">
            <mc:AlternateContent xmlns:mc="http://schemas.openxmlformats.org/markup-compatibility/2006">
              <mc:Choice xmlns:v="urn:schemas-microsoft-com:vml" Requires="v">
                <p:oleObj spid="_x0000_s1026"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C84F4441-71F5-4FA1-A65F-7EB88ECBA072}"/>
                          </a:ext>
                        </a:extLst>
                      </p:cNvPr>
                      <p:cNvPicPr/>
                      <p:nvPr/>
                    </p:nvPicPr>
                    <p:blipFill>
                      <a:blip r:embed="rId7"/>
                      <a:stretch>
                        <a:fillRect/>
                      </a:stretch>
                    </p:blipFill>
                    <p:spPr>
                      <a:xfrm>
                        <a:off x="1144290" y="644228"/>
                        <a:ext cx="1290" cy="1290"/>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47C8501-96D6-473C-9294-6794DDDCFF1A}"/>
              </a:ext>
            </a:extLst>
          </p:cNvPr>
          <p:cNvSpPr/>
          <p:nvPr>
            <p:custDataLst>
              <p:tags r:id="rId3"/>
            </p:custDataLst>
          </p:nvPr>
        </p:nvSpPr>
        <p:spPr>
          <a:xfrm>
            <a:off x="1143000" y="642938"/>
            <a:ext cx="128984" cy="1289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80000"/>
              </a:lnSpc>
              <a:spcBef>
                <a:spcPct val="0"/>
              </a:spcBef>
              <a:spcAft>
                <a:spcPct val="0"/>
              </a:spcAft>
            </a:pPr>
            <a:endParaRPr lang="en-US" sz="2275" dirty="0">
              <a:latin typeface="Open Sans Light" panose="020B0306030504020204" pitchFamily="34" charset="0"/>
              <a:ea typeface="Open Sans Light" panose="020B0306030504020204" pitchFamily="34" charset="0"/>
              <a:cs typeface="Open Sans Light" panose="020B0306030504020204" pitchFamily="34" charset="0"/>
              <a:sym typeface="Open Sans Light" panose="020B0306030504020204" pitchFamily="34" charset="0"/>
            </a:endParaRPr>
          </a:p>
        </p:txBody>
      </p:sp>
      <p:sp>
        <p:nvSpPr>
          <p:cNvPr id="2" name="Title 1">
            <a:extLst>
              <a:ext uri="{FF2B5EF4-FFF2-40B4-BE49-F238E27FC236}">
                <a16:creationId xmlns:a16="http://schemas.microsoft.com/office/drawing/2014/main" id="{B2BDFD93-D4FF-4CEB-8AD7-A0B0B4B1970E}"/>
              </a:ext>
            </a:extLst>
          </p:cNvPr>
          <p:cNvSpPr>
            <a:spLocks noGrp="1"/>
          </p:cNvSpPr>
          <p:nvPr>
            <p:ph type="title"/>
          </p:nvPr>
        </p:nvSpPr>
        <p:spPr/>
        <p:txBody>
          <a:bodyPr/>
          <a:lstStyle/>
          <a:p>
            <a:r>
              <a:rPr lang="en-US" dirty="0">
                <a:latin typeface="Arial" panose="020B0604020202020204" pitchFamily="34" charset="0"/>
              </a:rPr>
              <a:t>About the Presenter | </a:t>
            </a:r>
          </a:p>
        </p:txBody>
      </p:sp>
      <p:sp>
        <p:nvSpPr>
          <p:cNvPr id="12" name="Text Placeholder 11">
            <a:extLst>
              <a:ext uri="{FF2B5EF4-FFF2-40B4-BE49-F238E27FC236}">
                <a16:creationId xmlns:a16="http://schemas.microsoft.com/office/drawing/2014/main" id="{BFD30B98-E12D-44D5-85E2-E26CD7B3784E}"/>
              </a:ext>
            </a:extLst>
          </p:cNvPr>
          <p:cNvSpPr>
            <a:spLocks noGrp="1"/>
          </p:cNvSpPr>
          <p:nvPr>
            <p:ph type="body" sz="quarter" idx="15"/>
          </p:nvPr>
        </p:nvSpPr>
        <p:spPr/>
        <p:txBody>
          <a:bodyPr/>
          <a:lstStyle/>
          <a:p>
            <a:r>
              <a:rPr lang="en-US" dirty="0">
                <a:cs typeface="Arial" panose="020B0604020202020204" pitchFamily="34" charset="0"/>
              </a:rPr>
              <a:t>Introduction</a:t>
            </a:r>
          </a:p>
        </p:txBody>
      </p:sp>
      <p:cxnSp>
        <p:nvCxnSpPr>
          <p:cNvPr id="10" name="Straight Connector 9">
            <a:extLst>
              <a:ext uri="{FF2B5EF4-FFF2-40B4-BE49-F238E27FC236}">
                <a16:creationId xmlns:a16="http://schemas.microsoft.com/office/drawing/2014/main" id="{3F413726-8626-4F50-89E8-D56BEACF4E2C}"/>
              </a:ext>
            </a:extLst>
          </p:cNvPr>
          <p:cNvCxnSpPr>
            <a:cxnSpLocks/>
          </p:cNvCxnSpPr>
          <p:nvPr/>
        </p:nvCxnSpPr>
        <p:spPr>
          <a:xfrm>
            <a:off x="1816094" y="2117683"/>
            <a:ext cx="427990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A8C3F934-7358-4703-B159-D93ED0CE93C5}"/>
              </a:ext>
            </a:extLst>
          </p:cNvPr>
          <p:cNvSpPr/>
          <p:nvPr/>
        </p:nvSpPr>
        <p:spPr>
          <a:xfrm>
            <a:off x="3190243" y="2547844"/>
            <a:ext cx="2979367" cy="1413592"/>
          </a:xfrm>
          <a:prstGeom prst="rect">
            <a:avLst/>
          </a:prstGeom>
        </p:spPr>
        <p:txBody>
          <a:bodyPr wrap="square">
            <a:spAutoFit/>
          </a:bodyPr>
          <a:lstStyle/>
          <a:p>
            <a:pPr marL="0" lvl="1" defTabSz="742950" eaLnBrk="0" hangingPunct="0">
              <a:lnSpc>
                <a:spcPct val="90000"/>
              </a:lnSpc>
              <a:spcAft>
                <a:spcPts val="163"/>
              </a:spcAft>
              <a:buSzPct val="100000"/>
              <a:tabLst>
                <a:tab pos="1254652" algn="l"/>
              </a:tabLst>
              <a:defRPr/>
            </a:pPr>
            <a:r>
              <a:rPr lang="en-US" sz="1625" dirty="0">
                <a:solidFill>
                  <a:srgbClr val="000000"/>
                </a:solidFill>
                <a:latin typeface="Arial" panose="020B0604020202020204" pitchFamily="34" charset="0"/>
                <a:ea typeface="Open Sans Light" panose="020B0306030504020204" pitchFamily="34" charset="0"/>
                <a:cs typeface="Arial" panose="020B0604020202020204" pitchFamily="34" charset="0"/>
              </a:rPr>
              <a:t>Faye Feldstein</a:t>
            </a:r>
          </a:p>
          <a:p>
            <a:pPr marL="0" lvl="1" defTabSz="742950" eaLnBrk="0" hangingPunct="0">
              <a:lnSpc>
                <a:spcPct val="90000"/>
              </a:lnSpc>
              <a:spcBef>
                <a:spcPts val="244"/>
              </a:spcBef>
              <a:spcAft>
                <a:spcPts val="488"/>
              </a:spcAft>
              <a:buSzPct val="100000"/>
              <a:tabLst>
                <a:tab pos="1254652" algn="l"/>
              </a:tabLst>
              <a:defRPr/>
            </a:pPr>
            <a:r>
              <a:rPr lang="en-US" sz="1400" dirty="0">
                <a:solidFill>
                  <a:srgbClr val="FFFFFF">
                    <a:lumMod val="65000"/>
                  </a:srgbClr>
                </a:solidFill>
                <a:latin typeface="Arial" panose="020B0604020202020204" pitchFamily="34" charset="0"/>
                <a:cs typeface="Arial" panose="020B0604020202020204" pitchFamily="34" charset="0"/>
              </a:rPr>
              <a:t>Senior Advisor</a:t>
            </a:r>
          </a:p>
          <a:p>
            <a:pPr marL="0" lvl="1" defTabSz="742950" eaLnBrk="0" hangingPunct="0">
              <a:lnSpc>
                <a:spcPct val="90000"/>
              </a:lnSpc>
              <a:spcBef>
                <a:spcPts val="244"/>
              </a:spcBef>
              <a:spcAft>
                <a:spcPts val="488"/>
              </a:spcAft>
              <a:buSzPct val="100000"/>
              <a:tabLst>
                <a:tab pos="1254652" algn="l"/>
              </a:tabLst>
              <a:defRPr/>
            </a:pPr>
            <a:r>
              <a:rPr lang="en-US" sz="1400" b="1" dirty="0">
                <a:solidFill>
                  <a:srgbClr val="FFFFFF">
                    <a:lumMod val="65000"/>
                  </a:srgbClr>
                </a:solidFill>
                <a:latin typeface="Arial" panose="020B0604020202020204" pitchFamily="34" charset="0"/>
                <a:cs typeface="Arial" panose="020B0604020202020204" pitchFamily="34" charset="0"/>
              </a:rPr>
              <a:t>Food Safety</a:t>
            </a:r>
            <a:endParaRPr lang="en-US" sz="1400" dirty="0">
              <a:solidFill>
                <a:srgbClr val="FFFFFF">
                  <a:lumMod val="65000"/>
                </a:srgbClr>
              </a:solidFill>
              <a:latin typeface="Arial" panose="020B0604020202020204" pitchFamily="34" charset="0"/>
              <a:cs typeface="Arial" panose="020B0604020202020204" pitchFamily="34" charset="0"/>
            </a:endParaRPr>
          </a:p>
          <a:p>
            <a:pPr marL="0" lvl="1" defTabSz="742950" eaLnBrk="0" hangingPunct="0">
              <a:lnSpc>
                <a:spcPct val="90000"/>
              </a:lnSpc>
              <a:spcBef>
                <a:spcPts val="244"/>
              </a:spcBef>
              <a:spcAft>
                <a:spcPts val="488"/>
              </a:spcAft>
              <a:buSzPct val="100000"/>
              <a:tabLst>
                <a:tab pos="1254652" algn="l"/>
              </a:tabLst>
              <a:defRPr/>
            </a:pPr>
            <a:r>
              <a:rPr lang="en-US" sz="1400" b="1" dirty="0">
                <a:solidFill>
                  <a:srgbClr val="FFFFFF">
                    <a:lumMod val="65000"/>
                  </a:srgbClr>
                </a:solidFill>
                <a:latin typeface="Arial" panose="020B0604020202020204" pitchFamily="34" charset="0"/>
                <a:cs typeface="Arial" panose="020B0604020202020204" pitchFamily="34" charset="0"/>
              </a:rPr>
              <a:t>Office: </a:t>
            </a:r>
            <a:r>
              <a:rPr lang="en-US" sz="1400" dirty="0">
                <a:solidFill>
                  <a:srgbClr val="FFFFFF">
                    <a:lumMod val="65000"/>
                  </a:srgbClr>
                </a:solidFill>
                <a:latin typeface="Arial" panose="020B0604020202020204" pitchFamily="34" charset="0"/>
                <a:cs typeface="Arial" panose="020B0604020202020204" pitchFamily="34" charset="0"/>
              </a:rPr>
              <a:t>Washington D.C.</a:t>
            </a:r>
          </a:p>
          <a:p>
            <a:pPr marL="0" lvl="1" defTabSz="742950" eaLnBrk="0" hangingPunct="0">
              <a:lnSpc>
                <a:spcPct val="90000"/>
              </a:lnSpc>
              <a:spcBef>
                <a:spcPts val="244"/>
              </a:spcBef>
              <a:spcAft>
                <a:spcPts val="488"/>
              </a:spcAft>
              <a:buSzPct val="100000"/>
              <a:tabLst>
                <a:tab pos="1254652" algn="l"/>
              </a:tabLst>
              <a:defRPr/>
            </a:pPr>
            <a:r>
              <a:rPr lang="en-US" sz="1400" b="1" dirty="0">
                <a:solidFill>
                  <a:srgbClr val="FFFFFF">
                    <a:lumMod val="65000"/>
                  </a:srgbClr>
                </a:solidFill>
                <a:latin typeface="Arial" panose="020B0604020202020204" pitchFamily="34" charset="0"/>
                <a:cs typeface="Arial" panose="020B0604020202020204" pitchFamily="34" charset="0"/>
              </a:rPr>
              <a:t>Email: </a:t>
            </a:r>
            <a:r>
              <a:rPr lang="en-US" sz="1400" dirty="0">
                <a:solidFill>
                  <a:srgbClr val="FFFFFF">
                    <a:lumMod val="65000"/>
                  </a:srgbClr>
                </a:solidFill>
                <a:latin typeface="Arial" panose="020B0604020202020204" pitchFamily="34" charset="0"/>
                <a:cs typeface="Arial" panose="020B0604020202020204" pitchFamily="34" charset="0"/>
              </a:rPr>
              <a:t>ffeldstein@deloitte.com</a:t>
            </a:r>
          </a:p>
        </p:txBody>
      </p:sp>
      <p:grpSp>
        <p:nvGrpSpPr>
          <p:cNvPr id="26" name="Group 25">
            <a:extLst>
              <a:ext uri="{FF2B5EF4-FFF2-40B4-BE49-F238E27FC236}">
                <a16:creationId xmlns:a16="http://schemas.microsoft.com/office/drawing/2014/main" id="{79FEABD6-0302-4C20-8387-3541AF68A679}"/>
              </a:ext>
            </a:extLst>
          </p:cNvPr>
          <p:cNvGrpSpPr/>
          <p:nvPr/>
        </p:nvGrpSpPr>
        <p:grpSpPr>
          <a:xfrm>
            <a:off x="6454710" y="1629840"/>
            <a:ext cx="5165362" cy="4132781"/>
            <a:chOff x="685800" y="3178397"/>
            <a:chExt cx="6357369" cy="5086498"/>
          </a:xfrm>
        </p:grpSpPr>
        <p:sp>
          <p:nvSpPr>
            <p:cNvPr id="5" name="Rectangle 4">
              <a:extLst>
                <a:ext uri="{FF2B5EF4-FFF2-40B4-BE49-F238E27FC236}">
                  <a16:creationId xmlns:a16="http://schemas.microsoft.com/office/drawing/2014/main" id="{D02478FF-FEA6-47D2-A1F2-46B1A0BE0E68}"/>
                </a:ext>
              </a:extLst>
            </p:cNvPr>
            <p:cNvSpPr/>
            <p:nvPr/>
          </p:nvSpPr>
          <p:spPr>
            <a:xfrm>
              <a:off x="685800" y="3178397"/>
              <a:ext cx="6357369" cy="5086498"/>
            </a:xfrm>
            <a:prstGeom prst="rect">
              <a:avLst/>
            </a:prstGeom>
            <a:gradFill flip="none" rotWithShape="1">
              <a:gsLst>
                <a:gs pos="0">
                  <a:srgbClr val="FAFAFA"/>
                </a:gs>
                <a:gs pos="100000">
                  <a:schemeClr val="bg1">
                    <a:lumMod val="95000"/>
                  </a:schemeClr>
                </a:gs>
              </a:gsLst>
              <a:lin ang="5400000" scaled="1"/>
              <a:tileRect/>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lang="en-US" sz="1463" dirty="0">
                <a:solidFill>
                  <a:srgbClr val="FFFFFF"/>
                </a:solidFill>
              </a:endParaRPr>
            </a:p>
          </p:txBody>
        </p:sp>
        <p:grpSp>
          <p:nvGrpSpPr>
            <p:cNvPr id="19" name="Group 18">
              <a:extLst>
                <a:ext uri="{FF2B5EF4-FFF2-40B4-BE49-F238E27FC236}">
                  <a16:creationId xmlns:a16="http://schemas.microsoft.com/office/drawing/2014/main" id="{CFE291F6-6C40-480F-A37A-6AAFE3465DF1}"/>
                </a:ext>
              </a:extLst>
            </p:cNvPr>
            <p:cNvGrpSpPr/>
            <p:nvPr/>
          </p:nvGrpSpPr>
          <p:grpSpPr>
            <a:xfrm>
              <a:off x="1074616" y="3460626"/>
              <a:ext cx="5968553" cy="4717019"/>
              <a:chOff x="777631" y="3460626"/>
              <a:chExt cx="5968553" cy="4717019"/>
            </a:xfrm>
          </p:grpSpPr>
          <p:sp>
            <p:nvSpPr>
              <p:cNvPr id="8" name="Rectangle 7">
                <a:extLst>
                  <a:ext uri="{FF2B5EF4-FFF2-40B4-BE49-F238E27FC236}">
                    <a16:creationId xmlns:a16="http://schemas.microsoft.com/office/drawing/2014/main" id="{715DEBC8-EBD9-4A6C-987A-A7A84AE49A9D}"/>
                  </a:ext>
                </a:extLst>
              </p:cNvPr>
              <p:cNvSpPr/>
              <p:nvPr/>
            </p:nvSpPr>
            <p:spPr>
              <a:xfrm>
                <a:off x="777631" y="3460626"/>
                <a:ext cx="4292678" cy="352285"/>
              </a:xfrm>
              <a:prstGeom prst="rect">
                <a:avLst/>
              </a:prstGeom>
            </p:spPr>
            <p:txBody>
              <a:bodyPr wrap="square">
                <a:spAutoFit/>
              </a:bodyPr>
              <a:lstStyle/>
              <a:p>
                <a:pPr marL="0" lvl="1" defTabSz="742950" eaLnBrk="0" hangingPunct="0">
                  <a:lnSpc>
                    <a:spcPct val="90000"/>
                  </a:lnSpc>
                  <a:spcBef>
                    <a:spcPts val="244"/>
                  </a:spcBef>
                  <a:buSzPct val="100000"/>
                  <a:tabLst>
                    <a:tab pos="1254652" algn="l"/>
                  </a:tabLst>
                  <a:defRPr/>
                </a:pPr>
                <a:r>
                  <a:rPr lang="en-US" sz="1400" b="1" spc="81" dirty="0">
                    <a:solidFill>
                      <a:srgbClr val="FFFFFF">
                        <a:lumMod val="65000"/>
                      </a:srgbClr>
                    </a:solidFill>
                    <a:latin typeface="Arial" panose="020B0604020202020204" pitchFamily="34" charset="0"/>
                    <a:ea typeface="Open Sans Light" panose="020B0306030504020204" pitchFamily="34" charset="0"/>
                    <a:cs typeface="Arial" panose="020B0604020202020204" pitchFamily="34" charset="0"/>
                  </a:rPr>
                  <a:t>RELEVANT EXPERIENCE</a:t>
                </a:r>
              </a:p>
            </p:txBody>
          </p:sp>
          <p:sp>
            <p:nvSpPr>
              <p:cNvPr id="9" name="Rectangle 8">
                <a:extLst>
                  <a:ext uri="{FF2B5EF4-FFF2-40B4-BE49-F238E27FC236}">
                    <a16:creationId xmlns:a16="http://schemas.microsoft.com/office/drawing/2014/main" id="{021C5A70-2E6E-41B7-B751-7C6CEC02B3C0}"/>
                  </a:ext>
                </a:extLst>
              </p:cNvPr>
              <p:cNvSpPr/>
              <p:nvPr/>
            </p:nvSpPr>
            <p:spPr>
              <a:xfrm>
                <a:off x="777632" y="3711492"/>
                <a:ext cx="5968552" cy="4466153"/>
              </a:xfrm>
              <a:prstGeom prst="rect">
                <a:avLst/>
              </a:prstGeom>
            </p:spPr>
            <p:txBody>
              <a:bodyPr wrap="square" lIns="91440" tIns="45720" rIns="91440" bIns="45720" anchor="t">
                <a:spAutoFit/>
              </a:bodyPr>
              <a:lstStyle/>
              <a:p>
                <a:pPr marL="0" lvl="1" defTabSz="742950" eaLnBrk="0" hangingPunct="0">
                  <a:lnSpc>
                    <a:spcPct val="110000"/>
                  </a:lnSpc>
                  <a:spcBef>
                    <a:spcPts val="244"/>
                  </a:spcBef>
                  <a:spcAft>
                    <a:spcPts val="488"/>
                  </a:spcAft>
                  <a:buSzPct val="100000"/>
                  <a:tabLst>
                    <a:tab pos="1254652" algn="l"/>
                  </a:tabLst>
                  <a:defRPr/>
                </a:pPr>
                <a:r>
                  <a:rPr lang="en-US" sz="1400" dirty="0">
                    <a:latin typeface="Arial"/>
                    <a:cs typeface="Arial"/>
                  </a:rPr>
                  <a:t>Faye J. Feldstein, M.S., has broad expertise in food safety, with over 38 years’ experience in the food processing industry and the U.S. Food and Drug Administration (FDA).   Currently, she serves as a </a:t>
                </a:r>
                <a:r>
                  <a:rPr lang="en-US" sz="1400" dirty="0">
                    <a:solidFill>
                      <a:schemeClr val="accent6">
                        <a:lumMod val="75000"/>
                      </a:schemeClr>
                    </a:solidFill>
                    <a:latin typeface="Arial"/>
                    <a:cs typeface="Arial"/>
                  </a:rPr>
                  <a:t>S</a:t>
                </a:r>
                <a:r>
                  <a:rPr lang="en-US" sz="1400" dirty="0">
                    <a:latin typeface="Arial"/>
                    <a:cs typeface="Arial"/>
                  </a:rPr>
                  <a:t>enior </a:t>
                </a:r>
                <a:r>
                  <a:rPr lang="en-US" sz="1400" dirty="0">
                    <a:solidFill>
                      <a:schemeClr val="accent6">
                        <a:lumMod val="75000"/>
                      </a:schemeClr>
                    </a:solidFill>
                    <a:latin typeface="Arial"/>
                    <a:cs typeface="Arial"/>
                  </a:rPr>
                  <a:t>A</a:t>
                </a:r>
                <a:r>
                  <a:rPr lang="en-US" sz="1400" dirty="0">
                    <a:latin typeface="Arial"/>
                    <a:cs typeface="Arial"/>
                  </a:rPr>
                  <a:t>dvisor to Deloitte Consulting LLP on issues of food safety management and regulatory compliance.  Previously, she was the Director of the FDA’s Office of Food Defense and Emergency Response where she was engaged in the policy making related to traceability, recalls, epidemiology and bioinformatics, food defense and outbreak investigations. Faye also served as Vice President, Food Safety and Quality for at W.R. Grace and Co., Inc., producing a broad range of refrigerated and frozen food products.  Her primary emphasis was regulatory affairs and regulatory compliance.</a:t>
                </a:r>
                <a:endParaRPr lang="en-US" sz="1400" dirty="0">
                  <a:solidFill>
                    <a:srgbClr val="000000"/>
                  </a:solidFill>
                  <a:highlight>
                    <a:srgbClr val="FF0000"/>
                  </a:highlight>
                  <a:latin typeface="Arial"/>
                  <a:ea typeface="Open Sans Light" panose="020B0306030504020204" pitchFamily="34" charset="0"/>
                  <a:cs typeface="Arial"/>
                </a:endParaRPr>
              </a:p>
            </p:txBody>
          </p:sp>
        </p:grpSp>
      </p:grpSp>
      <p:cxnSp>
        <p:nvCxnSpPr>
          <p:cNvPr id="7" name="Straight Connector 6">
            <a:extLst>
              <a:ext uri="{FF2B5EF4-FFF2-40B4-BE49-F238E27FC236}">
                <a16:creationId xmlns:a16="http://schemas.microsoft.com/office/drawing/2014/main" id="{4E68A07D-A421-4249-90C1-F619AE825DD8}"/>
              </a:ext>
            </a:extLst>
          </p:cNvPr>
          <p:cNvCxnSpPr>
            <a:cxnSpLocks/>
          </p:cNvCxnSpPr>
          <p:nvPr/>
        </p:nvCxnSpPr>
        <p:spPr>
          <a:xfrm>
            <a:off x="1860420" y="4018175"/>
            <a:ext cx="423558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4FF7C9E9-201D-40FE-B738-F6357207315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369823" y="921744"/>
            <a:ext cx="1528056" cy="332352"/>
          </a:xfrm>
          <a:prstGeom prst="rect">
            <a:avLst/>
          </a:prstGeom>
        </p:spPr>
      </p:pic>
      <p:sp>
        <p:nvSpPr>
          <p:cNvPr id="31" name="Slide Number Placeholder 2">
            <a:extLst>
              <a:ext uri="{FF2B5EF4-FFF2-40B4-BE49-F238E27FC236}">
                <a16:creationId xmlns:a16="http://schemas.microsoft.com/office/drawing/2014/main" id="{91C228EB-52B7-4436-8917-8B889D63D42F}"/>
              </a:ext>
            </a:extLst>
          </p:cNvPr>
          <p:cNvSpPr txBox="1">
            <a:spLocks/>
          </p:cNvSpPr>
          <p:nvPr/>
        </p:nvSpPr>
        <p:spPr>
          <a:xfrm>
            <a:off x="9781190" y="6511179"/>
            <a:ext cx="2311400" cy="24622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2782948-4DBE-204D-AB9E-B65E067054AE}" type="slidenum">
              <a:rPr lang="en-US" sz="1000"/>
              <a:pPr algn="r"/>
              <a:t>2</a:t>
            </a:fld>
            <a:endParaRPr lang="en-US" sz="1000" dirty="0"/>
          </a:p>
        </p:txBody>
      </p:sp>
      <p:pic>
        <p:nvPicPr>
          <p:cNvPr id="27" name="Picture 26">
            <a:extLst>
              <a:ext uri="{FF2B5EF4-FFF2-40B4-BE49-F238E27FC236}">
                <a16:creationId xmlns:a16="http://schemas.microsoft.com/office/drawing/2014/main" id="{9BE22407-2943-4D38-8749-9CE5FFA16B29}"/>
              </a:ext>
            </a:extLst>
          </p:cNvPr>
          <p:cNvPicPr>
            <a:picLocks noChangeAspect="1"/>
          </p:cNvPicPr>
          <p:nvPr/>
        </p:nvPicPr>
        <p:blipFill rotWithShape="1">
          <a:blip r:embed="rId9" cstate="screen">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a:ext>
            </a:extLst>
          </a:blip>
          <a:srcRect/>
          <a:stretch/>
        </p:blipFill>
        <p:spPr>
          <a:xfrm>
            <a:off x="1860420" y="2435899"/>
            <a:ext cx="1097280" cy="1195834"/>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955819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9105F0-5A8E-4F3B-BBD3-F8D19D040BE4}"/>
              </a:ext>
            </a:extLst>
          </p:cNvPr>
          <p:cNvSpPr>
            <a:spLocks noGrp="1"/>
          </p:cNvSpPr>
          <p:nvPr>
            <p:ph type="title"/>
          </p:nvPr>
        </p:nvSpPr>
        <p:spPr>
          <a:xfrm>
            <a:off x="838200" y="199241"/>
            <a:ext cx="10515600" cy="1325563"/>
          </a:xfrm>
        </p:spPr>
        <p:txBody>
          <a:bodyPr anchor="ctr">
            <a:normAutofit/>
          </a:bodyPr>
          <a:lstStyle/>
          <a:p>
            <a:r>
              <a:rPr lang="en-US" sz="2925" spc="-61" dirty="0">
                <a:latin typeface="+mj-lt"/>
              </a:rPr>
              <a:t>Specific Technical Assistance on FDA Food Safety Rules</a:t>
            </a:r>
          </a:p>
        </p:txBody>
      </p:sp>
      <p:sp>
        <p:nvSpPr>
          <p:cNvPr id="6" name="Text Placeholder 5">
            <a:extLst>
              <a:ext uri="{FF2B5EF4-FFF2-40B4-BE49-F238E27FC236}">
                <a16:creationId xmlns:a16="http://schemas.microsoft.com/office/drawing/2014/main" id="{23F6268D-66E0-49D7-A567-1B5C6B611F8D}"/>
              </a:ext>
            </a:extLst>
          </p:cNvPr>
          <p:cNvSpPr txBox="1">
            <a:spLocks/>
          </p:cNvSpPr>
          <p:nvPr/>
        </p:nvSpPr>
        <p:spPr>
          <a:xfrm>
            <a:off x="914972" y="466344"/>
            <a:ext cx="3355849" cy="2032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lang="en-US" sz="731" b="1" kern="0" cap="all" spc="203" baseline="0" dirty="0">
                <a:solidFill>
                  <a:schemeClr val="accent5">
                    <a:lumMod val="60000"/>
                    <a:lumOff val="40000"/>
                  </a:schemeClr>
                </a:solidFill>
                <a:latin typeface="Arial" panose="020B0604020202020204" pitchFamily="34" charset="0"/>
                <a:ea typeface="Nexa Black" charset="0"/>
                <a:cs typeface="Nexa Black"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mj-lt"/>
              </a:rPr>
              <a:t>Regulatory Foundation</a:t>
            </a:r>
          </a:p>
        </p:txBody>
      </p:sp>
      <p:grpSp>
        <p:nvGrpSpPr>
          <p:cNvPr id="2" name="Group 1">
            <a:extLst>
              <a:ext uri="{FF2B5EF4-FFF2-40B4-BE49-F238E27FC236}">
                <a16:creationId xmlns:a16="http://schemas.microsoft.com/office/drawing/2014/main" id="{26F93BFA-75DB-4802-B99E-CFB57291DFD3}"/>
              </a:ext>
            </a:extLst>
          </p:cNvPr>
          <p:cNvGrpSpPr/>
          <p:nvPr/>
        </p:nvGrpSpPr>
        <p:grpSpPr>
          <a:xfrm>
            <a:off x="3913738" y="1283274"/>
            <a:ext cx="7945913" cy="3798746"/>
            <a:chOff x="4098933" y="1869507"/>
            <a:chExt cx="7945913" cy="3798746"/>
          </a:xfrm>
        </p:grpSpPr>
        <p:sp>
          <p:nvSpPr>
            <p:cNvPr id="70" name="TextBox 69">
              <a:extLst>
                <a:ext uri="{FF2B5EF4-FFF2-40B4-BE49-F238E27FC236}">
                  <a16:creationId xmlns:a16="http://schemas.microsoft.com/office/drawing/2014/main" id="{9A2E427C-81F8-4588-90A0-EF57DD7DF77A}"/>
                </a:ext>
              </a:extLst>
            </p:cNvPr>
            <p:cNvSpPr txBox="1"/>
            <p:nvPr/>
          </p:nvSpPr>
          <p:spPr>
            <a:xfrm>
              <a:off x="4098933" y="1869507"/>
              <a:ext cx="3479015" cy="646331"/>
            </a:xfrm>
            <a:prstGeom prst="rect">
              <a:avLst/>
            </a:prstGeom>
            <a:noFill/>
          </p:spPr>
          <p:txBody>
            <a:bodyPr wrap="square" lIns="91440" tIns="45720" rIns="91440" bIns="45720" rtlCol="0">
              <a:spAutoFit/>
            </a:bodyPr>
            <a:lstStyle/>
            <a:p>
              <a:r>
                <a:rPr lang="en-US" b="1" dirty="0"/>
                <a:t>FSMA Technical Assistance Network (TAN) | FDA</a:t>
              </a:r>
            </a:p>
          </p:txBody>
        </p:sp>
        <p:cxnSp>
          <p:nvCxnSpPr>
            <p:cNvPr id="71" name="Straight Connector 70">
              <a:extLst>
                <a:ext uri="{FF2B5EF4-FFF2-40B4-BE49-F238E27FC236}">
                  <a16:creationId xmlns:a16="http://schemas.microsoft.com/office/drawing/2014/main" id="{C33914FE-29FE-48BB-8802-6E01C69ED010}"/>
                </a:ext>
              </a:extLst>
            </p:cNvPr>
            <p:cNvCxnSpPr/>
            <p:nvPr/>
          </p:nvCxnSpPr>
          <p:spPr>
            <a:xfrm>
              <a:off x="4098934" y="2791955"/>
              <a:ext cx="27857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06D6D143-AEEC-4E41-AA2C-968B297C1BB3}"/>
                </a:ext>
              </a:extLst>
            </p:cNvPr>
            <p:cNvSpPr txBox="1"/>
            <p:nvPr/>
          </p:nvSpPr>
          <p:spPr>
            <a:xfrm>
              <a:off x="4098934" y="3067541"/>
              <a:ext cx="3078076" cy="2600712"/>
            </a:xfrm>
            <a:prstGeom prst="rect">
              <a:avLst/>
            </a:prstGeom>
            <a:noFill/>
          </p:spPr>
          <p:txBody>
            <a:bodyPr vert="horz" wrap="square" lIns="0" tIns="0" rIns="0" bIns="0" rtlCol="0">
              <a:spAutoFit/>
            </a:bodyPr>
            <a:lstStyle/>
            <a:p>
              <a:pPr marL="285750" indent="-285750">
                <a:spcAft>
                  <a:spcPts val="600"/>
                </a:spcAft>
                <a:buFont typeface="Arial" panose="020B0604020202020204" pitchFamily="34" charset="0"/>
                <a:buChar char="•"/>
              </a:pPr>
              <a:r>
                <a:rPr lang="en-US" sz="1200" dirty="0">
                  <a:solidFill>
                    <a:prstClr val="black"/>
                  </a:solidFill>
                  <a:latin typeface="+mj-lt"/>
                </a:rPr>
                <a:t>Submit Your Question Electronically or via mail</a:t>
              </a:r>
            </a:p>
            <a:p>
              <a:pPr marL="285750" indent="-285750">
                <a:spcAft>
                  <a:spcPts val="600"/>
                </a:spcAft>
                <a:buFont typeface="Arial" panose="020B0604020202020204" pitchFamily="34" charset="0"/>
                <a:buChar char="•"/>
              </a:pPr>
              <a:r>
                <a:rPr lang="en-US" sz="1200" dirty="0">
                  <a:solidFill>
                    <a:prstClr val="black"/>
                  </a:solidFill>
                  <a:latin typeface="+mj-lt"/>
                </a:rPr>
                <a:t>Answered by FDA Information Specialists or Subject Matter Experts</a:t>
              </a:r>
            </a:p>
            <a:p>
              <a:pPr marL="285750" indent="-285750">
                <a:spcAft>
                  <a:spcPts val="600"/>
                </a:spcAft>
                <a:buFont typeface="Arial" panose="020B0604020202020204" pitchFamily="34" charset="0"/>
                <a:buChar char="•"/>
              </a:pPr>
              <a:r>
                <a:rPr lang="en-US" sz="1200" dirty="0">
                  <a:solidFill>
                    <a:prstClr val="black"/>
                  </a:solidFill>
                  <a:latin typeface="+mj-lt"/>
                </a:rPr>
                <a:t>FDA will respond to inquiries received as soon as possible.</a:t>
              </a:r>
            </a:p>
            <a:p>
              <a:pPr marL="285750" indent="-285750">
                <a:spcAft>
                  <a:spcPts val="600"/>
                </a:spcAft>
                <a:buFont typeface="Arial" panose="020B0604020202020204" pitchFamily="34" charset="0"/>
                <a:buChar char="•"/>
              </a:pPr>
              <a:r>
                <a:rPr lang="en-US" sz="1200" dirty="0">
                  <a:solidFill>
                    <a:prstClr val="black"/>
                  </a:solidFill>
                  <a:latin typeface="+mj-lt"/>
                </a:rPr>
                <a:t>Receive notification of receipt and a case number to be referenced in future correspondence.</a:t>
              </a:r>
            </a:p>
            <a:p>
              <a:pPr marL="285750" indent="-285750">
                <a:spcAft>
                  <a:spcPts val="600"/>
                </a:spcAft>
                <a:buFont typeface="Arial" panose="020B0604020202020204" pitchFamily="34" charset="0"/>
                <a:buChar char="•"/>
              </a:pPr>
              <a:endParaRPr lang="en-US" sz="1200" dirty="0">
                <a:solidFill>
                  <a:prstClr val="black"/>
                </a:solidFill>
                <a:latin typeface="+mj-lt"/>
              </a:endParaRPr>
            </a:p>
            <a:p>
              <a:pPr marL="285750" indent="-285750">
                <a:spcAft>
                  <a:spcPts val="600"/>
                </a:spcAft>
                <a:buFont typeface="Arial" panose="020B0604020202020204" pitchFamily="34" charset="0"/>
                <a:buChar char="•"/>
              </a:pPr>
              <a:r>
                <a:rPr lang="en-US" sz="1200" i="1" dirty="0">
                  <a:solidFill>
                    <a:prstClr val="black"/>
                  </a:solidFill>
                  <a:latin typeface="+mj-lt"/>
                </a:rPr>
                <a:t>TO BE USED FOR QUESTIONS ON </a:t>
              </a:r>
              <a:r>
                <a:rPr lang="en-US" sz="1200" b="1" i="1" dirty="0">
                  <a:solidFill>
                    <a:prstClr val="black"/>
                  </a:solidFill>
                  <a:latin typeface="+mj-lt"/>
                </a:rPr>
                <a:t>INTERPRETING</a:t>
              </a:r>
              <a:r>
                <a:rPr lang="en-US" sz="1200" i="1" dirty="0">
                  <a:solidFill>
                    <a:prstClr val="black"/>
                  </a:solidFill>
                  <a:latin typeface="+mj-lt"/>
                </a:rPr>
                <a:t> REGULATIONS</a:t>
              </a:r>
            </a:p>
          </p:txBody>
        </p:sp>
        <p:sp>
          <p:nvSpPr>
            <p:cNvPr id="74" name="TextBox 73">
              <a:extLst>
                <a:ext uri="{FF2B5EF4-FFF2-40B4-BE49-F238E27FC236}">
                  <a16:creationId xmlns:a16="http://schemas.microsoft.com/office/drawing/2014/main" id="{878BC26A-C903-4E92-A3FF-F0D4306E4360}"/>
                </a:ext>
              </a:extLst>
            </p:cNvPr>
            <p:cNvSpPr txBox="1"/>
            <p:nvPr/>
          </p:nvSpPr>
          <p:spPr>
            <a:xfrm>
              <a:off x="7764287" y="1869507"/>
              <a:ext cx="4280559" cy="923330"/>
            </a:xfrm>
            <a:prstGeom prst="rect">
              <a:avLst/>
            </a:prstGeom>
            <a:noFill/>
          </p:spPr>
          <p:txBody>
            <a:bodyPr wrap="square" lIns="91440" tIns="45720" rIns="91440" bIns="45720" rtlCol="0">
              <a:spAutoFit/>
            </a:bodyPr>
            <a:lstStyle/>
            <a:p>
              <a:r>
                <a:rPr lang="en-US" b="1" dirty="0"/>
                <a:t>FSPCA Technical Assistance Network</a:t>
              </a:r>
            </a:p>
            <a:p>
              <a:r>
                <a:rPr lang="en-US" sz="1200" dirty="0"/>
                <a:t>Food Safety Preventive Controls Alliance (FSPCA)</a:t>
              </a:r>
            </a:p>
            <a:p>
              <a:r>
                <a:rPr lang="en-US" sz="1200" dirty="0"/>
                <a:t>Institute for Food Safety and Health (IFSH)</a:t>
              </a:r>
            </a:p>
            <a:p>
              <a:r>
                <a:rPr lang="en-US" sz="1200" dirty="0"/>
                <a:t>Illinois Institute of Technology (iit.edu)</a:t>
              </a:r>
            </a:p>
          </p:txBody>
        </p:sp>
        <p:cxnSp>
          <p:nvCxnSpPr>
            <p:cNvPr id="75" name="Straight Connector 74">
              <a:extLst>
                <a:ext uri="{FF2B5EF4-FFF2-40B4-BE49-F238E27FC236}">
                  <a16:creationId xmlns:a16="http://schemas.microsoft.com/office/drawing/2014/main" id="{86B13EC1-A7AB-4A2F-A516-D538684F1577}"/>
                </a:ext>
              </a:extLst>
            </p:cNvPr>
            <p:cNvCxnSpPr/>
            <p:nvPr/>
          </p:nvCxnSpPr>
          <p:spPr>
            <a:xfrm>
              <a:off x="7764288" y="2791955"/>
              <a:ext cx="27857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49FF2CE7-5AF1-40CD-A447-CD69BB2A8C58}"/>
                </a:ext>
              </a:extLst>
            </p:cNvPr>
            <p:cNvSpPr txBox="1"/>
            <p:nvPr/>
          </p:nvSpPr>
          <p:spPr>
            <a:xfrm>
              <a:off x="7764287" y="3067541"/>
              <a:ext cx="3196937" cy="2569934"/>
            </a:xfrm>
            <a:prstGeom prst="rect">
              <a:avLst/>
            </a:prstGeom>
            <a:noFill/>
          </p:spPr>
          <p:txBody>
            <a:bodyPr vert="horz" wrap="square" lIns="0" tIns="0" rIns="0" bIns="0" rtlCol="0">
              <a:spAutoFit/>
            </a:bodyPr>
            <a:lstStyle>
              <a:defPPr>
                <a:defRPr lang="en-US"/>
              </a:defPPr>
              <a:lvl1pPr marR="0" lvl="0" indent="0" fontAlgn="b">
                <a:lnSpc>
                  <a:spcPct val="120000"/>
                </a:lnSpc>
                <a:spcBef>
                  <a:spcPts val="600"/>
                </a:spcBef>
                <a:spcAft>
                  <a:spcPts val="0"/>
                </a:spcAft>
                <a:buClrTx/>
                <a:buSzPct val="100000"/>
                <a:buFontTx/>
                <a:buNone/>
                <a:tabLst/>
                <a:defRPr sz="1100" b="1">
                  <a:solidFill>
                    <a:prstClr val="black"/>
                  </a:solidFill>
                  <a:cs typeface="Calibri"/>
                </a:defRPr>
              </a:lvl1pPr>
            </a:lstStyle>
            <a:p>
              <a:pPr marL="285750" lvl="0" indent="-285750" fontAlgn="auto">
                <a:lnSpc>
                  <a:spcPct val="100000"/>
                </a:lnSpc>
                <a:spcBef>
                  <a:spcPts val="0"/>
                </a:spcBef>
                <a:spcAft>
                  <a:spcPts val="600"/>
                </a:spcAft>
                <a:buSzTx/>
                <a:buFont typeface="Arial" panose="020B0604020202020204" pitchFamily="34" charset="0"/>
                <a:buChar char="•"/>
              </a:pPr>
              <a:r>
                <a:rPr lang="en-US" sz="1200" b="0" dirty="0">
                  <a:latin typeface="+mj-lt"/>
                  <a:cs typeface="+mn-cs"/>
                </a:rPr>
                <a:t>Providing technical assistance to industry, academia and others on FDA’s Preventive Controls human food regulations.</a:t>
              </a:r>
            </a:p>
            <a:p>
              <a:pPr marL="285750" lvl="0" indent="-285750" fontAlgn="auto">
                <a:lnSpc>
                  <a:spcPct val="100000"/>
                </a:lnSpc>
                <a:spcBef>
                  <a:spcPts val="0"/>
                </a:spcBef>
                <a:spcAft>
                  <a:spcPts val="600"/>
                </a:spcAft>
                <a:buSzTx/>
                <a:buFont typeface="Arial" panose="020B0604020202020204" pitchFamily="34" charset="0"/>
                <a:buChar char="•"/>
              </a:pPr>
              <a:r>
                <a:rPr lang="en-US" sz="1200" b="0" dirty="0">
                  <a:latin typeface="+mj-lt"/>
                  <a:cs typeface="+mn-cs"/>
                </a:rPr>
                <a:t>Submit Your Question Electronically or via mail</a:t>
              </a:r>
            </a:p>
            <a:p>
              <a:pPr marL="285750" lvl="0" indent="-285750" fontAlgn="auto">
                <a:lnSpc>
                  <a:spcPct val="100000"/>
                </a:lnSpc>
                <a:spcBef>
                  <a:spcPts val="0"/>
                </a:spcBef>
                <a:spcAft>
                  <a:spcPts val="600"/>
                </a:spcAft>
                <a:buSzTx/>
                <a:buFont typeface="Arial" panose="020B0604020202020204" pitchFamily="34" charset="0"/>
                <a:buChar char="•"/>
              </a:pPr>
              <a:endParaRPr lang="en-US" sz="1200" b="0" dirty="0">
                <a:latin typeface="+mj-lt"/>
                <a:cs typeface="+mn-cs"/>
              </a:endParaRPr>
            </a:p>
            <a:p>
              <a:pPr marL="285750" lvl="0" indent="-285750" fontAlgn="auto">
                <a:lnSpc>
                  <a:spcPct val="100000"/>
                </a:lnSpc>
                <a:spcBef>
                  <a:spcPts val="0"/>
                </a:spcBef>
                <a:spcAft>
                  <a:spcPts val="600"/>
                </a:spcAft>
                <a:buSzTx/>
                <a:buFont typeface="Arial" panose="020B0604020202020204" pitchFamily="34" charset="0"/>
                <a:buChar char="•"/>
              </a:pPr>
              <a:endParaRPr lang="en-US" sz="1200" b="0" dirty="0">
                <a:latin typeface="+mj-lt"/>
                <a:cs typeface="+mn-cs"/>
              </a:endParaRPr>
            </a:p>
            <a:p>
              <a:pPr marL="285750" lvl="0" indent="-285750" fontAlgn="auto">
                <a:lnSpc>
                  <a:spcPct val="100000"/>
                </a:lnSpc>
                <a:spcBef>
                  <a:spcPts val="0"/>
                </a:spcBef>
                <a:spcAft>
                  <a:spcPts val="600"/>
                </a:spcAft>
                <a:buSzTx/>
                <a:buFont typeface="Arial" panose="020B0604020202020204" pitchFamily="34" charset="0"/>
                <a:buChar char="•"/>
              </a:pPr>
              <a:endParaRPr lang="en-US" sz="1200" b="0" dirty="0">
                <a:latin typeface="+mj-lt"/>
                <a:cs typeface="+mn-cs"/>
              </a:endParaRPr>
            </a:p>
            <a:p>
              <a:pPr marL="285750" lvl="0" indent="-285750" fontAlgn="auto">
                <a:lnSpc>
                  <a:spcPct val="100000"/>
                </a:lnSpc>
                <a:spcBef>
                  <a:spcPts val="0"/>
                </a:spcBef>
                <a:spcAft>
                  <a:spcPts val="600"/>
                </a:spcAft>
                <a:buSzTx/>
                <a:buFont typeface="Arial" panose="020B0604020202020204" pitchFamily="34" charset="0"/>
                <a:buChar char="•"/>
              </a:pPr>
              <a:endParaRPr lang="en-US" sz="1200" b="0" dirty="0">
                <a:latin typeface="+mj-lt"/>
                <a:cs typeface="+mn-cs"/>
              </a:endParaRPr>
            </a:p>
            <a:p>
              <a:pPr marL="285750" lvl="0" indent="-285750" fontAlgn="auto">
                <a:lnSpc>
                  <a:spcPct val="100000"/>
                </a:lnSpc>
                <a:spcAft>
                  <a:spcPts val="600"/>
                </a:spcAft>
                <a:buSzTx/>
                <a:buFont typeface="Arial" panose="020B0604020202020204" pitchFamily="34" charset="0"/>
                <a:buChar char="•"/>
              </a:pPr>
              <a:r>
                <a:rPr lang="en-US" sz="1200" b="0" i="1" dirty="0">
                  <a:latin typeface="+mj-lt"/>
                  <a:cs typeface="+mn-cs"/>
                </a:rPr>
                <a:t>TO BE USED FOR QUESTIONS ON </a:t>
              </a:r>
              <a:r>
                <a:rPr lang="en-US" sz="1200" i="1" dirty="0">
                  <a:latin typeface="+mj-lt"/>
                  <a:cs typeface="+mn-cs"/>
                </a:rPr>
                <a:t>IMPLEMENTING</a:t>
              </a:r>
              <a:r>
                <a:rPr lang="en-US" sz="1200" b="0" i="1" dirty="0">
                  <a:latin typeface="+mj-lt"/>
                  <a:cs typeface="+mn-cs"/>
                </a:rPr>
                <a:t> THE REGULATIONS</a:t>
              </a:r>
            </a:p>
          </p:txBody>
        </p:sp>
      </p:grpSp>
      <p:grpSp>
        <p:nvGrpSpPr>
          <p:cNvPr id="4" name="Group 3">
            <a:extLst>
              <a:ext uri="{FF2B5EF4-FFF2-40B4-BE49-F238E27FC236}">
                <a16:creationId xmlns:a16="http://schemas.microsoft.com/office/drawing/2014/main" id="{06EB885A-AF69-428B-9BE2-C446B37F22AA}"/>
              </a:ext>
            </a:extLst>
          </p:cNvPr>
          <p:cNvGrpSpPr/>
          <p:nvPr/>
        </p:nvGrpSpPr>
        <p:grpSpPr>
          <a:xfrm>
            <a:off x="882778" y="5395699"/>
            <a:ext cx="9667239" cy="1170342"/>
            <a:chOff x="882778" y="5395699"/>
            <a:chExt cx="9667239" cy="1170342"/>
          </a:xfrm>
        </p:grpSpPr>
        <p:grpSp>
          <p:nvGrpSpPr>
            <p:cNvPr id="77" name="Group 76">
              <a:extLst>
                <a:ext uri="{FF2B5EF4-FFF2-40B4-BE49-F238E27FC236}">
                  <a16:creationId xmlns:a16="http://schemas.microsoft.com/office/drawing/2014/main" id="{A10F9808-1EB0-42F1-8C81-ACE67EACFEBF}"/>
                </a:ext>
              </a:extLst>
            </p:cNvPr>
            <p:cNvGrpSpPr/>
            <p:nvPr/>
          </p:nvGrpSpPr>
          <p:grpSpPr>
            <a:xfrm>
              <a:off x="882778" y="5395699"/>
              <a:ext cx="9667239" cy="1170342"/>
              <a:chOff x="8387418" y="1869507"/>
              <a:chExt cx="9667239" cy="1170342"/>
            </a:xfrm>
          </p:grpSpPr>
          <p:sp>
            <p:nvSpPr>
              <p:cNvPr id="78" name="TextBox 77">
                <a:extLst>
                  <a:ext uri="{FF2B5EF4-FFF2-40B4-BE49-F238E27FC236}">
                    <a16:creationId xmlns:a16="http://schemas.microsoft.com/office/drawing/2014/main" id="{80BEB66D-966E-407A-9CB7-401073FDBD4E}"/>
                  </a:ext>
                </a:extLst>
              </p:cNvPr>
              <p:cNvSpPr txBox="1"/>
              <p:nvPr/>
            </p:nvSpPr>
            <p:spPr>
              <a:xfrm>
                <a:off x="8387418" y="1869507"/>
                <a:ext cx="2467951" cy="646331"/>
              </a:xfrm>
              <a:prstGeom prst="rect">
                <a:avLst/>
              </a:prstGeom>
              <a:noFill/>
            </p:spPr>
            <p:txBody>
              <a:bodyPr wrap="square" lIns="91440" tIns="45720" rIns="91440" bIns="45720" rtlCol="0">
                <a:spAutoFit/>
              </a:bodyPr>
              <a:lstStyle>
                <a:defPPr>
                  <a:defRPr lang="en-US"/>
                </a:defPPr>
                <a:lvl1pPr marR="0" lvl="0" indent="0" fontAlgn="auto">
                  <a:spcBef>
                    <a:spcPts val="0"/>
                  </a:spcBef>
                  <a:spcAft>
                    <a:spcPts val="0"/>
                  </a:spcAft>
                  <a:buClrTx/>
                  <a:buSzTx/>
                  <a:buFontTx/>
                  <a:buNone/>
                  <a:tabLst/>
                  <a:defRPr b="1" cap="all" spc="300"/>
                </a:lvl1pPr>
              </a:lstStyle>
              <a:p>
                <a:pPr lvl="0">
                  <a:defRPr/>
                </a:pPr>
                <a:r>
                  <a:rPr lang="en-US" dirty="0">
                    <a:solidFill>
                      <a:prstClr val="black"/>
                    </a:solidFill>
                    <a:latin typeface="+mj-lt"/>
                  </a:rPr>
                  <a:t>TOOLS and RESOURCES</a:t>
                </a:r>
              </a:p>
            </p:txBody>
          </p:sp>
          <p:cxnSp>
            <p:nvCxnSpPr>
              <p:cNvPr id="79" name="Straight Connector 78">
                <a:extLst>
                  <a:ext uri="{FF2B5EF4-FFF2-40B4-BE49-F238E27FC236}">
                    <a16:creationId xmlns:a16="http://schemas.microsoft.com/office/drawing/2014/main" id="{62DF8E62-6838-4807-A33B-65EB1831B9A9}"/>
                  </a:ext>
                </a:extLst>
              </p:cNvPr>
              <p:cNvCxnSpPr>
                <a:cxnSpLocks/>
              </p:cNvCxnSpPr>
              <p:nvPr/>
            </p:nvCxnSpPr>
            <p:spPr>
              <a:xfrm rot="5400000">
                <a:off x="10276896" y="2184738"/>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7D8ECD0B-8D85-4C2B-8C80-E1BA8A2FCEE6}"/>
                  </a:ext>
                </a:extLst>
              </p:cNvPr>
              <p:cNvSpPr txBox="1"/>
              <p:nvPr/>
            </p:nvSpPr>
            <p:spPr>
              <a:xfrm>
                <a:off x="15268927" y="1931853"/>
                <a:ext cx="2785730" cy="1107996"/>
              </a:xfrm>
              <a:prstGeom prst="rect">
                <a:avLst/>
              </a:prstGeom>
              <a:noFill/>
            </p:spPr>
            <p:txBody>
              <a:bodyPr vert="horz" wrap="square" lIns="0" tIns="0" rIns="0" bIns="0" rtlCol="0">
                <a:spAutoFit/>
              </a:bodyPr>
              <a:lstStyle>
                <a:defPPr>
                  <a:defRPr lang="en-US"/>
                </a:defPPr>
                <a:lvl1pPr marR="0" lvl="0" indent="0" fontAlgn="b">
                  <a:lnSpc>
                    <a:spcPct val="120000"/>
                  </a:lnSpc>
                  <a:spcBef>
                    <a:spcPts val="600"/>
                  </a:spcBef>
                  <a:spcAft>
                    <a:spcPts val="0"/>
                  </a:spcAft>
                  <a:buClrTx/>
                  <a:buSzPct val="100000"/>
                  <a:buFontTx/>
                  <a:buNone/>
                  <a:tabLst/>
                  <a:defRPr sz="1100" b="1">
                    <a:solidFill>
                      <a:prstClr val="black"/>
                    </a:solidFill>
                    <a:cs typeface="Calibri"/>
                  </a:defRPr>
                </a:lvl1pPr>
              </a:lstStyle>
              <a:p>
                <a:pPr marL="285750" lvl="0" indent="-285750" fontAlgn="auto">
                  <a:lnSpc>
                    <a:spcPct val="100000"/>
                  </a:lnSpc>
                  <a:spcBef>
                    <a:spcPts val="0"/>
                  </a:spcBef>
                  <a:buSzTx/>
                  <a:buFont typeface="Arial" panose="020B0604020202020204" pitchFamily="34" charset="0"/>
                  <a:buChar char="•"/>
                </a:pPr>
                <a:r>
                  <a:rPr lang="en-US" sz="1200" b="0" dirty="0">
                    <a:cs typeface="+mn-cs"/>
                    <a:hlinkClick r:id="rId3"/>
                  </a:rPr>
                  <a:t>FSPCA Technical Assistance Network | Food Safety Preventive Controls Alliance (FSPCA) | Institute for Food Safety and Health (IFSH) | Illinois Institute of Technology (iit.edu)</a:t>
                </a:r>
                <a:endParaRPr lang="en-US" sz="1200" b="0" dirty="0">
                  <a:cs typeface="+mn-cs"/>
                </a:endParaRPr>
              </a:p>
            </p:txBody>
          </p:sp>
        </p:grpSp>
        <p:sp>
          <p:nvSpPr>
            <p:cNvPr id="23" name="TextBox 22">
              <a:extLst>
                <a:ext uri="{FF2B5EF4-FFF2-40B4-BE49-F238E27FC236}">
                  <a16:creationId xmlns:a16="http://schemas.microsoft.com/office/drawing/2014/main" id="{8D2230B9-5D9B-44FE-A19A-62D8EA1C9FF7}"/>
                </a:ext>
              </a:extLst>
            </p:cNvPr>
            <p:cNvSpPr txBox="1"/>
            <p:nvPr/>
          </p:nvSpPr>
          <p:spPr>
            <a:xfrm>
              <a:off x="4098933" y="5458045"/>
              <a:ext cx="2785730" cy="369332"/>
            </a:xfrm>
            <a:prstGeom prst="rect">
              <a:avLst/>
            </a:prstGeom>
            <a:noFill/>
          </p:spPr>
          <p:txBody>
            <a:bodyPr vert="horz" wrap="square" lIns="0" tIns="0" rIns="0" bIns="0" rtlCol="0">
              <a:spAutoFit/>
            </a:bodyPr>
            <a:lstStyle>
              <a:defPPr>
                <a:defRPr lang="en-US"/>
              </a:defPPr>
              <a:lvl1pPr marR="0" lvl="0" indent="0" fontAlgn="b">
                <a:lnSpc>
                  <a:spcPct val="120000"/>
                </a:lnSpc>
                <a:spcBef>
                  <a:spcPts val="600"/>
                </a:spcBef>
                <a:spcAft>
                  <a:spcPts val="0"/>
                </a:spcAft>
                <a:buClrTx/>
                <a:buSzPct val="100000"/>
                <a:buFontTx/>
                <a:buNone/>
                <a:tabLst/>
                <a:defRPr sz="1100" b="1">
                  <a:solidFill>
                    <a:prstClr val="black"/>
                  </a:solidFill>
                  <a:cs typeface="Calibri"/>
                </a:defRPr>
              </a:lvl1pPr>
            </a:lstStyle>
            <a:p>
              <a:pPr marL="285750" lvl="0" indent="-285750" fontAlgn="auto">
                <a:lnSpc>
                  <a:spcPct val="100000"/>
                </a:lnSpc>
                <a:spcBef>
                  <a:spcPts val="0"/>
                </a:spcBef>
                <a:buSzTx/>
                <a:buFont typeface="Arial" panose="020B0604020202020204" pitchFamily="34" charset="0"/>
                <a:buChar char="•"/>
              </a:pPr>
              <a:r>
                <a:rPr lang="en-US" sz="1200" b="0" dirty="0">
                  <a:cs typeface="+mn-cs"/>
                  <a:hlinkClick r:id="rId4"/>
                </a:rPr>
                <a:t>FSMA Technical Assistance Network (TAN) | FDA</a:t>
              </a:r>
              <a:endParaRPr lang="en-US" sz="1200" b="0" dirty="0">
                <a:cs typeface="+mn-cs"/>
              </a:endParaRPr>
            </a:p>
          </p:txBody>
        </p:sp>
      </p:grpSp>
      <p:pic>
        <p:nvPicPr>
          <p:cNvPr id="29698" name="Picture 2">
            <a:extLst>
              <a:ext uri="{FF2B5EF4-FFF2-40B4-BE49-F238E27FC236}">
                <a16:creationId xmlns:a16="http://schemas.microsoft.com/office/drawing/2014/main" id="{6D060621-2CB2-42D2-B93D-B0A43FA5353A}"/>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775705" y="2174279"/>
            <a:ext cx="2506268" cy="2475145"/>
          </a:xfrm>
          <a:prstGeom prst="ellipse">
            <a:avLst/>
          </a:prstGeom>
          <a:noFill/>
          <a:extLst>
            <a:ext uri="{909E8E84-426E-40DD-AFC4-6F175D3DCCD1}">
              <a14:hiddenFill xmlns:a14="http://schemas.microsoft.com/office/drawing/2010/main">
                <a:solidFill>
                  <a:srgbClr val="FFFFFF"/>
                </a:solidFill>
              </a14:hiddenFill>
            </a:ext>
          </a:extLst>
        </p:spPr>
      </p:pic>
      <p:sp>
        <p:nvSpPr>
          <p:cNvPr id="26" name="Slide Number Placeholder 2">
            <a:extLst>
              <a:ext uri="{FF2B5EF4-FFF2-40B4-BE49-F238E27FC236}">
                <a16:creationId xmlns:a16="http://schemas.microsoft.com/office/drawing/2014/main" id="{FE5F7795-BCEC-4FCB-AB78-9C707D74A0D8}"/>
              </a:ext>
            </a:extLst>
          </p:cNvPr>
          <p:cNvSpPr txBox="1">
            <a:spLocks/>
          </p:cNvSpPr>
          <p:nvPr/>
        </p:nvSpPr>
        <p:spPr>
          <a:xfrm>
            <a:off x="9781190" y="6511179"/>
            <a:ext cx="2311400" cy="24622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2782948-4DBE-204D-AB9E-B65E067054AE}" type="slidenum">
              <a:rPr lang="en-US" sz="1000"/>
              <a:pPr algn="r"/>
              <a:t>20</a:t>
            </a:fld>
            <a:endParaRPr lang="en-US" sz="1000" dirty="0"/>
          </a:p>
        </p:txBody>
      </p:sp>
    </p:spTree>
    <p:extLst>
      <p:ext uri="{BB962C8B-B14F-4D97-AF65-F5344CB8AC3E}">
        <p14:creationId xmlns:p14="http://schemas.microsoft.com/office/powerpoint/2010/main" val="3861138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a:xfrm>
            <a:off x="0" y="0"/>
            <a:ext cx="6264166" cy="6857999"/>
          </a:xfrm>
        </p:spPr>
      </p:pic>
      <p:sp>
        <p:nvSpPr>
          <p:cNvPr id="8" name="Title 7"/>
          <p:cNvSpPr>
            <a:spLocks noGrp="1"/>
          </p:cNvSpPr>
          <p:nvPr>
            <p:ph type="title"/>
          </p:nvPr>
        </p:nvSpPr>
        <p:spPr>
          <a:xfrm>
            <a:off x="914400" y="3674158"/>
            <a:ext cx="4389120" cy="3183841"/>
          </a:xfrm>
        </p:spPr>
        <p:txBody>
          <a:bodyPr anchor="t"/>
          <a:lstStyle/>
          <a:p>
            <a:r>
              <a:rPr lang="en-US" dirty="0"/>
              <a:t>Regulatory Foundation</a:t>
            </a:r>
            <a:br>
              <a:rPr lang="en-US" dirty="0"/>
            </a:br>
            <a:br>
              <a:rPr lang="en-US" dirty="0"/>
            </a:br>
            <a:r>
              <a:rPr lang="en-US" dirty="0"/>
              <a:t>Import Requirements</a:t>
            </a:r>
          </a:p>
        </p:txBody>
      </p:sp>
      <p:grpSp>
        <p:nvGrpSpPr>
          <p:cNvPr id="7" name="Group 6">
            <a:extLst>
              <a:ext uri="{FF2B5EF4-FFF2-40B4-BE49-F238E27FC236}">
                <a16:creationId xmlns:a16="http://schemas.microsoft.com/office/drawing/2014/main" id="{B35D7C35-B22B-482E-9165-B14911939F6C}"/>
              </a:ext>
            </a:extLst>
          </p:cNvPr>
          <p:cNvGrpSpPr/>
          <p:nvPr/>
        </p:nvGrpSpPr>
        <p:grpSpPr>
          <a:xfrm>
            <a:off x="6573895" y="1051159"/>
            <a:ext cx="5137968" cy="5078907"/>
            <a:chOff x="6437261" y="1660759"/>
            <a:chExt cx="5137968" cy="5078907"/>
          </a:xfrm>
        </p:grpSpPr>
        <p:pic>
          <p:nvPicPr>
            <p:cNvPr id="9" name="Picture 8" descr="Shape&#10;&#10;Description automatically generated">
              <a:extLst>
                <a:ext uri="{FF2B5EF4-FFF2-40B4-BE49-F238E27FC236}">
                  <a16:creationId xmlns:a16="http://schemas.microsoft.com/office/drawing/2014/main" id="{DA5812BF-ED9C-41D6-BC33-734089D9147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37261" y="1660759"/>
              <a:ext cx="5137968" cy="5078907"/>
            </a:xfrm>
            <a:prstGeom prst="ellipse">
              <a:avLst/>
            </a:prstGeom>
          </p:spPr>
        </p:pic>
        <p:pic>
          <p:nvPicPr>
            <p:cNvPr id="10" name="Picture 9" descr="A picture containing indoor, fruit, vegetable, arranged&#10;&#10;Description automatically generated">
              <a:extLst>
                <a:ext uri="{FF2B5EF4-FFF2-40B4-BE49-F238E27FC236}">
                  <a16:creationId xmlns:a16="http://schemas.microsoft.com/office/drawing/2014/main" id="{7E2730EC-D322-4EF5-AE61-AAC1657F0C1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824351" y="2924106"/>
              <a:ext cx="2565583" cy="2605054"/>
            </a:xfrm>
            <a:prstGeom prst="ellipse">
              <a:avLst/>
            </a:prstGeom>
          </p:spPr>
        </p:pic>
        <p:pic>
          <p:nvPicPr>
            <p:cNvPr id="11" name="Picture 10">
              <a:extLst>
                <a:ext uri="{FF2B5EF4-FFF2-40B4-BE49-F238E27FC236}">
                  <a16:creationId xmlns:a16="http://schemas.microsoft.com/office/drawing/2014/main" id="{4E2EB28B-61F7-432A-9A62-7909082F448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409989" y="3457281"/>
              <a:ext cx="1420024" cy="1420945"/>
            </a:xfrm>
            <a:prstGeom prst="rect">
              <a:avLst/>
            </a:prstGeom>
          </p:spPr>
        </p:pic>
        <p:pic>
          <p:nvPicPr>
            <p:cNvPr id="12" name="Picture 11">
              <a:extLst>
                <a:ext uri="{FF2B5EF4-FFF2-40B4-BE49-F238E27FC236}">
                  <a16:creationId xmlns:a16="http://schemas.microsoft.com/office/drawing/2014/main" id="{3BE97FB7-382D-4874-9608-0A12AD12D16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15558" t="1333" r="24631" b="-1333"/>
            <a:stretch/>
          </p:blipFill>
          <p:spPr>
            <a:xfrm>
              <a:off x="9001099" y="4051749"/>
              <a:ext cx="237805" cy="232008"/>
            </a:xfrm>
            <a:prstGeom prst="flowChartConnector">
              <a:avLst/>
            </a:prstGeom>
            <a:ln>
              <a:solidFill>
                <a:schemeClr val="bg1">
                  <a:lumMod val="65000"/>
                </a:schemeClr>
              </a:solidFill>
            </a:ln>
          </p:spPr>
        </p:pic>
      </p:grpSp>
      <p:sp>
        <p:nvSpPr>
          <p:cNvPr id="13" name="Slide Number Placeholder 2">
            <a:extLst>
              <a:ext uri="{FF2B5EF4-FFF2-40B4-BE49-F238E27FC236}">
                <a16:creationId xmlns:a16="http://schemas.microsoft.com/office/drawing/2014/main" id="{CFB1328B-3CCA-43B8-A653-F4399D4B2C8D}"/>
              </a:ext>
            </a:extLst>
          </p:cNvPr>
          <p:cNvSpPr txBox="1">
            <a:spLocks/>
          </p:cNvSpPr>
          <p:nvPr/>
        </p:nvSpPr>
        <p:spPr>
          <a:xfrm>
            <a:off x="9781190" y="6511179"/>
            <a:ext cx="2311400" cy="24622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2782948-4DBE-204D-AB9E-B65E067054AE}" type="slidenum">
              <a:rPr lang="en-US" sz="1000"/>
              <a:pPr algn="r"/>
              <a:t>21</a:t>
            </a:fld>
            <a:endParaRPr lang="en-US" sz="1000" dirty="0"/>
          </a:p>
        </p:txBody>
      </p:sp>
    </p:spTree>
    <p:extLst>
      <p:ext uri="{BB962C8B-B14F-4D97-AF65-F5344CB8AC3E}">
        <p14:creationId xmlns:p14="http://schemas.microsoft.com/office/powerpoint/2010/main" val="3848590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9105F0-5A8E-4F3B-BBD3-F8D19D040BE4}"/>
              </a:ext>
            </a:extLst>
          </p:cNvPr>
          <p:cNvSpPr>
            <a:spLocks noGrp="1"/>
          </p:cNvSpPr>
          <p:nvPr>
            <p:ph type="title"/>
          </p:nvPr>
        </p:nvSpPr>
        <p:spPr/>
        <p:txBody>
          <a:bodyPr anchor="ctr">
            <a:normAutofit/>
          </a:bodyPr>
          <a:lstStyle/>
          <a:p>
            <a:r>
              <a:rPr lang="en-US" sz="2925" spc="-61" dirty="0">
                <a:latin typeface="+mj-lt"/>
              </a:rPr>
              <a:t>Guiding Principles: US Strategy for Food Imports</a:t>
            </a:r>
          </a:p>
        </p:txBody>
      </p:sp>
      <p:sp>
        <p:nvSpPr>
          <p:cNvPr id="6" name="Text Placeholder 5">
            <a:extLst>
              <a:ext uri="{FF2B5EF4-FFF2-40B4-BE49-F238E27FC236}">
                <a16:creationId xmlns:a16="http://schemas.microsoft.com/office/drawing/2014/main" id="{23F6268D-66E0-49D7-A567-1B5C6B611F8D}"/>
              </a:ext>
            </a:extLst>
          </p:cNvPr>
          <p:cNvSpPr txBox="1">
            <a:spLocks/>
          </p:cNvSpPr>
          <p:nvPr/>
        </p:nvSpPr>
        <p:spPr>
          <a:xfrm>
            <a:off x="914972" y="466344"/>
            <a:ext cx="3355849" cy="2032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lang="en-US" sz="731" b="1" kern="0" cap="all" spc="203" baseline="0" dirty="0">
                <a:solidFill>
                  <a:schemeClr val="accent5">
                    <a:lumMod val="60000"/>
                    <a:lumOff val="40000"/>
                  </a:schemeClr>
                </a:solidFill>
                <a:latin typeface="Arial" panose="020B0604020202020204" pitchFamily="34" charset="0"/>
                <a:ea typeface="Nexa Black" charset="0"/>
                <a:cs typeface="Nexa Black"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mj-lt"/>
              </a:rPr>
              <a:t>Regulatory Foundation</a:t>
            </a:r>
          </a:p>
        </p:txBody>
      </p:sp>
      <p:grpSp>
        <p:nvGrpSpPr>
          <p:cNvPr id="77" name="Group 76">
            <a:extLst>
              <a:ext uri="{FF2B5EF4-FFF2-40B4-BE49-F238E27FC236}">
                <a16:creationId xmlns:a16="http://schemas.microsoft.com/office/drawing/2014/main" id="{A10F9808-1EB0-42F1-8C81-ACE67EACFEBF}"/>
              </a:ext>
            </a:extLst>
          </p:cNvPr>
          <p:cNvGrpSpPr/>
          <p:nvPr/>
        </p:nvGrpSpPr>
        <p:grpSpPr>
          <a:xfrm>
            <a:off x="882778" y="5929101"/>
            <a:ext cx="10593279" cy="646331"/>
            <a:chOff x="8387418" y="2402909"/>
            <a:chExt cx="10593279" cy="646331"/>
          </a:xfrm>
        </p:grpSpPr>
        <p:sp>
          <p:nvSpPr>
            <p:cNvPr id="78" name="TextBox 77">
              <a:extLst>
                <a:ext uri="{FF2B5EF4-FFF2-40B4-BE49-F238E27FC236}">
                  <a16:creationId xmlns:a16="http://schemas.microsoft.com/office/drawing/2014/main" id="{80BEB66D-966E-407A-9CB7-401073FDBD4E}"/>
                </a:ext>
              </a:extLst>
            </p:cNvPr>
            <p:cNvSpPr txBox="1"/>
            <p:nvPr/>
          </p:nvSpPr>
          <p:spPr>
            <a:xfrm>
              <a:off x="8387418" y="2402909"/>
              <a:ext cx="2467951" cy="646331"/>
            </a:xfrm>
            <a:prstGeom prst="rect">
              <a:avLst/>
            </a:prstGeom>
            <a:noFill/>
          </p:spPr>
          <p:txBody>
            <a:bodyPr wrap="square" lIns="91440" tIns="45720" rIns="91440" bIns="45720" rtlCol="0">
              <a:spAutoFit/>
            </a:bodyPr>
            <a:lstStyle>
              <a:defPPr>
                <a:defRPr lang="en-US"/>
              </a:defPPr>
              <a:lvl1pPr marR="0" lvl="0" indent="0" fontAlgn="auto">
                <a:spcBef>
                  <a:spcPts val="0"/>
                </a:spcBef>
                <a:spcAft>
                  <a:spcPts val="0"/>
                </a:spcAft>
                <a:buClrTx/>
                <a:buSzTx/>
                <a:buFontTx/>
                <a:buNone/>
                <a:tabLst/>
                <a:defRPr b="1" cap="all" spc="300"/>
              </a:lvl1pPr>
            </a:lstStyle>
            <a:p>
              <a:pPr lvl="0">
                <a:defRPr/>
              </a:pPr>
              <a:r>
                <a:rPr lang="en-US" dirty="0">
                  <a:solidFill>
                    <a:prstClr val="black"/>
                  </a:solidFill>
                  <a:latin typeface="+mj-lt"/>
                </a:rPr>
                <a:t>TOOLS and RESOURCES</a:t>
              </a:r>
            </a:p>
          </p:txBody>
        </p:sp>
        <p:cxnSp>
          <p:nvCxnSpPr>
            <p:cNvPr id="79" name="Straight Connector 78">
              <a:extLst>
                <a:ext uri="{FF2B5EF4-FFF2-40B4-BE49-F238E27FC236}">
                  <a16:creationId xmlns:a16="http://schemas.microsoft.com/office/drawing/2014/main" id="{62DF8E62-6838-4807-A33B-65EB1831B9A9}"/>
                </a:ext>
              </a:extLst>
            </p:cNvPr>
            <p:cNvCxnSpPr>
              <a:cxnSpLocks/>
            </p:cNvCxnSpPr>
            <p:nvPr/>
          </p:nvCxnSpPr>
          <p:spPr>
            <a:xfrm rot="5400000">
              <a:off x="10276896" y="2729026"/>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7D8ECD0B-8D85-4C2B-8C80-E1BA8A2FCEE6}"/>
                </a:ext>
              </a:extLst>
            </p:cNvPr>
            <p:cNvSpPr txBox="1"/>
            <p:nvPr/>
          </p:nvSpPr>
          <p:spPr>
            <a:xfrm>
              <a:off x="11064269" y="2533537"/>
              <a:ext cx="7916428" cy="452274"/>
            </a:xfrm>
            <a:prstGeom prst="rect">
              <a:avLst/>
            </a:prstGeom>
            <a:noFill/>
          </p:spPr>
          <p:txBody>
            <a:bodyPr vert="horz" wrap="square" lIns="0" tIns="0" rIns="0" bIns="0" numCol="2" rtlCol="0">
              <a:noAutofit/>
            </a:bodyPr>
            <a:lstStyle>
              <a:defPPr>
                <a:defRPr lang="en-US"/>
              </a:defPPr>
              <a:lvl1pPr marR="0" lvl="0" indent="0" fontAlgn="b">
                <a:lnSpc>
                  <a:spcPct val="120000"/>
                </a:lnSpc>
                <a:spcBef>
                  <a:spcPts val="600"/>
                </a:spcBef>
                <a:spcAft>
                  <a:spcPts val="0"/>
                </a:spcAft>
                <a:buClrTx/>
                <a:buSzPct val="100000"/>
                <a:buFontTx/>
                <a:buNone/>
                <a:tabLst/>
                <a:defRPr sz="1100" b="1">
                  <a:solidFill>
                    <a:prstClr val="black"/>
                  </a:solidFill>
                  <a:cs typeface="Calibri"/>
                </a:defRPr>
              </a:lvl1pPr>
            </a:lstStyle>
            <a:p>
              <a:pPr marL="285750" lvl="0" indent="-285750" fontAlgn="auto">
                <a:lnSpc>
                  <a:spcPct val="100000"/>
                </a:lnSpc>
                <a:spcBef>
                  <a:spcPts val="0"/>
                </a:spcBef>
                <a:buSzTx/>
                <a:buFont typeface="Arial" panose="020B0604020202020204" pitchFamily="34" charset="0"/>
                <a:buChar char="•"/>
              </a:pPr>
              <a:r>
                <a:rPr lang="en-US" sz="1200" b="0" dirty="0">
                  <a:cs typeface="+mn-cs"/>
                  <a:hlinkClick r:id="rId3"/>
                </a:rPr>
                <a:t>FDA Strategy for the Safety of Imported Food</a:t>
              </a:r>
              <a:endParaRPr lang="en-US" sz="1200" b="0" dirty="0">
                <a:solidFill>
                  <a:srgbClr val="333333"/>
                </a:solidFill>
                <a:cs typeface="+mn-cs"/>
              </a:endParaRPr>
            </a:p>
            <a:p>
              <a:pPr marL="285750" lvl="0" indent="-285750" fontAlgn="auto">
                <a:lnSpc>
                  <a:spcPct val="100000"/>
                </a:lnSpc>
                <a:spcBef>
                  <a:spcPts val="0"/>
                </a:spcBef>
                <a:buSzTx/>
                <a:buFont typeface="Arial" panose="020B0604020202020204" pitchFamily="34" charset="0"/>
                <a:buChar char="•"/>
              </a:pPr>
              <a:r>
                <a:rPr lang="en-US" sz="1200" b="0" dirty="0">
                  <a:cs typeface="+mn-cs"/>
                  <a:hlinkClick r:id="rId4"/>
                </a:rPr>
                <a:t>How to Start a Food Business | FDA</a:t>
              </a:r>
              <a:endParaRPr lang="en-US" sz="1200" b="0" dirty="0">
                <a:cs typeface="+mn-cs"/>
              </a:endParaRPr>
            </a:p>
            <a:p>
              <a:pPr marL="285750" lvl="0" indent="-285750" fontAlgn="auto">
                <a:lnSpc>
                  <a:spcPct val="100000"/>
                </a:lnSpc>
                <a:spcBef>
                  <a:spcPts val="0"/>
                </a:spcBef>
                <a:buSzTx/>
                <a:buFont typeface="Arial" panose="020B0604020202020204" pitchFamily="34" charset="0"/>
                <a:buChar char="•"/>
              </a:pPr>
              <a:endParaRPr lang="en-US" sz="1200" b="0" dirty="0">
                <a:solidFill>
                  <a:srgbClr val="333333"/>
                </a:solidFill>
                <a:cs typeface="+mn-cs"/>
              </a:endParaRPr>
            </a:p>
            <a:p>
              <a:pPr marL="285750" lvl="0" indent="-285750" fontAlgn="auto">
                <a:lnSpc>
                  <a:spcPct val="100000"/>
                </a:lnSpc>
                <a:spcBef>
                  <a:spcPts val="0"/>
                </a:spcBef>
                <a:buSzTx/>
                <a:buFont typeface="Arial" panose="020B0604020202020204" pitchFamily="34" charset="0"/>
                <a:buChar char="•"/>
              </a:pPr>
              <a:r>
                <a:rPr lang="en-US" sz="1200" b="0" dirty="0">
                  <a:cs typeface="+mn-cs"/>
                  <a:hlinkClick r:id="rId5"/>
                </a:rPr>
                <a:t>Importing Food Products into the United States | FDA</a:t>
              </a:r>
              <a:endParaRPr lang="en-US" sz="1200" b="0" dirty="0">
                <a:cs typeface="+mn-cs"/>
              </a:endParaRPr>
            </a:p>
            <a:p>
              <a:pPr marL="285750" lvl="0" indent="-285750" fontAlgn="auto">
                <a:lnSpc>
                  <a:spcPct val="100000"/>
                </a:lnSpc>
                <a:spcBef>
                  <a:spcPts val="0"/>
                </a:spcBef>
                <a:buSzTx/>
                <a:buFont typeface="Arial" panose="020B0604020202020204" pitchFamily="34" charset="0"/>
                <a:buChar char="•"/>
              </a:pPr>
              <a:r>
                <a:rPr lang="en-US" sz="1200" b="0" dirty="0">
                  <a:cs typeface="+mn-cs"/>
                  <a:hlinkClick r:id="rId6"/>
                </a:rPr>
                <a:t>Office of Global Policy and Strategy | FDA</a:t>
              </a:r>
              <a:endParaRPr lang="en-US" sz="1200" b="0" dirty="0">
                <a:cs typeface="+mn-cs"/>
              </a:endParaRPr>
            </a:p>
          </p:txBody>
        </p:sp>
      </p:grpSp>
      <p:grpSp>
        <p:nvGrpSpPr>
          <p:cNvPr id="39" name="Group 38">
            <a:extLst>
              <a:ext uri="{FF2B5EF4-FFF2-40B4-BE49-F238E27FC236}">
                <a16:creationId xmlns:a16="http://schemas.microsoft.com/office/drawing/2014/main" id="{49644A92-7221-4806-B0B1-895176D0B1C7}"/>
              </a:ext>
            </a:extLst>
          </p:cNvPr>
          <p:cNvGrpSpPr/>
          <p:nvPr/>
        </p:nvGrpSpPr>
        <p:grpSpPr>
          <a:xfrm>
            <a:off x="914400" y="1798048"/>
            <a:ext cx="2286001" cy="2508799"/>
            <a:chOff x="914400" y="1798049"/>
            <a:chExt cx="2286001" cy="2508799"/>
          </a:xfrm>
        </p:grpSpPr>
        <p:sp>
          <p:nvSpPr>
            <p:cNvPr id="40" name="Rectangle 39">
              <a:extLst>
                <a:ext uri="{FF2B5EF4-FFF2-40B4-BE49-F238E27FC236}">
                  <a16:creationId xmlns:a16="http://schemas.microsoft.com/office/drawing/2014/main" id="{3A3CF0C0-E4D8-4E40-9574-1A29A7538CD6}"/>
                </a:ext>
              </a:extLst>
            </p:cNvPr>
            <p:cNvSpPr/>
            <p:nvPr/>
          </p:nvSpPr>
          <p:spPr>
            <a:xfrm>
              <a:off x="914400" y="2731801"/>
              <a:ext cx="2270633" cy="279885"/>
            </a:xfrm>
            <a:prstGeom prst="rect">
              <a:avLst/>
            </a:prstGeom>
            <a:noFill/>
          </p:spPr>
          <p:txBody>
            <a:bodyPr wrap="square" lIns="0" tIns="0" rIns="0" bIns="0">
              <a:spAutoFit/>
            </a:bodyPr>
            <a:lstStyle/>
            <a:p>
              <a:pPr lvl="0">
                <a:lnSpc>
                  <a:spcPct val="106000"/>
                </a:lnSpc>
                <a:defRPr/>
              </a:pPr>
              <a:r>
                <a:rPr lang="en-US" b="1" dirty="0">
                  <a:solidFill>
                    <a:srgbClr val="000000"/>
                  </a:solidFill>
                  <a:latin typeface="Arial" panose="020B0604020202020204" pitchFamily="34" charset="0"/>
                  <a:ea typeface="Open Sans" panose="020B0606030504020204" pitchFamily="34" charset="0"/>
                  <a:cs typeface="Arial" panose="020B0604020202020204" pitchFamily="34" charset="0"/>
                </a:rPr>
                <a:t>Pre-Approval</a:t>
              </a:r>
            </a:p>
          </p:txBody>
        </p:sp>
        <p:cxnSp>
          <p:nvCxnSpPr>
            <p:cNvPr id="41" name="Straight Connector 40">
              <a:extLst>
                <a:ext uri="{FF2B5EF4-FFF2-40B4-BE49-F238E27FC236}">
                  <a16:creationId xmlns:a16="http://schemas.microsoft.com/office/drawing/2014/main" id="{F8C29056-9478-4FC6-9E5F-25C86EE80575}"/>
                </a:ext>
              </a:extLst>
            </p:cNvPr>
            <p:cNvCxnSpPr/>
            <p:nvPr/>
          </p:nvCxnSpPr>
          <p:spPr>
            <a:xfrm>
              <a:off x="914400" y="3488521"/>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1BA1EDF6-40EC-4D5E-A061-8FBB98304718}"/>
                </a:ext>
              </a:extLst>
            </p:cNvPr>
            <p:cNvSpPr/>
            <p:nvPr/>
          </p:nvSpPr>
          <p:spPr>
            <a:xfrm>
              <a:off x="927848" y="1798049"/>
              <a:ext cx="641433" cy="641433"/>
            </a:xfrm>
            <a:prstGeom prst="ellipse">
              <a:avLst/>
            </a:prstGeom>
            <a:solidFill>
              <a:schemeClr val="bg1"/>
            </a:solidFill>
            <a:ln w="349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a:t>
              </a:r>
            </a:p>
          </p:txBody>
        </p:sp>
        <p:sp>
          <p:nvSpPr>
            <p:cNvPr id="43" name="Rectangle 42">
              <a:extLst>
                <a:ext uri="{FF2B5EF4-FFF2-40B4-BE49-F238E27FC236}">
                  <a16:creationId xmlns:a16="http://schemas.microsoft.com/office/drawing/2014/main" id="{DBD1D614-5ABA-4306-B94B-AB4DE922DB56}"/>
                </a:ext>
              </a:extLst>
            </p:cNvPr>
            <p:cNvSpPr/>
            <p:nvPr/>
          </p:nvSpPr>
          <p:spPr>
            <a:xfrm>
              <a:off x="914401" y="3642051"/>
              <a:ext cx="2286000" cy="664797"/>
            </a:xfrm>
            <a:prstGeom prst="rect">
              <a:avLst/>
            </a:prstGeom>
          </p:spPr>
          <p:txBody>
            <a:bodyPr vert="horz" lIns="0" tIns="0" rIns="0" bIns="0" rtlCol="0">
              <a:noAutofit/>
            </a:bodyPr>
            <a:lstStyle/>
            <a:p>
              <a:pPr marL="285750" lvl="0" indent="-285750">
                <a:lnSpc>
                  <a:spcPct val="130000"/>
                </a:lnSpc>
                <a:spcBef>
                  <a:spcPts val="1000"/>
                </a:spcBef>
                <a:buClr>
                  <a:srgbClr val="787878"/>
                </a:buClr>
                <a:buSzPct val="75000"/>
                <a:buFont typeface="Arial" panose="020B0604020202020204" pitchFamily="34" charset="0"/>
                <a:buChar char="•"/>
                <a:defRPr/>
              </a:pPr>
              <a:r>
                <a:rPr lang="en-US" sz="1200" spc="-30" dirty="0">
                  <a:solidFill>
                    <a:srgbClr val="000000"/>
                  </a:solidFill>
                  <a:latin typeface="Arial" panose="020B0604020202020204" pitchFamily="34" charset="0"/>
                  <a:ea typeface="Open Sans" charset="0"/>
                  <a:cs typeface="Arial" panose="020B0604020202020204" pitchFamily="34" charset="0"/>
                </a:rPr>
                <a:t>Foods can be imported into the United States without prior sanction by FDA, as long as they meet all legal requirements. </a:t>
              </a:r>
              <a:endPar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Open Sans" charset="0"/>
                <a:cs typeface="Arial" panose="020B0604020202020204" pitchFamily="34" charset="0"/>
              </a:endParaRPr>
            </a:p>
          </p:txBody>
        </p:sp>
      </p:grpSp>
      <p:grpSp>
        <p:nvGrpSpPr>
          <p:cNvPr id="44" name="Group 43">
            <a:extLst>
              <a:ext uri="{FF2B5EF4-FFF2-40B4-BE49-F238E27FC236}">
                <a16:creationId xmlns:a16="http://schemas.microsoft.com/office/drawing/2014/main" id="{947DE184-CAEC-47DE-BCB9-1F9829F7798D}"/>
              </a:ext>
            </a:extLst>
          </p:cNvPr>
          <p:cNvGrpSpPr/>
          <p:nvPr/>
        </p:nvGrpSpPr>
        <p:grpSpPr>
          <a:xfrm>
            <a:off x="3769775" y="1798048"/>
            <a:ext cx="2792310" cy="2508799"/>
            <a:chOff x="3662919" y="1798049"/>
            <a:chExt cx="2792310" cy="2508799"/>
          </a:xfrm>
        </p:grpSpPr>
        <p:sp>
          <p:nvSpPr>
            <p:cNvPr id="45" name="Rectangle 44">
              <a:extLst>
                <a:ext uri="{FF2B5EF4-FFF2-40B4-BE49-F238E27FC236}">
                  <a16:creationId xmlns:a16="http://schemas.microsoft.com/office/drawing/2014/main" id="{99626D35-A9D3-41BE-AF14-F40BE816163F}"/>
                </a:ext>
              </a:extLst>
            </p:cNvPr>
            <p:cNvSpPr/>
            <p:nvPr/>
          </p:nvSpPr>
          <p:spPr>
            <a:xfrm>
              <a:off x="3662919" y="2731802"/>
              <a:ext cx="2629021" cy="272832"/>
            </a:xfrm>
            <a:prstGeom prst="rect">
              <a:avLst/>
            </a:prstGeom>
            <a:noFill/>
          </p:spPr>
          <p:txBody>
            <a:bodyPr wrap="square" lIns="0" tIns="0" rIns="0" bIns="0">
              <a:spAutoFit/>
            </a:bodyPr>
            <a:lstStyle/>
            <a:p>
              <a:pPr lvl="0">
                <a:lnSpc>
                  <a:spcPct val="106000"/>
                </a:lnSpc>
                <a:defRPr/>
              </a:pPr>
              <a:r>
                <a:rPr lang="en-US" b="1" dirty="0">
                  <a:solidFill>
                    <a:srgbClr val="000000"/>
                  </a:solidFill>
                  <a:latin typeface="Arial" panose="020B0604020202020204" pitchFamily="34" charset="0"/>
                  <a:ea typeface="Open Sans" panose="020B0606030504020204" pitchFamily="34" charset="0"/>
                  <a:cs typeface="Arial" panose="020B0604020202020204" pitchFamily="34" charset="0"/>
                </a:rPr>
                <a:t>Prevention</a:t>
              </a:r>
              <a:endParaRPr kumimoji="0" lang="en-US" b="1" i="0" u="none" strike="noStrike" kern="1200" cap="none" spc="0" normalizeH="0" baseline="0" noProof="0" dirty="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endParaRPr>
            </a:p>
          </p:txBody>
        </p:sp>
        <p:cxnSp>
          <p:nvCxnSpPr>
            <p:cNvPr id="46" name="Straight Connector 45">
              <a:extLst>
                <a:ext uri="{FF2B5EF4-FFF2-40B4-BE49-F238E27FC236}">
                  <a16:creationId xmlns:a16="http://schemas.microsoft.com/office/drawing/2014/main" id="{B4599D0A-BE2C-4E02-975C-1EA0F94C50B5}"/>
                </a:ext>
              </a:extLst>
            </p:cNvPr>
            <p:cNvCxnSpPr/>
            <p:nvPr/>
          </p:nvCxnSpPr>
          <p:spPr>
            <a:xfrm>
              <a:off x="3662919" y="3488521"/>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E0FE17D5-6252-406A-9E12-C233D44C0265}"/>
                </a:ext>
              </a:extLst>
            </p:cNvPr>
            <p:cNvSpPr/>
            <p:nvPr/>
          </p:nvSpPr>
          <p:spPr>
            <a:xfrm>
              <a:off x="3676367" y="1798049"/>
              <a:ext cx="641433" cy="641433"/>
            </a:xfrm>
            <a:prstGeom prst="ellipse">
              <a:avLst/>
            </a:prstGeom>
            <a:solidFill>
              <a:schemeClr val="bg1"/>
            </a:solidFill>
            <a:ln w="349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a:t>
              </a:r>
            </a:p>
          </p:txBody>
        </p:sp>
        <p:sp>
          <p:nvSpPr>
            <p:cNvPr id="48" name="Rectangle 47">
              <a:extLst>
                <a:ext uri="{FF2B5EF4-FFF2-40B4-BE49-F238E27FC236}">
                  <a16:creationId xmlns:a16="http://schemas.microsoft.com/office/drawing/2014/main" id="{86879941-E348-499F-B08E-3F065B80FA37}"/>
                </a:ext>
              </a:extLst>
            </p:cNvPr>
            <p:cNvSpPr/>
            <p:nvPr/>
          </p:nvSpPr>
          <p:spPr>
            <a:xfrm>
              <a:off x="3662919" y="3642051"/>
              <a:ext cx="2792310" cy="664797"/>
            </a:xfrm>
            <a:prstGeom prst="rect">
              <a:avLst/>
            </a:prstGeom>
          </p:spPr>
          <p:txBody>
            <a:bodyPr vert="horz" lIns="0" tIns="0" rIns="0" bIns="0" rtlCol="0">
              <a:noAutofit/>
            </a:bodyPr>
            <a:lstStyle/>
            <a:p>
              <a:pPr marL="285750" lvl="0" indent="-285750">
                <a:lnSpc>
                  <a:spcPct val="130000"/>
                </a:lnSpc>
                <a:spcBef>
                  <a:spcPts val="1000"/>
                </a:spcBef>
                <a:buClr>
                  <a:srgbClr val="787878"/>
                </a:buClr>
                <a:buSzPct val="75000"/>
                <a:buFont typeface="Arial" panose="020B0604020202020204" pitchFamily="34" charset="0"/>
                <a:buChar char="•"/>
                <a:defRPr/>
              </a:pPr>
              <a:r>
                <a:rPr lang="en-US" sz="1200" spc="-30" dirty="0">
                  <a:solidFill>
                    <a:srgbClr val="000000"/>
                  </a:solidFill>
                  <a:latin typeface="Arial" panose="020B0604020202020204" pitchFamily="34" charset="0"/>
                  <a:ea typeface="Open Sans" charset="0"/>
                  <a:cs typeface="Arial" panose="020B0604020202020204" pitchFamily="34" charset="0"/>
                </a:rPr>
                <a:t>Food offered for import meets U.S. food safety requirements</a:t>
              </a:r>
            </a:p>
            <a:p>
              <a:pPr marL="285750" lvl="0" indent="-285750">
                <a:lnSpc>
                  <a:spcPct val="130000"/>
                </a:lnSpc>
                <a:spcBef>
                  <a:spcPts val="300"/>
                </a:spcBef>
                <a:buClr>
                  <a:srgbClr val="787878"/>
                </a:buClr>
                <a:buSzPct val="75000"/>
                <a:buFont typeface="Arial" panose="020B0604020202020204" pitchFamily="34" charset="0"/>
                <a:buChar char="•"/>
                <a:defRPr/>
              </a:pPr>
              <a:r>
                <a:rPr lang="en-US" sz="1200" spc="-30" dirty="0">
                  <a:solidFill>
                    <a:srgbClr val="000000"/>
                  </a:solidFill>
                  <a:latin typeface="Arial" panose="020B0604020202020204" pitchFamily="34" charset="0"/>
                  <a:ea typeface="Open Sans" charset="0"/>
                  <a:cs typeface="Arial" panose="020B0604020202020204" pitchFamily="34" charset="0"/>
                </a:rPr>
                <a:t>Sustaining a level playing field for domestic and foreign food producers</a:t>
              </a:r>
            </a:p>
            <a:p>
              <a:pPr marL="285750" lvl="0" indent="-285750">
                <a:lnSpc>
                  <a:spcPct val="130000"/>
                </a:lnSpc>
                <a:spcBef>
                  <a:spcPts val="300"/>
                </a:spcBef>
                <a:buClr>
                  <a:srgbClr val="787878"/>
                </a:buClr>
                <a:buSzPct val="75000"/>
                <a:buFont typeface="Arial" panose="020B0604020202020204" pitchFamily="34" charset="0"/>
                <a:buChar char="•"/>
                <a:defRPr/>
              </a:pPr>
              <a:r>
                <a:rPr lang="en-US" sz="1200" spc="-30" dirty="0">
                  <a:solidFill>
                    <a:srgbClr val="000000"/>
                  </a:solidFill>
                  <a:latin typeface="Arial" panose="020B0604020202020204" pitchFamily="34" charset="0"/>
                  <a:ea typeface="Open Sans" charset="0"/>
                  <a:cs typeface="Arial" panose="020B0604020202020204" pitchFamily="34" charset="0"/>
                </a:rPr>
                <a:t>Allocating resources according to risk</a:t>
              </a:r>
            </a:p>
            <a:p>
              <a:pPr marL="285750" lvl="0" indent="-285750">
                <a:lnSpc>
                  <a:spcPct val="130000"/>
                </a:lnSpc>
                <a:spcBef>
                  <a:spcPts val="300"/>
                </a:spcBef>
                <a:buClr>
                  <a:srgbClr val="787878"/>
                </a:buClr>
                <a:buSzPct val="75000"/>
                <a:buFont typeface="Arial" panose="020B0604020202020204" pitchFamily="34" charset="0"/>
                <a:buChar char="•"/>
                <a:defRPr/>
              </a:pPr>
              <a:r>
                <a:rPr lang="en-US" sz="1200" spc="-30" dirty="0">
                  <a:solidFill>
                    <a:srgbClr val="000000"/>
                  </a:solidFill>
                  <a:latin typeface="Arial" panose="020B0604020202020204" pitchFamily="34" charset="0"/>
                  <a:ea typeface="Open Sans" charset="0"/>
                  <a:cs typeface="Arial" panose="020B0604020202020204" pitchFamily="34" charset="0"/>
                </a:rPr>
                <a:t>FDA border surveillance prevents entry of unsafe foods</a:t>
              </a:r>
            </a:p>
          </p:txBody>
        </p:sp>
      </p:grpSp>
      <p:grpSp>
        <p:nvGrpSpPr>
          <p:cNvPr id="49" name="Group 48">
            <a:extLst>
              <a:ext uri="{FF2B5EF4-FFF2-40B4-BE49-F238E27FC236}">
                <a16:creationId xmlns:a16="http://schemas.microsoft.com/office/drawing/2014/main" id="{2DC984DE-0A1F-4B43-ABA5-3A7FBFF493E2}"/>
              </a:ext>
            </a:extLst>
          </p:cNvPr>
          <p:cNvGrpSpPr/>
          <p:nvPr/>
        </p:nvGrpSpPr>
        <p:grpSpPr>
          <a:xfrm>
            <a:off x="6598056" y="1798048"/>
            <a:ext cx="2286001" cy="2508799"/>
            <a:chOff x="6606113" y="1798049"/>
            <a:chExt cx="2286001" cy="2508799"/>
          </a:xfrm>
        </p:grpSpPr>
        <p:sp>
          <p:nvSpPr>
            <p:cNvPr id="50" name="Rectangle 49">
              <a:extLst>
                <a:ext uri="{FF2B5EF4-FFF2-40B4-BE49-F238E27FC236}">
                  <a16:creationId xmlns:a16="http://schemas.microsoft.com/office/drawing/2014/main" id="{BB248525-FE9B-4D9A-BF69-73FA05395914}"/>
                </a:ext>
              </a:extLst>
            </p:cNvPr>
            <p:cNvSpPr/>
            <p:nvPr/>
          </p:nvSpPr>
          <p:spPr>
            <a:xfrm>
              <a:off x="6606113" y="2731802"/>
              <a:ext cx="2077055" cy="272832"/>
            </a:xfrm>
            <a:prstGeom prst="rect">
              <a:avLst/>
            </a:prstGeom>
            <a:noFill/>
          </p:spPr>
          <p:txBody>
            <a:bodyPr wrap="square" lIns="0" tIns="0" rIns="0" bIns="0">
              <a:spAutoFit/>
            </a:bodyPr>
            <a:lstStyle/>
            <a:p>
              <a:pPr lvl="0">
                <a:lnSpc>
                  <a:spcPct val="106000"/>
                </a:lnSpc>
                <a:defRPr/>
              </a:pPr>
              <a:r>
                <a:rPr lang="en-US" b="1" dirty="0">
                  <a:solidFill>
                    <a:srgbClr val="000000"/>
                  </a:solidFill>
                  <a:latin typeface="Arial" panose="020B0604020202020204" pitchFamily="34" charset="0"/>
                  <a:ea typeface="Open Sans" panose="020B0606030504020204" pitchFamily="34" charset="0"/>
                  <a:cs typeface="Arial" panose="020B0604020202020204" pitchFamily="34" charset="0"/>
                </a:rPr>
                <a:t>Response</a:t>
              </a:r>
              <a:endParaRPr kumimoji="0" lang="en-US" b="1" i="0" u="none" strike="noStrike" kern="1200" cap="none" spc="0" normalizeH="0" baseline="0" noProof="0" dirty="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endParaRPr>
            </a:p>
          </p:txBody>
        </p:sp>
        <p:sp>
          <p:nvSpPr>
            <p:cNvPr id="51" name="Oval 50">
              <a:extLst>
                <a:ext uri="{FF2B5EF4-FFF2-40B4-BE49-F238E27FC236}">
                  <a16:creationId xmlns:a16="http://schemas.microsoft.com/office/drawing/2014/main" id="{34C7620E-3E5A-486B-98D5-914A0FB14053}"/>
                </a:ext>
              </a:extLst>
            </p:cNvPr>
            <p:cNvSpPr/>
            <p:nvPr/>
          </p:nvSpPr>
          <p:spPr>
            <a:xfrm>
              <a:off x="6619561" y="1798049"/>
              <a:ext cx="641433" cy="641433"/>
            </a:xfrm>
            <a:prstGeom prst="ellipse">
              <a:avLst/>
            </a:prstGeom>
            <a:solidFill>
              <a:schemeClr val="bg1"/>
            </a:solidFill>
            <a:ln w="349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3</a:t>
              </a:r>
            </a:p>
          </p:txBody>
        </p:sp>
        <p:sp>
          <p:nvSpPr>
            <p:cNvPr id="52" name="Rectangle 51">
              <a:extLst>
                <a:ext uri="{FF2B5EF4-FFF2-40B4-BE49-F238E27FC236}">
                  <a16:creationId xmlns:a16="http://schemas.microsoft.com/office/drawing/2014/main" id="{8C09E32C-58B1-4221-9986-F13320BA521D}"/>
                </a:ext>
              </a:extLst>
            </p:cNvPr>
            <p:cNvSpPr/>
            <p:nvPr/>
          </p:nvSpPr>
          <p:spPr>
            <a:xfrm>
              <a:off x="6606114" y="3642051"/>
              <a:ext cx="2286000" cy="664797"/>
            </a:xfrm>
            <a:prstGeom prst="rect">
              <a:avLst/>
            </a:prstGeom>
          </p:spPr>
          <p:txBody>
            <a:bodyPr vert="horz" lIns="0" tIns="0" rIns="0" bIns="0" rtlCol="0">
              <a:noAutofit/>
            </a:bodyPr>
            <a:lstStyle/>
            <a:p>
              <a:pPr marL="285750" lvl="0" indent="-285750">
                <a:lnSpc>
                  <a:spcPct val="130000"/>
                </a:lnSpc>
                <a:spcBef>
                  <a:spcPts val="1000"/>
                </a:spcBef>
                <a:buClr>
                  <a:srgbClr val="787878"/>
                </a:buClr>
                <a:buSzPct val="75000"/>
                <a:buFont typeface="Arial" panose="020B0604020202020204" pitchFamily="34" charset="0"/>
                <a:buChar char="•"/>
                <a:defRPr/>
              </a:pPr>
              <a:r>
                <a:rPr lang="en-US" sz="1200" spc="-30" dirty="0">
                  <a:solidFill>
                    <a:srgbClr val="000000"/>
                  </a:solidFill>
                  <a:latin typeface="Arial" panose="020B0604020202020204" pitchFamily="34" charset="0"/>
                  <a:ea typeface="Open Sans" charset="0"/>
                  <a:cs typeface="Arial" panose="020B0604020202020204" pitchFamily="34" charset="0"/>
                </a:rPr>
                <a:t>Rapid and Effective Response to Unsafe Imported Food</a:t>
              </a:r>
            </a:p>
          </p:txBody>
        </p:sp>
        <p:cxnSp>
          <p:nvCxnSpPr>
            <p:cNvPr id="53" name="Straight Connector 52">
              <a:extLst>
                <a:ext uri="{FF2B5EF4-FFF2-40B4-BE49-F238E27FC236}">
                  <a16:creationId xmlns:a16="http://schemas.microsoft.com/office/drawing/2014/main" id="{F251751D-448A-47D1-A0B1-2CBB1E68BBCA}"/>
                </a:ext>
              </a:extLst>
            </p:cNvPr>
            <p:cNvCxnSpPr/>
            <p:nvPr/>
          </p:nvCxnSpPr>
          <p:spPr>
            <a:xfrm>
              <a:off x="6606113" y="3488521"/>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98F0DCCF-175F-475D-82D4-800CDC208826}"/>
              </a:ext>
            </a:extLst>
          </p:cNvPr>
          <p:cNvGrpSpPr/>
          <p:nvPr/>
        </p:nvGrpSpPr>
        <p:grpSpPr>
          <a:xfrm>
            <a:off x="9399002" y="1798048"/>
            <a:ext cx="2286001" cy="2508799"/>
            <a:chOff x="9399002" y="1798048"/>
            <a:chExt cx="2286001" cy="2508799"/>
          </a:xfrm>
        </p:grpSpPr>
        <p:sp>
          <p:nvSpPr>
            <p:cNvPr id="55" name="Rectangle 54">
              <a:extLst>
                <a:ext uri="{FF2B5EF4-FFF2-40B4-BE49-F238E27FC236}">
                  <a16:creationId xmlns:a16="http://schemas.microsoft.com/office/drawing/2014/main" id="{EA070D00-4D2F-4215-8E27-CA1EBB470826}"/>
                </a:ext>
              </a:extLst>
            </p:cNvPr>
            <p:cNvSpPr/>
            <p:nvPr/>
          </p:nvSpPr>
          <p:spPr>
            <a:xfrm>
              <a:off x="9399002" y="2731801"/>
              <a:ext cx="2077055" cy="566437"/>
            </a:xfrm>
            <a:prstGeom prst="rect">
              <a:avLst/>
            </a:prstGeom>
            <a:noFill/>
          </p:spPr>
          <p:txBody>
            <a:bodyPr wrap="square" lIns="0" tIns="0" rIns="0" bIns="0">
              <a:spAutoFit/>
            </a:bodyPr>
            <a:lstStyle/>
            <a:p>
              <a:pPr lvl="0">
                <a:lnSpc>
                  <a:spcPct val="106000"/>
                </a:lnSpc>
                <a:defRPr/>
              </a:pPr>
              <a:r>
                <a:rPr lang="en-US" b="1" dirty="0">
                  <a:solidFill>
                    <a:srgbClr val="000000"/>
                  </a:solidFill>
                  <a:latin typeface="Arial" panose="020B0604020202020204" pitchFamily="34" charset="0"/>
                  <a:ea typeface="Open Sans" panose="020B0606030504020204" pitchFamily="34" charset="0"/>
                  <a:cs typeface="Arial" panose="020B0604020202020204" pitchFamily="34" charset="0"/>
                </a:rPr>
                <a:t>Transparency and Communication</a:t>
              </a:r>
            </a:p>
          </p:txBody>
        </p:sp>
        <p:sp>
          <p:nvSpPr>
            <p:cNvPr id="56" name="Oval 55">
              <a:extLst>
                <a:ext uri="{FF2B5EF4-FFF2-40B4-BE49-F238E27FC236}">
                  <a16:creationId xmlns:a16="http://schemas.microsoft.com/office/drawing/2014/main" id="{4EEF287A-1337-48BA-AEA4-CF52FE7610C8}"/>
                </a:ext>
              </a:extLst>
            </p:cNvPr>
            <p:cNvSpPr/>
            <p:nvPr/>
          </p:nvSpPr>
          <p:spPr>
            <a:xfrm>
              <a:off x="9412450" y="1798048"/>
              <a:ext cx="641433" cy="641433"/>
            </a:xfrm>
            <a:prstGeom prst="ellipse">
              <a:avLst/>
            </a:prstGeom>
            <a:solidFill>
              <a:schemeClr val="bg1"/>
            </a:solidFill>
            <a:ln w="349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rgbClr val="000000"/>
                  </a:solidFill>
                  <a:latin typeface="Arial" panose="020B0604020202020204" pitchFamily="34" charset="0"/>
                  <a:cs typeface="Arial" panose="020B0604020202020204" pitchFamily="34" charset="0"/>
                </a:rPr>
                <a:t>4</a:t>
              </a:r>
              <a:endParaRPr kumimoji="0" lang="en-US" sz="3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57" name="Rectangle 56">
              <a:extLst>
                <a:ext uri="{FF2B5EF4-FFF2-40B4-BE49-F238E27FC236}">
                  <a16:creationId xmlns:a16="http://schemas.microsoft.com/office/drawing/2014/main" id="{0E1B95A3-4697-4F4E-A491-615D45A8F7AA}"/>
                </a:ext>
              </a:extLst>
            </p:cNvPr>
            <p:cNvSpPr/>
            <p:nvPr/>
          </p:nvSpPr>
          <p:spPr>
            <a:xfrm>
              <a:off x="9399003" y="3642050"/>
              <a:ext cx="2286000" cy="664797"/>
            </a:xfrm>
            <a:prstGeom prst="rect">
              <a:avLst/>
            </a:prstGeom>
          </p:spPr>
          <p:txBody>
            <a:bodyPr vert="horz" lIns="0" tIns="0" rIns="0" bIns="0" rtlCol="0">
              <a:noAutofit/>
            </a:bodyPr>
            <a:lstStyle/>
            <a:p>
              <a:pPr marL="285750" lvl="0" indent="-285750">
                <a:lnSpc>
                  <a:spcPct val="130000"/>
                </a:lnSpc>
                <a:spcBef>
                  <a:spcPts val="1000"/>
                </a:spcBef>
                <a:buClr>
                  <a:srgbClr val="787878"/>
                </a:buClr>
                <a:buSzPct val="75000"/>
                <a:buFont typeface="Arial" panose="020B0604020202020204" pitchFamily="34" charset="0"/>
                <a:buChar char="•"/>
                <a:defRPr/>
              </a:pPr>
              <a:r>
                <a:rPr lang="en-US" sz="1200" spc="-30" dirty="0">
                  <a:solidFill>
                    <a:srgbClr val="000000"/>
                  </a:solidFill>
                  <a:latin typeface="Arial" panose="020B0604020202020204" pitchFamily="34" charset="0"/>
                  <a:ea typeface="Open Sans" charset="0"/>
                  <a:cs typeface="Arial" panose="020B0604020202020204" pitchFamily="34" charset="0"/>
                </a:rPr>
                <a:t>Effective and Efficient Food Import Program</a:t>
              </a:r>
            </a:p>
            <a:p>
              <a:pPr marL="285750" lvl="0" indent="-285750">
                <a:lnSpc>
                  <a:spcPct val="130000"/>
                </a:lnSpc>
                <a:spcBef>
                  <a:spcPts val="1000"/>
                </a:spcBef>
                <a:buClr>
                  <a:srgbClr val="787878"/>
                </a:buClr>
                <a:buSzPct val="75000"/>
                <a:buFont typeface="Arial" panose="020B0604020202020204" pitchFamily="34" charset="0"/>
                <a:buChar char="•"/>
                <a:defRPr/>
              </a:pPr>
              <a:r>
                <a:rPr lang="en-US" sz="1200" spc="-30" dirty="0">
                  <a:solidFill>
                    <a:srgbClr val="000000"/>
                  </a:solidFill>
                  <a:latin typeface="Arial" panose="020B0604020202020204" pitchFamily="34" charset="0"/>
                  <a:ea typeface="Open Sans" charset="0"/>
                  <a:cs typeface="Arial" panose="020B0604020202020204" pitchFamily="34" charset="0"/>
                </a:rPr>
                <a:t>Partnering with others to build prevention‐based systems </a:t>
              </a:r>
            </a:p>
          </p:txBody>
        </p:sp>
        <p:cxnSp>
          <p:nvCxnSpPr>
            <p:cNvPr id="58" name="Straight Connector 57">
              <a:extLst>
                <a:ext uri="{FF2B5EF4-FFF2-40B4-BE49-F238E27FC236}">
                  <a16:creationId xmlns:a16="http://schemas.microsoft.com/office/drawing/2014/main" id="{9896EE57-DF9F-4CC6-9981-87B0CBCF7D5E}"/>
                </a:ext>
              </a:extLst>
            </p:cNvPr>
            <p:cNvCxnSpPr/>
            <p:nvPr/>
          </p:nvCxnSpPr>
          <p:spPr>
            <a:xfrm>
              <a:off x="9399002" y="3488520"/>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9" name="Slide Number Placeholder 2">
            <a:extLst>
              <a:ext uri="{FF2B5EF4-FFF2-40B4-BE49-F238E27FC236}">
                <a16:creationId xmlns:a16="http://schemas.microsoft.com/office/drawing/2014/main" id="{697CC496-2D8F-4F35-BC5C-3537C60EF167}"/>
              </a:ext>
            </a:extLst>
          </p:cNvPr>
          <p:cNvSpPr txBox="1">
            <a:spLocks/>
          </p:cNvSpPr>
          <p:nvPr/>
        </p:nvSpPr>
        <p:spPr>
          <a:xfrm>
            <a:off x="9781190" y="6511179"/>
            <a:ext cx="2311400" cy="24622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2782948-4DBE-204D-AB9E-B65E067054AE}" type="slidenum">
              <a:rPr lang="en-US" sz="1000"/>
              <a:pPr algn="r"/>
              <a:t>22</a:t>
            </a:fld>
            <a:endParaRPr lang="en-US" sz="1000" dirty="0"/>
          </a:p>
        </p:txBody>
      </p:sp>
    </p:spTree>
    <p:extLst>
      <p:ext uri="{BB962C8B-B14F-4D97-AF65-F5344CB8AC3E}">
        <p14:creationId xmlns:p14="http://schemas.microsoft.com/office/powerpoint/2010/main" val="1899982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9105F0-5A8E-4F3B-BBD3-F8D19D040BE4}"/>
              </a:ext>
            </a:extLst>
          </p:cNvPr>
          <p:cNvSpPr>
            <a:spLocks noGrp="1"/>
          </p:cNvSpPr>
          <p:nvPr>
            <p:ph type="title"/>
          </p:nvPr>
        </p:nvSpPr>
        <p:spPr/>
        <p:txBody>
          <a:bodyPr>
            <a:normAutofit/>
          </a:bodyPr>
          <a:lstStyle/>
          <a:p>
            <a:r>
              <a:rPr lang="en-US" sz="2925" spc="-61" dirty="0">
                <a:latin typeface="+mn-lt"/>
              </a:rPr>
              <a:t>Overview of Imports Regulations</a:t>
            </a:r>
          </a:p>
        </p:txBody>
      </p:sp>
      <p:sp>
        <p:nvSpPr>
          <p:cNvPr id="6" name="Text Placeholder 5">
            <a:extLst>
              <a:ext uri="{FF2B5EF4-FFF2-40B4-BE49-F238E27FC236}">
                <a16:creationId xmlns:a16="http://schemas.microsoft.com/office/drawing/2014/main" id="{23F6268D-66E0-49D7-A567-1B5C6B611F8D}"/>
              </a:ext>
            </a:extLst>
          </p:cNvPr>
          <p:cNvSpPr txBox="1">
            <a:spLocks/>
          </p:cNvSpPr>
          <p:nvPr/>
        </p:nvSpPr>
        <p:spPr>
          <a:xfrm>
            <a:off x="914972" y="466344"/>
            <a:ext cx="3355849" cy="2032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lang="en-US" sz="731" b="1" kern="0" cap="all" spc="203" baseline="0" dirty="0">
                <a:solidFill>
                  <a:schemeClr val="accent5">
                    <a:lumMod val="60000"/>
                    <a:lumOff val="40000"/>
                  </a:schemeClr>
                </a:solidFill>
                <a:latin typeface="Arial" panose="020B0604020202020204" pitchFamily="34" charset="0"/>
                <a:ea typeface="Nexa Black" charset="0"/>
                <a:cs typeface="Nexa Black"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Regulatory Foundation</a:t>
            </a:r>
          </a:p>
        </p:txBody>
      </p:sp>
      <p:sp>
        <p:nvSpPr>
          <p:cNvPr id="2" name="Rectangle 1">
            <a:extLst>
              <a:ext uri="{FF2B5EF4-FFF2-40B4-BE49-F238E27FC236}">
                <a16:creationId xmlns:a16="http://schemas.microsoft.com/office/drawing/2014/main" id="{F230F94F-CF64-4E7E-8690-24CF2430FF27}"/>
              </a:ext>
            </a:extLst>
          </p:cNvPr>
          <p:cNvSpPr/>
          <p:nvPr/>
        </p:nvSpPr>
        <p:spPr>
          <a:xfrm>
            <a:off x="880239" y="1231763"/>
            <a:ext cx="9367345" cy="307777"/>
          </a:xfrm>
          <a:prstGeom prst="rect">
            <a:avLst/>
          </a:prstGeom>
        </p:spPr>
        <p:txBody>
          <a:bodyPr wrap="square">
            <a:spAutoFit/>
          </a:bodyPr>
          <a:lstStyle/>
          <a:p>
            <a:r>
              <a:rPr lang="en-US" sz="1400" dirty="0"/>
              <a:t>A complex, diverse, overlapping and confusing set of rules and requirements impacting your journey to export</a:t>
            </a:r>
          </a:p>
        </p:txBody>
      </p:sp>
      <p:pic>
        <p:nvPicPr>
          <p:cNvPr id="9" name="图片 133">
            <a:extLst>
              <a:ext uri="{FF2B5EF4-FFF2-40B4-BE49-F238E27FC236}">
                <a16:creationId xmlns:a16="http://schemas.microsoft.com/office/drawing/2014/main" id="{708827D4-5ADE-4838-800B-4F7C92A46607}"/>
              </a:ext>
            </a:extLst>
          </p:cNvPr>
          <p:cNvPicPr>
            <a:picLocks noChangeAspect="1"/>
          </p:cNvPicPr>
          <p:nvPr/>
        </p:nvPicPr>
        <p:blipFill>
          <a:blip r:embed="rId3"/>
          <a:stretch>
            <a:fillRect/>
          </a:stretch>
        </p:blipFill>
        <p:spPr>
          <a:xfrm>
            <a:off x="1" y="1839773"/>
            <a:ext cx="12192000" cy="981753"/>
          </a:xfrm>
          <a:prstGeom prst="rect">
            <a:avLst/>
          </a:prstGeom>
        </p:spPr>
      </p:pic>
      <p:sp>
        <p:nvSpPr>
          <p:cNvPr id="25" name="Rectangle 6">
            <a:extLst>
              <a:ext uri="{FF2B5EF4-FFF2-40B4-BE49-F238E27FC236}">
                <a16:creationId xmlns:a16="http://schemas.microsoft.com/office/drawing/2014/main" id="{AA9A4FFC-ACA9-4B3B-B231-AD82A4D00395}"/>
              </a:ext>
            </a:extLst>
          </p:cNvPr>
          <p:cNvSpPr>
            <a:spLocks noChangeArrowheads="1"/>
          </p:cNvSpPr>
          <p:nvPr/>
        </p:nvSpPr>
        <p:spPr bwMode="auto">
          <a:xfrm>
            <a:off x="3916341" y="2927446"/>
            <a:ext cx="2083818" cy="3434999"/>
          </a:xfrm>
          <a:prstGeom prst="rect">
            <a:avLst/>
          </a:prstGeom>
          <a:solidFill>
            <a:srgbClr val="046A38"/>
          </a:solidFill>
          <a:ln w="12700">
            <a:noFill/>
            <a:miter lim="800000"/>
            <a:headEnd/>
            <a:tailEnd/>
          </a:ln>
        </p:spPr>
        <p:txBody>
          <a:bodyPr lIns="72000" tIns="108000" rIns="72000" bIns="72000" anchor="ctr"/>
          <a:lstStyle/>
          <a:p>
            <a:pPr algn="ctr">
              <a:buFont typeface="Arial" panose="020B0604020202020204" pitchFamily="34" charset="0"/>
              <a:buChar char="•"/>
            </a:pPr>
            <a:r>
              <a:rPr lang="en-US" sz="1400" dirty="0">
                <a:solidFill>
                  <a:schemeClr val="bg1"/>
                </a:solidFill>
                <a:latin typeface="+mj-lt"/>
                <a:ea typeface="Open Sans" panose="020B0606030504020204" pitchFamily="34" charset="0"/>
                <a:cs typeface="Open Sans" panose="020B0606030504020204" pitchFamily="34" charset="0"/>
              </a:rPr>
              <a:t>Public Health Security and Bioterrorism Preparedness and Response Act of 2002</a:t>
            </a:r>
          </a:p>
        </p:txBody>
      </p:sp>
      <p:sp>
        <p:nvSpPr>
          <p:cNvPr id="27" name="椭圆 78">
            <a:extLst>
              <a:ext uri="{FF2B5EF4-FFF2-40B4-BE49-F238E27FC236}">
                <a16:creationId xmlns:a16="http://schemas.microsoft.com/office/drawing/2014/main" id="{10D6CB78-2F02-4433-9ED4-27662D9287C0}"/>
              </a:ext>
            </a:extLst>
          </p:cNvPr>
          <p:cNvSpPr/>
          <p:nvPr/>
        </p:nvSpPr>
        <p:spPr bwMode="gray">
          <a:xfrm>
            <a:off x="4792959" y="6197154"/>
            <a:ext cx="330582" cy="330582"/>
          </a:xfrm>
          <a:prstGeom prst="ellipse">
            <a:avLst/>
          </a:prstGeom>
          <a:solidFill>
            <a:srgbClr val="046A38"/>
          </a:solidFill>
          <a:ln w="19050" algn="ctr">
            <a:solidFill>
              <a:schemeClr val="bg1"/>
            </a:solidFill>
            <a:miter lim="800000"/>
            <a:headEnd/>
            <a:tailEnd/>
          </a:ln>
        </p:spPr>
        <p:txBody>
          <a:bodyPr wrap="square" lIns="88900" tIns="88900" rIns="88900" bIns="88900" rtlCol="0" anchor="ctr"/>
          <a:lstStyle/>
          <a:p>
            <a:pPr algn="ctr">
              <a:buFont typeface="Wingdings 2" pitchFamily="18" charset="2"/>
              <a:buNone/>
            </a:pP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a:t>
            </a:r>
          </a:p>
        </p:txBody>
      </p:sp>
      <p:sp>
        <p:nvSpPr>
          <p:cNvPr id="34" name="Rectangle 6">
            <a:extLst>
              <a:ext uri="{FF2B5EF4-FFF2-40B4-BE49-F238E27FC236}">
                <a16:creationId xmlns:a16="http://schemas.microsoft.com/office/drawing/2014/main" id="{A7CAA0A1-985A-42B7-8ECD-9A6FCB2AC42A}"/>
              </a:ext>
            </a:extLst>
          </p:cNvPr>
          <p:cNvSpPr>
            <a:spLocks noChangeArrowheads="1"/>
          </p:cNvSpPr>
          <p:nvPr/>
        </p:nvSpPr>
        <p:spPr bwMode="auto">
          <a:xfrm>
            <a:off x="6096000" y="2927446"/>
            <a:ext cx="2083818" cy="3435000"/>
          </a:xfrm>
          <a:prstGeom prst="rect">
            <a:avLst/>
          </a:prstGeom>
          <a:solidFill>
            <a:srgbClr val="43B02A"/>
          </a:solidFill>
          <a:ln w="12700">
            <a:noFill/>
            <a:miter lim="800000"/>
            <a:headEnd/>
            <a:tailEnd/>
          </a:ln>
        </p:spPr>
        <p:txBody>
          <a:bodyPr lIns="72000" tIns="108000" rIns="72000" bIns="72000" anchor="ctr"/>
          <a:lstStyle/>
          <a:p>
            <a:pPr lvl="0" algn="ctr">
              <a:buFont typeface="Arial" panose="020B0604020202020204" pitchFamily="34" charset="0"/>
              <a:buChar char="•"/>
            </a:pPr>
            <a:r>
              <a:rPr lang="en-US" sz="1400" dirty="0">
                <a:solidFill>
                  <a:prstClr val="black"/>
                </a:solidFill>
                <a:latin typeface="+mj-lt"/>
                <a:hlinkClick r:id="rId4">
                  <a:extLst>
                    <a:ext uri="{A12FA001-AC4F-418D-AE19-62706E023703}">
                      <ahyp:hlinkClr xmlns:ahyp="http://schemas.microsoft.com/office/drawing/2018/hyperlinkcolor" val="tx"/>
                    </a:ext>
                  </a:extLst>
                </a:hlinkClick>
              </a:rPr>
              <a:t>FSMA Final Rule on Foreign Supplier Verification Programs (FSVP) for Importers of Food for Humans and Animals | FDA</a:t>
            </a:r>
            <a:endParaRPr lang="en-US" sz="1400" dirty="0">
              <a:solidFill>
                <a:prstClr val="black"/>
              </a:solidFill>
              <a:latin typeface="+mj-lt"/>
            </a:endParaRPr>
          </a:p>
        </p:txBody>
      </p:sp>
      <p:sp>
        <p:nvSpPr>
          <p:cNvPr id="36" name="椭圆 82">
            <a:extLst>
              <a:ext uri="{FF2B5EF4-FFF2-40B4-BE49-F238E27FC236}">
                <a16:creationId xmlns:a16="http://schemas.microsoft.com/office/drawing/2014/main" id="{DA750E82-4C64-414E-9F48-0DAF75B3665C}"/>
              </a:ext>
            </a:extLst>
          </p:cNvPr>
          <p:cNvSpPr/>
          <p:nvPr/>
        </p:nvSpPr>
        <p:spPr bwMode="gray">
          <a:xfrm>
            <a:off x="6972618" y="6197154"/>
            <a:ext cx="330582" cy="330582"/>
          </a:xfrm>
          <a:prstGeom prst="ellipse">
            <a:avLst/>
          </a:prstGeom>
          <a:solidFill>
            <a:srgbClr val="43B02A"/>
          </a:solidFill>
          <a:ln w="19050" algn="ctr">
            <a:solidFill>
              <a:schemeClr val="bg1"/>
            </a:solidFill>
            <a:miter lim="800000"/>
            <a:headEnd/>
            <a:tailEnd/>
          </a:ln>
        </p:spPr>
        <p:txBody>
          <a:bodyPr wrap="square" lIns="88900" tIns="88900" rIns="88900" bIns="88900" rtlCol="0" anchor="ctr"/>
          <a:lstStyle/>
          <a:p>
            <a:pPr algn="ctr">
              <a:buFont typeface="Wingdings 2" pitchFamily="18" charset="2"/>
              <a:buNone/>
            </a:pP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a:t>
            </a:r>
          </a:p>
        </p:txBody>
      </p:sp>
      <p:sp>
        <p:nvSpPr>
          <p:cNvPr id="55" name="Slide Number Placeholder 2">
            <a:extLst>
              <a:ext uri="{FF2B5EF4-FFF2-40B4-BE49-F238E27FC236}">
                <a16:creationId xmlns:a16="http://schemas.microsoft.com/office/drawing/2014/main" id="{8E656E96-87D3-4B7B-83AC-DA9521A6DE40}"/>
              </a:ext>
            </a:extLst>
          </p:cNvPr>
          <p:cNvSpPr txBox="1">
            <a:spLocks/>
          </p:cNvSpPr>
          <p:nvPr/>
        </p:nvSpPr>
        <p:spPr>
          <a:xfrm>
            <a:off x="9781190" y="6511179"/>
            <a:ext cx="2311400" cy="24622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2782948-4DBE-204D-AB9E-B65E067054AE}" type="slidenum">
              <a:rPr lang="en-US" sz="1000"/>
              <a:pPr algn="r"/>
              <a:t>23</a:t>
            </a:fld>
            <a:endParaRPr lang="en-US" sz="1000" dirty="0"/>
          </a:p>
        </p:txBody>
      </p:sp>
    </p:spTree>
    <p:extLst>
      <p:ext uri="{BB962C8B-B14F-4D97-AF65-F5344CB8AC3E}">
        <p14:creationId xmlns:p14="http://schemas.microsoft.com/office/powerpoint/2010/main" val="939819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9105F0-5A8E-4F3B-BBD3-F8D19D040BE4}"/>
              </a:ext>
            </a:extLst>
          </p:cNvPr>
          <p:cNvSpPr>
            <a:spLocks noGrp="1"/>
          </p:cNvSpPr>
          <p:nvPr>
            <p:ph type="title"/>
          </p:nvPr>
        </p:nvSpPr>
        <p:spPr/>
        <p:txBody>
          <a:bodyPr anchor="b">
            <a:normAutofit/>
          </a:bodyPr>
          <a:lstStyle/>
          <a:p>
            <a:r>
              <a:rPr lang="en-US" sz="2925" spc="-61" dirty="0">
                <a:latin typeface="+mj-lt"/>
              </a:rPr>
              <a:t>Public Health Security and Bioterrorism Preparedness and Response Act of 2002 – Food Facility Registration</a:t>
            </a:r>
          </a:p>
        </p:txBody>
      </p:sp>
      <p:sp>
        <p:nvSpPr>
          <p:cNvPr id="6" name="Text Placeholder 5">
            <a:extLst>
              <a:ext uri="{FF2B5EF4-FFF2-40B4-BE49-F238E27FC236}">
                <a16:creationId xmlns:a16="http://schemas.microsoft.com/office/drawing/2014/main" id="{23F6268D-66E0-49D7-A567-1B5C6B611F8D}"/>
              </a:ext>
            </a:extLst>
          </p:cNvPr>
          <p:cNvSpPr txBox="1">
            <a:spLocks/>
          </p:cNvSpPr>
          <p:nvPr/>
        </p:nvSpPr>
        <p:spPr>
          <a:xfrm>
            <a:off x="914972" y="466344"/>
            <a:ext cx="3355849" cy="2032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lang="en-US" sz="731" b="1" kern="0" cap="all" spc="203" baseline="0" dirty="0">
                <a:solidFill>
                  <a:schemeClr val="accent5">
                    <a:lumMod val="60000"/>
                    <a:lumOff val="40000"/>
                  </a:schemeClr>
                </a:solidFill>
                <a:latin typeface="Arial" panose="020B0604020202020204" pitchFamily="34" charset="0"/>
                <a:ea typeface="Nexa Black" charset="0"/>
                <a:cs typeface="Nexa Black"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mj-lt"/>
              </a:rPr>
              <a:t>Regulatory Foundation</a:t>
            </a:r>
          </a:p>
        </p:txBody>
      </p:sp>
      <p:grpSp>
        <p:nvGrpSpPr>
          <p:cNvPr id="69" name="Group 68">
            <a:extLst>
              <a:ext uri="{FF2B5EF4-FFF2-40B4-BE49-F238E27FC236}">
                <a16:creationId xmlns:a16="http://schemas.microsoft.com/office/drawing/2014/main" id="{13E5F774-1A6A-46C6-8F0D-A1B702FF23D9}"/>
              </a:ext>
            </a:extLst>
          </p:cNvPr>
          <p:cNvGrpSpPr/>
          <p:nvPr/>
        </p:nvGrpSpPr>
        <p:grpSpPr>
          <a:xfrm>
            <a:off x="882778" y="1869507"/>
            <a:ext cx="2785730" cy="2859635"/>
            <a:chOff x="882778" y="1869507"/>
            <a:chExt cx="2785730" cy="2859635"/>
          </a:xfrm>
        </p:grpSpPr>
        <p:sp>
          <p:nvSpPr>
            <p:cNvPr id="70" name="TextBox 69">
              <a:extLst>
                <a:ext uri="{FF2B5EF4-FFF2-40B4-BE49-F238E27FC236}">
                  <a16:creationId xmlns:a16="http://schemas.microsoft.com/office/drawing/2014/main" id="{9A2E427C-81F8-4588-90A0-EF57DD7DF77A}"/>
                </a:ext>
              </a:extLst>
            </p:cNvPr>
            <p:cNvSpPr txBox="1"/>
            <p:nvPr/>
          </p:nvSpPr>
          <p:spPr>
            <a:xfrm>
              <a:off x="882778" y="1869507"/>
              <a:ext cx="2377440" cy="369332"/>
            </a:xfrm>
            <a:prstGeom prst="rect">
              <a:avLst/>
            </a:prstGeom>
            <a:noFill/>
          </p:spPr>
          <p:txBody>
            <a:bodyPr wrap="square" lIns="91440" tIns="45720" rIns="9144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all" spc="300" normalizeH="0" baseline="0" noProof="0" dirty="0">
                  <a:ln>
                    <a:noFill/>
                  </a:ln>
                  <a:solidFill>
                    <a:prstClr val="black"/>
                  </a:solidFill>
                  <a:effectLst/>
                  <a:uLnTx/>
                  <a:uFillTx/>
                  <a:latin typeface="+mj-lt"/>
                  <a:ea typeface="+mn-ea"/>
                  <a:cs typeface="+mn-cs"/>
                </a:rPr>
                <a:t>Rationale</a:t>
              </a:r>
            </a:p>
          </p:txBody>
        </p:sp>
        <p:cxnSp>
          <p:nvCxnSpPr>
            <p:cNvPr id="71" name="Straight Connector 70">
              <a:extLst>
                <a:ext uri="{FF2B5EF4-FFF2-40B4-BE49-F238E27FC236}">
                  <a16:creationId xmlns:a16="http://schemas.microsoft.com/office/drawing/2014/main" id="{C33914FE-29FE-48BB-8802-6E01C69ED010}"/>
                </a:ext>
              </a:extLst>
            </p:cNvPr>
            <p:cNvCxnSpPr/>
            <p:nvPr/>
          </p:nvCxnSpPr>
          <p:spPr>
            <a:xfrm>
              <a:off x="882778" y="2539707"/>
              <a:ext cx="27857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06D6D143-AEEC-4E41-AA2C-968B297C1BB3}"/>
                </a:ext>
              </a:extLst>
            </p:cNvPr>
            <p:cNvSpPr txBox="1"/>
            <p:nvPr/>
          </p:nvSpPr>
          <p:spPr>
            <a:xfrm>
              <a:off x="882778" y="2836316"/>
              <a:ext cx="2785730" cy="1892826"/>
            </a:xfrm>
            <a:prstGeom prst="rect">
              <a:avLst/>
            </a:prstGeom>
            <a:noFill/>
          </p:spPr>
          <p:txBody>
            <a:bodyPr vert="horz" wrap="square" lIns="0" tIns="0" rIns="0" bIns="0" rtlCol="0">
              <a:spAutoFit/>
            </a:bodyPr>
            <a:lstStyle/>
            <a:p>
              <a:pPr marL="285750" indent="-285750">
                <a:spcAft>
                  <a:spcPts val="600"/>
                </a:spcAft>
                <a:buFont typeface="Arial" panose="020B0604020202020204" pitchFamily="34" charset="0"/>
                <a:buChar char="•"/>
              </a:pPr>
              <a:r>
                <a:rPr lang="en-US" sz="1200" dirty="0">
                  <a:solidFill>
                    <a:prstClr val="black"/>
                  </a:solidFill>
                  <a:latin typeface="+mj-lt"/>
                </a:rPr>
                <a:t>To help FDA determine the location and source of a potential bioterrorism incident or an outbreak of food- borne illness; and quickly notify facilities that may be affected.</a:t>
              </a:r>
            </a:p>
            <a:p>
              <a:pPr>
                <a:spcAft>
                  <a:spcPts val="600"/>
                </a:spcAft>
              </a:pPr>
              <a:r>
                <a:rPr lang="en-US" sz="1200" b="1" dirty="0">
                  <a:solidFill>
                    <a:prstClr val="black"/>
                  </a:solidFill>
                  <a:latin typeface="+mj-lt"/>
                </a:rPr>
                <a:t>Updated Regulation:</a:t>
              </a:r>
            </a:p>
            <a:p>
              <a:pPr marL="171450" indent="-171450">
                <a:spcAft>
                  <a:spcPts val="600"/>
                </a:spcAft>
                <a:buFont typeface="Arial" panose="020B0604020202020204" pitchFamily="34" charset="0"/>
                <a:buChar char="•"/>
              </a:pPr>
              <a:r>
                <a:rPr lang="en-US" sz="1200" dirty="0">
                  <a:solidFill>
                    <a:prstClr val="black"/>
                  </a:solidFill>
                  <a:latin typeface="+mj-lt"/>
                </a:rPr>
                <a:t>Updated in Food Safety Modernization Act of 2011</a:t>
              </a:r>
            </a:p>
            <a:p>
              <a:pPr>
                <a:spcAft>
                  <a:spcPts val="600"/>
                </a:spcAft>
              </a:pPr>
              <a:endParaRPr lang="en-US" sz="1200" b="1" dirty="0">
                <a:solidFill>
                  <a:prstClr val="black"/>
                </a:solidFill>
                <a:latin typeface="+mj-lt"/>
              </a:endParaRPr>
            </a:p>
          </p:txBody>
        </p:sp>
      </p:grpSp>
      <p:grpSp>
        <p:nvGrpSpPr>
          <p:cNvPr id="73" name="Group 72">
            <a:extLst>
              <a:ext uri="{FF2B5EF4-FFF2-40B4-BE49-F238E27FC236}">
                <a16:creationId xmlns:a16="http://schemas.microsoft.com/office/drawing/2014/main" id="{D79B77C0-6C4F-4BD4-AEFC-2E15D463F852}"/>
              </a:ext>
            </a:extLst>
          </p:cNvPr>
          <p:cNvGrpSpPr/>
          <p:nvPr/>
        </p:nvGrpSpPr>
        <p:grpSpPr>
          <a:xfrm>
            <a:off x="4548131" y="1869507"/>
            <a:ext cx="4419223" cy="4623365"/>
            <a:chOff x="4416806" y="1869507"/>
            <a:chExt cx="4419223" cy="4623365"/>
          </a:xfrm>
        </p:grpSpPr>
        <p:sp>
          <p:nvSpPr>
            <p:cNvPr id="74" name="TextBox 73">
              <a:extLst>
                <a:ext uri="{FF2B5EF4-FFF2-40B4-BE49-F238E27FC236}">
                  <a16:creationId xmlns:a16="http://schemas.microsoft.com/office/drawing/2014/main" id="{878BC26A-C903-4E92-A3FF-F0D4306E4360}"/>
                </a:ext>
              </a:extLst>
            </p:cNvPr>
            <p:cNvSpPr txBox="1"/>
            <p:nvPr/>
          </p:nvSpPr>
          <p:spPr>
            <a:xfrm>
              <a:off x="4416807" y="1869507"/>
              <a:ext cx="2959662" cy="646331"/>
            </a:xfrm>
            <a:prstGeom prst="rect">
              <a:avLst/>
            </a:prstGeom>
            <a:noFill/>
          </p:spPr>
          <p:txBody>
            <a:bodyPr wrap="square" lIns="91440" tIns="45720" rIns="91440" bIns="45720" rtlCol="0">
              <a:spAutoFit/>
            </a:bodyPr>
            <a:lstStyle/>
            <a:p>
              <a:pPr lvl="0">
                <a:defRPr/>
              </a:pPr>
              <a:r>
                <a:rPr lang="en-US" b="1" cap="all" spc="300" dirty="0">
                  <a:solidFill>
                    <a:prstClr val="black"/>
                  </a:solidFill>
                  <a:latin typeface="+mj-lt"/>
                </a:rPr>
                <a:t>KEY REQUIRED PROVISIONS</a:t>
              </a:r>
            </a:p>
          </p:txBody>
        </p:sp>
        <p:cxnSp>
          <p:nvCxnSpPr>
            <p:cNvPr id="75" name="Straight Connector 74">
              <a:extLst>
                <a:ext uri="{FF2B5EF4-FFF2-40B4-BE49-F238E27FC236}">
                  <a16:creationId xmlns:a16="http://schemas.microsoft.com/office/drawing/2014/main" id="{86B13EC1-A7AB-4A2F-A516-D538684F1577}"/>
                </a:ext>
              </a:extLst>
            </p:cNvPr>
            <p:cNvCxnSpPr/>
            <p:nvPr/>
          </p:nvCxnSpPr>
          <p:spPr>
            <a:xfrm>
              <a:off x="4416807" y="2539707"/>
              <a:ext cx="27857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49FF2CE7-5AF1-40CD-A447-CD69BB2A8C58}"/>
                </a:ext>
              </a:extLst>
            </p:cNvPr>
            <p:cNvSpPr txBox="1"/>
            <p:nvPr/>
          </p:nvSpPr>
          <p:spPr>
            <a:xfrm>
              <a:off x="4416806" y="2836316"/>
              <a:ext cx="4419223" cy="3656556"/>
            </a:xfrm>
            <a:prstGeom prst="rect">
              <a:avLst/>
            </a:prstGeom>
            <a:noFill/>
          </p:spPr>
          <p:txBody>
            <a:bodyPr vert="horz" wrap="square" lIns="0" tIns="0" rIns="0" bIns="0" numCol="2" rtlCol="0">
              <a:noAutofit/>
            </a:bodyPr>
            <a:lstStyle>
              <a:defPPr>
                <a:defRPr lang="en-US"/>
              </a:defPPr>
              <a:lvl1pPr marR="0" lvl="0" indent="0" fontAlgn="b">
                <a:lnSpc>
                  <a:spcPct val="120000"/>
                </a:lnSpc>
                <a:spcBef>
                  <a:spcPts val="600"/>
                </a:spcBef>
                <a:spcAft>
                  <a:spcPts val="0"/>
                </a:spcAft>
                <a:buClrTx/>
                <a:buSzPct val="100000"/>
                <a:buFontTx/>
                <a:buNone/>
                <a:tabLst/>
                <a:defRPr sz="1100" b="1">
                  <a:solidFill>
                    <a:prstClr val="black"/>
                  </a:solidFill>
                  <a:cs typeface="Calibri"/>
                </a:defRPr>
              </a:lvl1pPr>
            </a:lstStyle>
            <a:p>
              <a:pPr marL="285750" lvl="0" indent="-285750" fontAlgn="auto">
                <a:lnSpc>
                  <a:spcPct val="100000"/>
                </a:lnSpc>
                <a:spcBef>
                  <a:spcPts val="0"/>
                </a:spcBef>
                <a:spcAft>
                  <a:spcPts val="600"/>
                </a:spcAft>
                <a:buSzTx/>
                <a:buFont typeface="Arial" panose="020B0604020202020204" pitchFamily="34" charset="0"/>
                <a:buChar char="•"/>
              </a:pPr>
              <a:r>
                <a:rPr lang="en-US" sz="1200" b="0" dirty="0">
                  <a:latin typeface="+mj-lt"/>
                  <a:cs typeface="+mn-cs"/>
                </a:rPr>
                <a:t>Must register: Owner, operator, or agent in charge of either a domestic or foreign facility engaged in manufacturing/processing, packing, or holding of food for consumption in the United States.  </a:t>
              </a:r>
            </a:p>
            <a:p>
              <a:pPr marL="285750" lvl="0" indent="-285750" fontAlgn="auto">
                <a:lnSpc>
                  <a:spcPct val="100000"/>
                </a:lnSpc>
                <a:spcBef>
                  <a:spcPts val="0"/>
                </a:spcBef>
                <a:spcAft>
                  <a:spcPts val="600"/>
                </a:spcAft>
                <a:buSzTx/>
                <a:buFont typeface="Arial" panose="020B0604020202020204" pitchFamily="34" charset="0"/>
                <a:buChar char="•"/>
              </a:pPr>
              <a:r>
                <a:rPr lang="en-US" sz="1200" b="0" dirty="0">
                  <a:latin typeface="+mj-lt"/>
                  <a:cs typeface="+mn-cs"/>
                </a:rPr>
                <a:t>"Facility" is any establishment, structure or structures at one general physical location</a:t>
              </a:r>
            </a:p>
            <a:p>
              <a:pPr marL="285750" lvl="0" indent="-285750" fontAlgn="auto">
                <a:lnSpc>
                  <a:spcPct val="100000"/>
                </a:lnSpc>
                <a:spcBef>
                  <a:spcPts val="0"/>
                </a:spcBef>
                <a:spcAft>
                  <a:spcPts val="600"/>
                </a:spcAft>
                <a:buSzTx/>
                <a:buFont typeface="Arial" panose="020B0604020202020204" pitchFamily="34" charset="0"/>
                <a:buChar char="•"/>
              </a:pPr>
              <a:r>
                <a:rPr lang="en-US" sz="1200" b="0" dirty="0">
                  <a:latin typeface="+mj-lt"/>
                  <a:cs typeface="+mn-cs"/>
                </a:rPr>
                <a:t>If business has more than one location, your U.S. Agent must get a registration number for each location.</a:t>
              </a:r>
            </a:p>
            <a:p>
              <a:pPr marL="285750" lvl="0" indent="-285750" fontAlgn="auto">
                <a:lnSpc>
                  <a:spcPct val="100000"/>
                </a:lnSpc>
                <a:spcBef>
                  <a:spcPts val="0"/>
                </a:spcBef>
                <a:spcAft>
                  <a:spcPts val="600"/>
                </a:spcAft>
                <a:buSzTx/>
                <a:buFont typeface="Arial" panose="020B0604020202020204" pitchFamily="34" charset="0"/>
                <a:buChar char="•"/>
              </a:pPr>
              <a:r>
                <a:rPr lang="en-US" sz="1200" b="0" dirty="0">
                  <a:latin typeface="+mj-lt"/>
                  <a:cs typeface="+mn-cs"/>
                </a:rPr>
                <a:t>US Agent: Foreign facilities must designate a U.S. agent, </a:t>
              </a:r>
              <a:r>
                <a:rPr lang="en-US" sz="1200" b="0" u="sng" dirty="0">
                  <a:latin typeface="+mj-lt"/>
                  <a:cs typeface="+mn-cs"/>
                </a:rPr>
                <a:t>who is physically present in the United States, available 24/7, knowledgeable in FDA food rules,</a:t>
              </a:r>
              <a:r>
                <a:rPr lang="en-US" sz="1200" b="0" dirty="0">
                  <a:latin typeface="+mj-lt"/>
                  <a:cs typeface="+mn-cs"/>
                </a:rPr>
                <a:t> for purposes of communication between the facility and FDA. The U.S. agent also may be authorized to register the facility. </a:t>
              </a:r>
            </a:p>
            <a:p>
              <a:pPr marL="285750" lvl="0" indent="-285750" fontAlgn="auto">
                <a:lnSpc>
                  <a:spcPct val="100000"/>
                </a:lnSpc>
                <a:spcBef>
                  <a:spcPts val="0"/>
                </a:spcBef>
                <a:spcAft>
                  <a:spcPts val="600"/>
                </a:spcAft>
                <a:buSzTx/>
                <a:buFont typeface="Arial" panose="020B0604020202020204" pitchFamily="34" charset="0"/>
                <a:buChar char="•"/>
              </a:pPr>
              <a:r>
                <a:rPr lang="en-US" sz="1200" b="0" dirty="0">
                  <a:latin typeface="+mj-lt"/>
                  <a:cs typeface="+mn-cs"/>
                </a:rPr>
                <a:t>New registration: when starting a new business or another facility of an existing business</a:t>
              </a:r>
            </a:p>
            <a:p>
              <a:pPr marL="285750" lvl="0" indent="-285750" fontAlgn="auto">
                <a:lnSpc>
                  <a:spcPct val="100000"/>
                </a:lnSpc>
                <a:spcBef>
                  <a:spcPts val="0"/>
                </a:spcBef>
                <a:spcAft>
                  <a:spcPts val="600"/>
                </a:spcAft>
                <a:buSzTx/>
                <a:buFont typeface="Arial" panose="020B0604020202020204" pitchFamily="34" charset="0"/>
                <a:buChar char="•"/>
              </a:pPr>
              <a:r>
                <a:rPr lang="en-US" sz="1200" b="0" dirty="0">
                  <a:latin typeface="+mj-lt"/>
                  <a:cs typeface="+mn-cs"/>
                </a:rPr>
                <a:t>Update registration when any changes in information </a:t>
              </a:r>
            </a:p>
            <a:p>
              <a:pPr marL="285750" lvl="0" indent="-285750" fontAlgn="auto">
                <a:lnSpc>
                  <a:spcPct val="100000"/>
                </a:lnSpc>
                <a:spcBef>
                  <a:spcPts val="0"/>
                </a:spcBef>
                <a:spcAft>
                  <a:spcPts val="600"/>
                </a:spcAft>
                <a:buSzTx/>
                <a:buFont typeface="Arial" panose="020B0604020202020204" pitchFamily="34" charset="0"/>
                <a:buChar char="•"/>
              </a:pPr>
              <a:r>
                <a:rPr lang="en-US" sz="1200" b="0" dirty="0">
                  <a:latin typeface="+mj-lt"/>
                  <a:cs typeface="+mn-cs"/>
                </a:rPr>
                <a:t>Biennial renewal required, even if no changes</a:t>
              </a:r>
            </a:p>
          </p:txBody>
        </p:sp>
      </p:grpSp>
      <p:grpSp>
        <p:nvGrpSpPr>
          <p:cNvPr id="77" name="Group 76">
            <a:extLst>
              <a:ext uri="{FF2B5EF4-FFF2-40B4-BE49-F238E27FC236}">
                <a16:creationId xmlns:a16="http://schemas.microsoft.com/office/drawing/2014/main" id="{A10F9808-1EB0-42F1-8C81-ACE67EACFEBF}"/>
              </a:ext>
            </a:extLst>
          </p:cNvPr>
          <p:cNvGrpSpPr/>
          <p:nvPr/>
        </p:nvGrpSpPr>
        <p:grpSpPr>
          <a:xfrm>
            <a:off x="9197911" y="1869507"/>
            <a:ext cx="2785730" cy="4121519"/>
            <a:chOff x="8387418" y="1869507"/>
            <a:chExt cx="2785730" cy="4121519"/>
          </a:xfrm>
        </p:grpSpPr>
        <p:sp>
          <p:nvSpPr>
            <p:cNvPr id="78" name="TextBox 77">
              <a:extLst>
                <a:ext uri="{FF2B5EF4-FFF2-40B4-BE49-F238E27FC236}">
                  <a16:creationId xmlns:a16="http://schemas.microsoft.com/office/drawing/2014/main" id="{80BEB66D-966E-407A-9CB7-401073FDBD4E}"/>
                </a:ext>
              </a:extLst>
            </p:cNvPr>
            <p:cNvSpPr txBox="1"/>
            <p:nvPr/>
          </p:nvSpPr>
          <p:spPr>
            <a:xfrm>
              <a:off x="8387418" y="1869507"/>
              <a:ext cx="2467951" cy="646331"/>
            </a:xfrm>
            <a:prstGeom prst="rect">
              <a:avLst/>
            </a:prstGeom>
            <a:noFill/>
          </p:spPr>
          <p:txBody>
            <a:bodyPr wrap="square" lIns="91440" tIns="45720" rIns="91440" bIns="45720" rtlCol="0">
              <a:spAutoFit/>
            </a:bodyPr>
            <a:lstStyle>
              <a:defPPr>
                <a:defRPr lang="en-US"/>
              </a:defPPr>
              <a:lvl1pPr marR="0" lvl="0" indent="0" fontAlgn="auto">
                <a:spcBef>
                  <a:spcPts val="0"/>
                </a:spcBef>
                <a:spcAft>
                  <a:spcPts val="0"/>
                </a:spcAft>
                <a:buClrTx/>
                <a:buSzTx/>
                <a:buFontTx/>
                <a:buNone/>
                <a:tabLst/>
                <a:defRPr b="1" cap="all" spc="300"/>
              </a:lvl1pPr>
            </a:lstStyle>
            <a:p>
              <a:pPr lvl="0">
                <a:defRPr/>
              </a:pPr>
              <a:r>
                <a:rPr lang="en-US" dirty="0">
                  <a:solidFill>
                    <a:prstClr val="black"/>
                  </a:solidFill>
                  <a:latin typeface="+mj-lt"/>
                </a:rPr>
                <a:t>TOOLS and RESOURCES</a:t>
              </a:r>
            </a:p>
          </p:txBody>
        </p:sp>
        <p:cxnSp>
          <p:nvCxnSpPr>
            <p:cNvPr id="79" name="Straight Connector 78">
              <a:extLst>
                <a:ext uri="{FF2B5EF4-FFF2-40B4-BE49-F238E27FC236}">
                  <a16:creationId xmlns:a16="http://schemas.microsoft.com/office/drawing/2014/main" id="{62DF8E62-6838-4807-A33B-65EB1831B9A9}"/>
                </a:ext>
              </a:extLst>
            </p:cNvPr>
            <p:cNvCxnSpPr/>
            <p:nvPr/>
          </p:nvCxnSpPr>
          <p:spPr>
            <a:xfrm>
              <a:off x="8387418" y="2539707"/>
              <a:ext cx="27857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7D8ECD0B-8D85-4C2B-8C80-E1BA8A2FCEE6}"/>
                </a:ext>
              </a:extLst>
            </p:cNvPr>
            <p:cNvSpPr txBox="1"/>
            <p:nvPr/>
          </p:nvSpPr>
          <p:spPr>
            <a:xfrm>
              <a:off x="8387418" y="2836316"/>
              <a:ext cx="2785730" cy="3154710"/>
            </a:xfrm>
            <a:prstGeom prst="rect">
              <a:avLst/>
            </a:prstGeom>
            <a:noFill/>
          </p:spPr>
          <p:txBody>
            <a:bodyPr vert="horz" wrap="square" lIns="0" tIns="0" rIns="0" bIns="0" rtlCol="0">
              <a:spAutoFit/>
            </a:bodyPr>
            <a:lstStyle>
              <a:defPPr>
                <a:defRPr lang="en-US"/>
              </a:defPPr>
              <a:lvl1pPr marR="0" lvl="0" indent="0" fontAlgn="b">
                <a:lnSpc>
                  <a:spcPct val="120000"/>
                </a:lnSpc>
                <a:spcBef>
                  <a:spcPts val="600"/>
                </a:spcBef>
                <a:spcAft>
                  <a:spcPts val="0"/>
                </a:spcAft>
                <a:buClrTx/>
                <a:buSzPct val="100000"/>
                <a:buFontTx/>
                <a:buNone/>
                <a:tabLst/>
                <a:defRPr sz="1100" b="1">
                  <a:solidFill>
                    <a:prstClr val="black"/>
                  </a:solidFill>
                  <a:cs typeface="Calibri"/>
                </a:defRPr>
              </a:lvl1pPr>
            </a:lstStyle>
            <a:p>
              <a:pPr marL="285750" lvl="0" indent="-285750" fontAlgn="auto">
                <a:lnSpc>
                  <a:spcPct val="100000"/>
                </a:lnSpc>
                <a:buSzTx/>
                <a:buFont typeface="Arial" panose="020B0604020202020204" pitchFamily="34" charset="0"/>
                <a:buChar char="•"/>
              </a:pPr>
              <a:r>
                <a:rPr lang="en-US" sz="1200" b="0" dirty="0">
                  <a:cs typeface="+mn-cs"/>
                  <a:hlinkClick r:id="rId3"/>
                </a:rPr>
                <a:t>Online Registration of Food Facilities | FDA</a:t>
              </a:r>
              <a:endParaRPr lang="en-US" sz="1200" b="0" dirty="0">
                <a:cs typeface="+mn-cs"/>
              </a:endParaRPr>
            </a:p>
            <a:p>
              <a:pPr marL="285750" lvl="0" indent="-285750" fontAlgn="auto">
                <a:lnSpc>
                  <a:spcPct val="100000"/>
                </a:lnSpc>
                <a:buSzTx/>
                <a:buFont typeface="Arial" panose="020B0604020202020204" pitchFamily="34" charset="0"/>
                <a:buChar char="•"/>
              </a:pPr>
              <a:r>
                <a:rPr lang="en-US" sz="1200" b="0" dirty="0">
                  <a:cs typeface="+mn-cs"/>
                  <a:hlinkClick r:id="rId4"/>
                </a:rPr>
                <a:t>Food Facility Registration User Guide: Step-by-Step Instructions | FDA</a:t>
              </a:r>
              <a:endParaRPr lang="en-US" sz="1200" b="0" dirty="0">
                <a:cs typeface="+mn-cs"/>
              </a:endParaRPr>
            </a:p>
            <a:p>
              <a:pPr marL="285750" lvl="0" indent="-285750" fontAlgn="auto">
                <a:lnSpc>
                  <a:spcPct val="100000"/>
                </a:lnSpc>
                <a:buSzTx/>
                <a:buFont typeface="Arial" panose="020B0604020202020204" pitchFamily="34" charset="0"/>
                <a:buChar char="•"/>
              </a:pPr>
              <a:r>
                <a:rPr lang="en-US" sz="1200" b="0" dirty="0">
                  <a:cs typeface="+mn-cs"/>
                  <a:hlinkClick r:id="rId5"/>
                </a:rPr>
                <a:t>Food Facility Registration User Guide: Biennial Registration Renewal | FDA</a:t>
              </a:r>
              <a:endParaRPr lang="en-US" sz="1200" b="0" dirty="0">
                <a:cs typeface="+mn-cs"/>
              </a:endParaRPr>
            </a:p>
            <a:p>
              <a:pPr marL="285750" lvl="0" indent="-285750" fontAlgn="auto">
                <a:lnSpc>
                  <a:spcPct val="100000"/>
                </a:lnSpc>
                <a:buSzTx/>
                <a:buFont typeface="Arial" panose="020B0604020202020204" pitchFamily="34" charset="0"/>
                <a:buChar char="•"/>
              </a:pPr>
              <a:r>
                <a:rPr lang="en-US" sz="1200" b="0" dirty="0">
                  <a:cs typeface="+mn-cs"/>
                  <a:hlinkClick r:id="rId6"/>
                </a:rPr>
                <a:t>Food Facility Registration User Guide: Update Registration | FDA</a:t>
              </a:r>
              <a:endParaRPr lang="en-US" sz="1200" b="0" dirty="0">
                <a:cs typeface="+mn-cs"/>
              </a:endParaRPr>
            </a:p>
            <a:p>
              <a:pPr marL="285750" lvl="0" indent="-285750" fontAlgn="auto">
                <a:lnSpc>
                  <a:spcPct val="100000"/>
                </a:lnSpc>
                <a:buSzTx/>
                <a:buFont typeface="Arial" panose="020B0604020202020204" pitchFamily="34" charset="0"/>
                <a:buChar char="•"/>
              </a:pPr>
              <a:r>
                <a:rPr lang="en-US" sz="1200" b="0" dirty="0">
                  <a:cs typeface="+mn-cs"/>
                  <a:hlinkClick r:id="rId7"/>
                </a:rPr>
                <a:t>Guidance for Industry: Questions and Answers Regarding Food Facility Registration (Seventh Edition) | FDA</a:t>
              </a:r>
              <a:endParaRPr lang="en-US" sz="1200" b="0" dirty="0">
                <a:cs typeface="+mn-cs"/>
              </a:endParaRPr>
            </a:p>
            <a:p>
              <a:pPr marL="285750" lvl="0" indent="-285750" fontAlgn="auto">
                <a:lnSpc>
                  <a:spcPct val="100000"/>
                </a:lnSpc>
                <a:buSzTx/>
                <a:buFont typeface="Arial" panose="020B0604020202020204" pitchFamily="34" charset="0"/>
                <a:buChar char="•"/>
              </a:pPr>
              <a:r>
                <a:rPr lang="en-US" sz="1200" b="0" dirty="0">
                  <a:cs typeface="+mn-cs"/>
                  <a:hlinkClick r:id="rId8"/>
                </a:rPr>
                <a:t>U.S. Agents | FDA</a:t>
              </a:r>
              <a:endParaRPr lang="en-US" sz="1200" b="0" dirty="0">
                <a:cs typeface="+mn-cs"/>
              </a:endParaRPr>
            </a:p>
          </p:txBody>
        </p:sp>
      </p:grpSp>
      <p:sp>
        <p:nvSpPr>
          <p:cNvPr id="22" name="Slide Number Placeholder 2">
            <a:extLst>
              <a:ext uri="{FF2B5EF4-FFF2-40B4-BE49-F238E27FC236}">
                <a16:creationId xmlns:a16="http://schemas.microsoft.com/office/drawing/2014/main" id="{2B7C9F1B-9FEB-4231-85DE-523E78BD2A42}"/>
              </a:ext>
            </a:extLst>
          </p:cNvPr>
          <p:cNvSpPr txBox="1">
            <a:spLocks/>
          </p:cNvSpPr>
          <p:nvPr/>
        </p:nvSpPr>
        <p:spPr>
          <a:xfrm>
            <a:off x="9781190" y="6511179"/>
            <a:ext cx="2311400" cy="24622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2782948-4DBE-204D-AB9E-B65E067054AE}" type="slidenum">
              <a:rPr lang="en-US" sz="1000"/>
              <a:pPr algn="r"/>
              <a:t>24</a:t>
            </a:fld>
            <a:endParaRPr lang="en-US" sz="1000" dirty="0"/>
          </a:p>
        </p:txBody>
      </p:sp>
    </p:spTree>
    <p:extLst>
      <p:ext uri="{BB962C8B-B14F-4D97-AF65-F5344CB8AC3E}">
        <p14:creationId xmlns:p14="http://schemas.microsoft.com/office/powerpoint/2010/main" val="36036639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9105F0-5A8E-4F3B-BBD3-F8D19D040BE4}"/>
              </a:ext>
            </a:extLst>
          </p:cNvPr>
          <p:cNvSpPr>
            <a:spLocks noGrp="1"/>
          </p:cNvSpPr>
          <p:nvPr>
            <p:ph type="title"/>
          </p:nvPr>
        </p:nvSpPr>
        <p:spPr/>
        <p:txBody>
          <a:bodyPr anchor="b">
            <a:normAutofit/>
          </a:bodyPr>
          <a:lstStyle/>
          <a:p>
            <a:r>
              <a:rPr lang="en-US" sz="2925" spc="-61" dirty="0">
                <a:latin typeface="+mj-lt"/>
              </a:rPr>
              <a:t>Public Health Security and Bioterrorism Preparedness and Response Act of 2002 – Prior Notice</a:t>
            </a:r>
          </a:p>
        </p:txBody>
      </p:sp>
      <p:sp>
        <p:nvSpPr>
          <p:cNvPr id="6" name="Text Placeholder 5">
            <a:extLst>
              <a:ext uri="{FF2B5EF4-FFF2-40B4-BE49-F238E27FC236}">
                <a16:creationId xmlns:a16="http://schemas.microsoft.com/office/drawing/2014/main" id="{23F6268D-66E0-49D7-A567-1B5C6B611F8D}"/>
              </a:ext>
            </a:extLst>
          </p:cNvPr>
          <p:cNvSpPr txBox="1">
            <a:spLocks/>
          </p:cNvSpPr>
          <p:nvPr/>
        </p:nvSpPr>
        <p:spPr>
          <a:xfrm>
            <a:off x="914972" y="466344"/>
            <a:ext cx="3355849" cy="2032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lang="en-US" sz="731" b="1" kern="0" cap="all" spc="203" baseline="0" dirty="0">
                <a:solidFill>
                  <a:schemeClr val="accent5">
                    <a:lumMod val="60000"/>
                    <a:lumOff val="40000"/>
                  </a:schemeClr>
                </a:solidFill>
                <a:latin typeface="Arial" panose="020B0604020202020204" pitchFamily="34" charset="0"/>
                <a:ea typeface="Nexa Black" charset="0"/>
                <a:cs typeface="Nexa Black"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mj-lt"/>
              </a:rPr>
              <a:t>Regulatory Foundation</a:t>
            </a:r>
          </a:p>
        </p:txBody>
      </p:sp>
      <p:grpSp>
        <p:nvGrpSpPr>
          <p:cNvPr id="69" name="Group 68">
            <a:extLst>
              <a:ext uri="{FF2B5EF4-FFF2-40B4-BE49-F238E27FC236}">
                <a16:creationId xmlns:a16="http://schemas.microsoft.com/office/drawing/2014/main" id="{13E5F774-1A6A-46C6-8F0D-A1B702FF23D9}"/>
              </a:ext>
            </a:extLst>
          </p:cNvPr>
          <p:cNvGrpSpPr/>
          <p:nvPr/>
        </p:nvGrpSpPr>
        <p:grpSpPr>
          <a:xfrm>
            <a:off x="560657" y="1869507"/>
            <a:ext cx="2785730" cy="2413359"/>
            <a:chOff x="882778" y="1869507"/>
            <a:chExt cx="2785730" cy="2413359"/>
          </a:xfrm>
        </p:grpSpPr>
        <p:sp>
          <p:nvSpPr>
            <p:cNvPr id="70" name="TextBox 69">
              <a:extLst>
                <a:ext uri="{FF2B5EF4-FFF2-40B4-BE49-F238E27FC236}">
                  <a16:creationId xmlns:a16="http://schemas.microsoft.com/office/drawing/2014/main" id="{9A2E427C-81F8-4588-90A0-EF57DD7DF77A}"/>
                </a:ext>
              </a:extLst>
            </p:cNvPr>
            <p:cNvSpPr txBox="1"/>
            <p:nvPr/>
          </p:nvSpPr>
          <p:spPr>
            <a:xfrm>
              <a:off x="882778" y="1869507"/>
              <a:ext cx="2377440" cy="369332"/>
            </a:xfrm>
            <a:prstGeom prst="rect">
              <a:avLst/>
            </a:prstGeom>
            <a:noFill/>
          </p:spPr>
          <p:txBody>
            <a:bodyPr wrap="square" lIns="91440" tIns="45720" rIns="9144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all" spc="300" normalizeH="0" baseline="0" noProof="0" dirty="0">
                  <a:ln>
                    <a:noFill/>
                  </a:ln>
                  <a:solidFill>
                    <a:prstClr val="black"/>
                  </a:solidFill>
                  <a:effectLst/>
                  <a:uLnTx/>
                  <a:uFillTx/>
                  <a:latin typeface="+mj-lt"/>
                  <a:ea typeface="+mn-ea"/>
                  <a:cs typeface="+mn-cs"/>
                </a:rPr>
                <a:t>Rationale</a:t>
              </a:r>
            </a:p>
          </p:txBody>
        </p:sp>
        <p:cxnSp>
          <p:nvCxnSpPr>
            <p:cNvPr id="71" name="Straight Connector 70">
              <a:extLst>
                <a:ext uri="{FF2B5EF4-FFF2-40B4-BE49-F238E27FC236}">
                  <a16:creationId xmlns:a16="http://schemas.microsoft.com/office/drawing/2014/main" id="{C33914FE-29FE-48BB-8802-6E01C69ED010}"/>
                </a:ext>
              </a:extLst>
            </p:cNvPr>
            <p:cNvCxnSpPr/>
            <p:nvPr/>
          </p:nvCxnSpPr>
          <p:spPr>
            <a:xfrm>
              <a:off x="882778" y="2539707"/>
              <a:ext cx="27857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06D6D143-AEEC-4E41-AA2C-968B297C1BB3}"/>
                </a:ext>
              </a:extLst>
            </p:cNvPr>
            <p:cNvSpPr txBox="1"/>
            <p:nvPr/>
          </p:nvSpPr>
          <p:spPr>
            <a:xfrm>
              <a:off x="882778" y="2836316"/>
              <a:ext cx="2785730" cy="1446550"/>
            </a:xfrm>
            <a:prstGeom prst="rect">
              <a:avLst/>
            </a:prstGeom>
            <a:noFill/>
          </p:spPr>
          <p:txBody>
            <a:bodyPr vert="horz" wrap="square" lIns="0" tIns="0" rIns="0" bIns="0" rtlCol="0">
              <a:spAutoFit/>
            </a:bodyPr>
            <a:lstStyle/>
            <a:p>
              <a:pPr marL="285750" indent="-285750">
                <a:spcAft>
                  <a:spcPts val="600"/>
                </a:spcAft>
                <a:buFont typeface="Arial" panose="020B0604020202020204" pitchFamily="34" charset="0"/>
                <a:buChar char="•"/>
              </a:pPr>
              <a:r>
                <a:rPr lang="en-US" sz="1200" dirty="0">
                  <a:solidFill>
                    <a:prstClr val="black"/>
                  </a:solidFill>
                  <a:latin typeface="+mj-lt"/>
                </a:rPr>
                <a:t>For FDA to evaluate information before a food product arrives, inspect &amp; intercept contaminated food</a:t>
              </a:r>
            </a:p>
            <a:p>
              <a:pPr>
                <a:spcAft>
                  <a:spcPts val="600"/>
                </a:spcAft>
              </a:pPr>
              <a:r>
                <a:rPr lang="en-US" sz="1200" b="1" dirty="0">
                  <a:solidFill>
                    <a:prstClr val="black"/>
                  </a:solidFill>
                </a:rPr>
                <a:t>Updated Regulation:</a:t>
              </a:r>
            </a:p>
            <a:p>
              <a:pPr marL="171450" indent="-171450">
                <a:spcAft>
                  <a:spcPts val="600"/>
                </a:spcAft>
                <a:buFont typeface="Arial" panose="020B0604020202020204" pitchFamily="34" charset="0"/>
                <a:buChar char="•"/>
              </a:pPr>
              <a:r>
                <a:rPr lang="en-US" sz="1200" dirty="0">
                  <a:solidFill>
                    <a:prstClr val="black"/>
                  </a:solidFill>
                </a:rPr>
                <a:t>Updated in Food Safety Modernization Act of 2011</a:t>
              </a:r>
            </a:p>
          </p:txBody>
        </p:sp>
      </p:grpSp>
      <p:grpSp>
        <p:nvGrpSpPr>
          <p:cNvPr id="73" name="Group 72">
            <a:extLst>
              <a:ext uri="{FF2B5EF4-FFF2-40B4-BE49-F238E27FC236}">
                <a16:creationId xmlns:a16="http://schemas.microsoft.com/office/drawing/2014/main" id="{D79B77C0-6C4F-4BD4-AEFC-2E15D463F852}"/>
              </a:ext>
            </a:extLst>
          </p:cNvPr>
          <p:cNvGrpSpPr/>
          <p:nvPr/>
        </p:nvGrpSpPr>
        <p:grpSpPr>
          <a:xfrm>
            <a:off x="3560986" y="1869507"/>
            <a:ext cx="5029201" cy="3928619"/>
            <a:chOff x="4416806" y="1869507"/>
            <a:chExt cx="5029201" cy="3928619"/>
          </a:xfrm>
        </p:grpSpPr>
        <p:sp>
          <p:nvSpPr>
            <p:cNvPr id="74" name="TextBox 73">
              <a:extLst>
                <a:ext uri="{FF2B5EF4-FFF2-40B4-BE49-F238E27FC236}">
                  <a16:creationId xmlns:a16="http://schemas.microsoft.com/office/drawing/2014/main" id="{878BC26A-C903-4E92-A3FF-F0D4306E4360}"/>
                </a:ext>
              </a:extLst>
            </p:cNvPr>
            <p:cNvSpPr txBox="1"/>
            <p:nvPr/>
          </p:nvSpPr>
          <p:spPr>
            <a:xfrm>
              <a:off x="4416807" y="1869507"/>
              <a:ext cx="2959662" cy="646331"/>
            </a:xfrm>
            <a:prstGeom prst="rect">
              <a:avLst/>
            </a:prstGeom>
            <a:noFill/>
          </p:spPr>
          <p:txBody>
            <a:bodyPr wrap="square" lIns="91440" tIns="45720" rIns="91440" bIns="45720" rtlCol="0">
              <a:spAutoFit/>
            </a:bodyPr>
            <a:lstStyle/>
            <a:p>
              <a:pPr lvl="0">
                <a:defRPr/>
              </a:pPr>
              <a:r>
                <a:rPr lang="en-US" b="1" cap="all" spc="300" dirty="0">
                  <a:solidFill>
                    <a:prstClr val="black"/>
                  </a:solidFill>
                  <a:latin typeface="+mj-lt"/>
                </a:rPr>
                <a:t>KEY REQUIRED PROVISIONS</a:t>
              </a:r>
            </a:p>
          </p:txBody>
        </p:sp>
        <p:cxnSp>
          <p:nvCxnSpPr>
            <p:cNvPr id="75" name="Straight Connector 74">
              <a:extLst>
                <a:ext uri="{FF2B5EF4-FFF2-40B4-BE49-F238E27FC236}">
                  <a16:creationId xmlns:a16="http://schemas.microsoft.com/office/drawing/2014/main" id="{86B13EC1-A7AB-4A2F-A516-D538684F1577}"/>
                </a:ext>
              </a:extLst>
            </p:cNvPr>
            <p:cNvCxnSpPr/>
            <p:nvPr/>
          </p:nvCxnSpPr>
          <p:spPr>
            <a:xfrm>
              <a:off x="4416807" y="2539707"/>
              <a:ext cx="5029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49FF2CE7-5AF1-40CD-A447-CD69BB2A8C58}"/>
                </a:ext>
              </a:extLst>
            </p:cNvPr>
            <p:cNvSpPr txBox="1"/>
            <p:nvPr/>
          </p:nvSpPr>
          <p:spPr>
            <a:xfrm>
              <a:off x="4416806" y="2836317"/>
              <a:ext cx="5001123" cy="2961809"/>
            </a:xfrm>
            <a:prstGeom prst="rect">
              <a:avLst/>
            </a:prstGeom>
            <a:noFill/>
          </p:spPr>
          <p:txBody>
            <a:bodyPr vert="horz" wrap="square" lIns="0" tIns="0" rIns="0" bIns="0" numCol="2" rtlCol="0">
              <a:noAutofit/>
            </a:bodyPr>
            <a:lstStyle>
              <a:defPPr>
                <a:defRPr lang="en-US"/>
              </a:defPPr>
              <a:lvl1pPr marR="0" lvl="0" indent="0" fontAlgn="b">
                <a:lnSpc>
                  <a:spcPct val="120000"/>
                </a:lnSpc>
                <a:spcBef>
                  <a:spcPts val="600"/>
                </a:spcBef>
                <a:spcAft>
                  <a:spcPts val="0"/>
                </a:spcAft>
                <a:buClrTx/>
                <a:buSzPct val="100000"/>
                <a:buFontTx/>
                <a:buNone/>
                <a:tabLst/>
                <a:defRPr sz="1100" b="1">
                  <a:solidFill>
                    <a:prstClr val="black"/>
                  </a:solidFill>
                  <a:cs typeface="Calibri"/>
                </a:defRPr>
              </a:lvl1pPr>
            </a:lstStyle>
            <a:p>
              <a:pPr marL="285750" lvl="0" indent="-285750" fontAlgn="auto">
                <a:lnSpc>
                  <a:spcPct val="100000"/>
                </a:lnSpc>
                <a:spcBef>
                  <a:spcPts val="0"/>
                </a:spcBef>
                <a:spcAft>
                  <a:spcPts val="600"/>
                </a:spcAft>
                <a:buSzTx/>
                <a:buFont typeface="Arial" panose="020B0604020202020204" pitchFamily="34" charset="0"/>
                <a:buChar char="•"/>
              </a:pPr>
              <a:r>
                <a:rPr lang="en-US" sz="1200" b="0" dirty="0">
                  <a:latin typeface="+mj-lt"/>
                  <a:cs typeface="+mn-cs"/>
                </a:rPr>
                <a:t>FDA must be notified in advance of any shipments of imported food, even if the item is intended for further processing, is not for consumption in the U.S., or is not for commercial distribution</a:t>
              </a:r>
            </a:p>
            <a:p>
              <a:pPr marL="285750" lvl="0" indent="-285750" fontAlgn="auto">
                <a:lnSpc>
                  <a:spcPct val="100000"/>
                </a:lnSpc>
                <a:spcBef>
                  <a:spcPts val="0"/>
                </a:spcBef>
                <a:spcAft>
                  <a:spcPts val="600"/>
                </a:spcAft>
                <a:buSzTx/>
                <a:buFont typeface="Arial" panose="020B0604020202020204" pitchFamily="34" charset="0"/>
                <a:buChar char="•"/>
              </a:pPr>
              <a:r>
                <a:rPr lang="en-US" sz="1200" b="0" dirty="0">
                  <a:latin typeface="+mj-lt"/>
                  <a:cs typeface="+mn-cs"/>
                </a:rPr>
                <a:t>Prior Notice must be submitted electronically through either CBP's Automated Broker Interface of the Automated Commercial System (ABI/ACS) OR the FDA Prior Notice System Interface (PNSI) </a:t>
              </a:r>
            </a:p>
            <a:p>
              <a:pPr marL="285750" lvl="0" indent="-285750" fontAlgn="auto">
                <a:lnSpc>
                  <a:spcPct val="100000"/>
                </a:lnSpc>
                <a:spcBef>
                  <a:spcPts val="0"/>
                </a:spcBef>
                <a:spcAft>
                  <a:spcPts val="600"/>
                </a:spcAft>
                <a:buSzTx/>
                <a:buFont typeface="Arial" panose="020B0604020202020204" pitchFamily="34" charset="0"/>
                <a:buChar char="•"/>
              </a:pPr>
              <a:r>
                <a:rPr lang="en-US" sz="1200" b="0" dirty="0">
                  <a:latin typeface="+mj-lt"/>
                  <a:cs typeface="+mn-cs"/>
                </a:rPr>
                <a:t>Any individual with knowledge of the required information can submit Prior Notice, may be the importer</a:t>
              </a:r>
            </a:p>
            <a:p>
              <a:pPr marL="285750" lvl="0" indent="-285750" fontAlgn="auto">
                <a:lnSpc>
                  <a:spcPct val="100000"/>
                </a:lnSpc>
                <a:spcBef>
                  <a:spcPts val="0"/>
                </a:spcBef>
                <a:spcAft>
                  <a:spcPts val="600"/>
                </a:spcAft>
                <a:buSzTx/>
                <a:buFont typeface="Arial" panose="020B0604020202020204" pitchFamily="34" charset="0"/>
                <a:buChar char="•"/>
              </a:pPr>
              <a:r>
                <a:rPr lang="en-US" sz="1200" b="0" dirty="0">
                  <a:latin typeface="+mj-lt"/>
                  <a:cs typeface="+mn-cs"/>
                </a:rPr>
                <a:t>Prior notice must be submitted, and confirmed by FDA no less than:</a:t>
              </a:r>
            </a:p>
            <a:p>
              <a:pPr marL="742950" lvl="1" indent="-285750">
                <a:spcAft>
                  <a:spcPts val="600"/>
                </a:spcAft>
                <a:buFont typeface="Arial" panose="020B0604020202020204" pitchFamily="34" charset="0"/>
                <a:buChar char="•"/>
              </a:pPr>
              <a:r>
                <a:rPr lang="en-US" sz="1200" b="0" dirty="0">
                  <a:latin typeface="+mj-lt"/>
                  <a:cs typeface="+mn-cs"/>
                </a:rPr>
                <a:t>4 hours before arrival, if the food is arriving by air; and</a:t>
              </a:r>
            </a:p>
            <a:p>
              <a:pPr marL="742950" lvl="1" indent="-285750">
                <a:spcAft>
                  <a:spcPts val="600"/>
                </a:spcAft>
                <a:buFont typeface="Arial" panose="020B0604020202020204" pitchFamily="34" charset="0"/>
                <a:buChar char="•"/>
              </a:pPr>
              <a:r>
                <a:rPr lang="en-US" sz="1200" b="0" dirty="0">
                  <a:latin typeface="+mj-lt"/>
                  <a:cs typeface="+mn-cs"/>
                </a:rPr>
                <a:t>8 hours before arrival, if the food is arriving by water</a:t>
              </a:r>
            </a:p>
            <a:p>
              <a:pPr marL="285750" lvl="0" indent="-285750" fontAlgn="auto">
                <a:lnSpc>
                  <a:spcPct val="100000"/>
                </a:lnSpc>
                <a:spcBef>
                  <a:spcPts val="0"/>
                </a:spcBef>
                <a:spcAft>
                  <a:spcPts val="600"/>
                </a:spcAft>
                <a:buSzTx/>
                <a:buFont typeface="Arial" panose="020B0604020202020204" pitchFamily="34" charset="0"/>
                <a:buChar char="•"/>
              </a:pPr>
              <a:r>
                <a:rPr lang="en-US" sz="1200" b="0" dirty="0">
                  <a:latin typeface="+mj-lt"/>
                  <a:cs typeface="+mn-cs"/>
                </a:rPr>
                <a:t>Information must be in English, except an individual’s name, company name, and the street name</a:t>
              </a:r>
            </a:p>
            <a:p>
              <a:pPr marL="285750" lvl="0" indent="-285750" fontAlgn="auto">
                <a:lnSpc>
                  <a:spcPct val="100000"/>
                </a:lnSpc>
                <a:spcBef>
                  <a:spcPts val="0"/>
                </a:spcBef>
                <a:spcAft>
                  <a:spcPts val="600"/>
                </a:spcAft>
                <a:buSzTx/>
                <a:buFont typeface="Arial" panose="020B0604020202020204" pitchFamily="34" charset="0"/>
                <a:buChar char="•"/>
              </a:pPr>
              <a:r>
                <a:rPr lang="en-US" sz="1200" b="0" dirty="0">
                  <a:latin typeface="+mj-lt"/>
                  <a:cs typeface="+mn-cs"/>
                </a:rPr>
                <a:t>Examples of information: Commodity &amp; subtype; Product code; Product description; Country code (where product was produced, sourced, grown, or harvested); Contact info for manufacturer, shipper, importer, delivered to party</a:t>
              </a:r>
            </a:p>
          </p:txBody>
        </p:sp>
      </p:grpSp>
      <p:grpSp>
        <p:nvGrpSpPr>
          <p:cNvPr id="77" name="Group 76">
            <a:extLst>
              <a:ext uri="{FF2B5EF4-FFF2-40B4-BE49-F238E27FC236}">
                <a16:creationId xmlns:a16="http://schemas.microsoft.com/office/drawing/2014/main" id="{A10F9808-1EB0-42F1-8C81-ACE67EACFEBF}"/>
              </a:ext>
            </a:extLst>
          </p:cNvPr>
          <p:cNvGrpSpPr/>
          <p:nvPr/>
        </p:nvGrpSpPr>
        <p:grpSpPr>
          <a:xfrm>
            <a:off x="8771884" y="1869507"/>
            <a:ext cx="3281573" cy="4783238"/>
            <a:chOff x="8387417" y="1869507"/>
            <a:chExt cx="3281573" cy="4783238"/>
          </a:xfrm>
        </p:grpSpPr>
        <p:sp>
          <p:nvSpPr>
            <p:cNvPr id="78" name="TextBox 77">
              <a:extLst>
                <a:ext uri="{FF2B5EF4-FFF2-40B4-BE49-F238E27FC236}">
                  <a16:creationId xmlns:a16="http://schemas.microsoft.com/office/drawing/2014/main" id="{80BEB66D-966E-407A-9CB7-401073FDBD4E}"/>
                </a:ext>
              </a:extLst>
            </p:cNvPr>
            <p:cNvSpPr txBox="1"/>
            <p:nvPr/>
          </p:nvSpPr>
          <p:spPr>
            <a:xfrm>
              <a:off x="8387418" y="1869507"/>
              <a:ext cx="2467951" cy="646331"/>
            </a:xfrm>
            <a:prstGeom prst="rect">
              <a:avLst/>
            </a:prstGeom>
            <a:noFill/>
          </p:spPr>
          <p:txBody>
            <a:bodyPr wrap="square" lIns="91440" tIns="45720" rIns="91440" bIns="45720" rtlCol="0">
              <a:spAutoFit/>
            </a:bodyPr>
            <a:lstStyle>
              <a:defPPr>
                <a:defRPr lang="en-US"/>
              </a:defPPr>
              <a:lvl1pPr marR="0" lvl="0" indent="0" fontAlgn="auto">
                <a:spcBef>
                  <a:spcPts val="0"/>
                </a:spcBef>
                <a:spcAft>
                  <a:spcPts val="0"/>
                </a:spcAft>
                <a:buClrTx/>
                <a:buSzTx/>
                <a:buFontTx/>
                <a:buNone/>
                <a:tabLst/>
                <a:defRPr b="1" cap="all" spc="300"/>
              </a:lvl1pPr>
            </a:lstStyle>
            <a:p>
              <a:pPr lvl="0">
                <a:defRPr/>
              </a:pPr>
              <a:r>
                <a:rPr lang="en-US" dirty="0">
                  <a:solidFill>
                    <a:prstClr val="black"/>
                  </a:solidFill>
                  <a:latin typeface="+mj-lt"/>
                </a:rPr>
                <a:t>TOOLS and RESOURCES</a:t>
              </a:r>
            </a:p>
          </p:txBody>
        </p:sp>
        <p:cxnSp>
          <p:nvCxnSpPr>
            <p:cNvPr id="79" name="Straight Connector 78">
              <a:extLst>
                <a:ext uri="{FF2B5EF4-FFF2-40B4-BE49-F238E27FC236}">
                  <a16:creationId xmlns:a16="http://schemas.microsoft.com/office/drawing/2014/main" id="{62DF8E62-6838-4807-A33B-65EB1831B9A9}"/>
                </a:ext>
              </a:extLst>
            </p:cNvPr>
            <p:cNvCxnSpPr/>
            <p:nvPr/>
          </p:nvCxnSpPr>
          <p:spPr>
            <a:xfrm>
              <a:off x="8387418" y="2539707"/>
              <a:ext cx="27857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7D8ECD0B-8D85-4C2B-8C80-E1BA8A2FCEE6}"/>
                </a:ext>
              </a:extLst>
            </p:cNvPr>
            <p:cNvSpPr txBox="1"/>
            <p:nvPr/>
          </p:nvSpPr>
          <p:spPr>
            <a:xfrm>
              <a:off x="8387417" y="2836316"/>
              <a:ext cx="3281573" cy="3816429"/>
            </a:xfrm>
            <a:prstGeom prst="rect">
              <a:avLst/>
            </a:prstGeom>
            <a:noFill/>
          </p:spPr>
          <p:txBody>
            <a:bodyPr vert="horz" wrap="square" lIns="0" tIns="0" rIns="0" bIns="0" rtlCol="0">
              <a:spAutoFit/>
            </a:bodyPr>
            <a:lstStyle>
              <a:defPPr>
                <a:defRPr lang="en-US"/>
              </a:defPPr>
              <a:lvl1pPr marR="0" lvl="0" indent="0" fontAlgn="b">
                <a:lnSpc>
                  <a:spcPct val="120000"/>
                </a:lnSpc>
                <a:spcBef>
                  <a:spcPts val="600"/>
                </a:spcBef>
                <a:spcAft>
                  <a:spcPts val="0"/>
                </a:spcAft>
                <a:buClrTx/>
                <a:buSzPct val="100000"/>
                <a:buFontTx/>
                <a:buNone/>
                <a:tabLst/>
                <a:defRPr sz="1100" b="1">
                  <a:solidFill>
                    <a:prstClr val="black"/>
                  </a:solidFill>
                  <a:cs typeface="Calibri"/>
                </a:defRPr>
              </a:lvl1pPr>
            </a:lstStyle>
            <a:p>
              <a:pPr marL="285750" lvl="0" indent="-285750" fontAlgn="auto">
                <a:lnSpc>
                  <a:spcPct val="100000"/>
                </a:lnSpc>
                <a:spcBef>
                  <a:spcPts val="300"/>
                </a:spcBef>
                <a:buSzTx/>
                <a:buFont typeface="Arial" panose="020B0604020202020204" pitchFamily="34" charset="0"/>
                <a:buChar char="•"/>
              </a:pPr>
              <a:r>
                <a:rPr lang="en-US" sz="1200" b="0" dirty="0">
                  <a:cs typeface="+mn-cs"/>
                  <a:hlinkClick r:id="rId3"/>
                </a:rPr>
                <a:t>Guidance for Industry: What You Need to Know About Prior Notice of Imported Food Shipments | FDA</a:t>
              </a:r>
              <a:endParaRPr lang="en-US" sz="1200" b="0" dirty="0">
                <a:cs typeface="+mn-cs"/>
              </a:endParaRPr>
            </a:p>
            <a:p>
              <a:pPr marL="285750" lvl="0" indent="-285750" fontAlgn="auto">
                <a:lnSpc>
                  <a:spcPct val="100000"/>
                </a:lnSpc>
                <a:spcBef>
                  <a:spcPts val="300"/>
                </a:spcBef>
                <a:buSzTx/>
                <a:buFont typeface="Arial" panose="020B0604020202020204" pitchFamily="34" charset="0"/>
                <a:buChar char="•"/>
              </a:pPr>
              <a:r>
                <a:rPr lang="en-US" sz="1200" b="0" dirty="0">
                  <a:cs typeface="+mn-cs"/>
                  <a:hlinkClick r:id="rId4"/>
                </a:rPr>
                <a:t>Quick Start Guide for Prior Notice for Food Articles in the Prior Notice System Interface (PNSI) | FDA</a:t>
              </a:r>
              <a:endParaRPr lang="en-US" sz="1200" b="0" dirty="0">
                <a:cs typeface="+mn-cs"/>
              </a:endParaRPr>
            </a:p>
            <a:p>
              <a:pPr marL="285750" lvl="0" indent="-285750" fontAlgn="auto">
                <a:lnSpc>
                  <a:spcPct val="100000"/>
                </a:lnSpc>
                <a:spcBef>
                  <a:spcPts val="300"/>
                </a:spcBef>
                <a:buSzTx/>
                <a:buFont typeface="Arial" panose="020B0604020202020204" pitchFamily="34" charset="0"/>
                <a:buChar char="•"/>
              </a:pPr>
              <a:r>
                <a:rPr lang="en-US" sz="1200" b="0" dirty="0">
                  <a:cs typeface="+mn-cs"/>
                  <a:hlinkClick r:id="rId5"/>
                </a:rPr>
                <a:t>Step-by-Step Instructions for Prior Notice for Food Articles in the Prior Notice System Interface (PNSI) | FDA</a:t>
              </a:r>
              <a:endParaRPr lang="en-US" sz="1200" b="0" dirty="0">
                <a:cs typeface="+mn-cs"/>
              </a:endParaRPr>
            </a:p>
            <a:p>
              <a:pPr marL="285750" lvl="0" indent="-285750" fontAlgn="auto">
                <a:lnSpc>
                  <a:spcPct val="100000"/>
                </a:lnSpc>
                <a:spcBef>
                  <a:spcPts val="300"/>
                </a:spcBef>
                <a:buSzTx/>
                <a:buFont typeface="Arial" panose="020B0604020202020204" pitchFamily="34" charset="0"/>
                <a:buChar char="•"/>
              </a:pPr>
              <a:r>
                <a:rPr lang="en-US" sz="1200" b="0" u="sng" dirty="0">
                  <a:cs typeface="+mn-cs"/>
                </a:rPr>
                <a:t>Information Required in Prior Notice of Imported Food </a:t>
              </a:r>
              <a:r>
                <a:rPr lang="en-US" sz="1200" b="0" dirty="0">
                  <a:cs typeface="+mn-cs"/>
                </a:rPr>
                <a:t> </a:t>
              </a:r>
            </a:p>
            <a:p>
              <a:pPr marL="285750" lvl="0" indent="-285750" fontAlgn="auto">
                <a:lnSpc>
                  <a:spcPct val="100000"/>
                </a:lnSpc>
                <a:spcBef>
                  <a:spcPts val="300"/>
                </a:spcBef>
                <a:buSzTx/>
                <a:buFont typeface="Arial" panose="020B0604020202020204" pitchFamily="34" charset="0"/>
                <a:buChar char="•"/>
              </a:pPr>
              <a:r>
                <a:rPr lang="en-US" sz="1200" b="0" dirty="0">
                  <a:cs typeface="+mn-cs"/>
                  <a:hlinkClick r:id="rId6"/>
                </a:rPr>
                <a:t>Prior Notice System Interface (PNSI) Product Code Builder Tutorial | FDA</a:t>
              </a:r>
              <a:endParaRPr lang="en-US" sz="1200" b="0" dirty="0">
                <a:cs typeface="+mn-cs"/>
              </a:endParaRPr>
            </a:p>
            <a:p>
              <a:pPr marL="285750" lvl="0" indent="-285750" fontAlgn="auto">
                <a:lnSpc>
                  <a:spcPct val="100000"/>
                </a:lnSpc>
                <a:spcBef>
                  <a:spcPts val="300"/>
                </a:spcBef>
                <a:buSzTx/>
                <a:buFont typeface="Arial" panose="020B0604020202020204" pitchFamily="34" charset="0"/>
                <a:buChar char="•"/>
              </a:pPr>
              <a:r>
                <a:rPr lang="en-US" sz="1200" b="0" dirty="0">
                  <a:cs typeface="+mn-cs"/>
                  <a:hlinkClick r:id="rId7"/>
                </a:rPr>
                <a:t>U.S. Customs and Border Protection ACE Login (dhs.gov)</a:t>
              </a:r>
              <a:endParaRPr lang="en-US" sz="1200" b="0" dirty="0">
                <a:cs typeface="+mn-cs"/>
              </a:endParaRPr>
            </a:p>
            <a:p>
              <a:pPr marL="285750" lvl="0" indent="-285750" fontAlgn="auto">
                <a:lnSpc>
                  <a:spcPct val="100000"/>
                </a:lnSpc>
                <a:spcBef>
                  <a:spcPts val="300"/>
                </a:spcBef>
                <a:buSzTx/>
                <a:buFont typeface="Arial" panose="020B0604020202020204" pitchFamily="34" charset="0"/>
                <a:buChar char="•"/>
              </a:pPr>
              <a:r>
                <a:rPr lang="en-US" sz="1200" b="0" u="sng" dirty="0">
                  <a:cs typeface="+mn-cs"/>
                  <a:hlinkClick r:id="rId8" tooltip="Filing Prior Notice of Imported Foods"/>
                </a:rPr>
                <a:t>Prior Notice System Interface</a:t>
              </a:r>
              <a:r>
                <a:rPr lang="en-US" sz="1200" b="0" dirty="0">
                  <a:cs typeface="+mn-cs"/>
                </a:rPr>
                <a:t> </a:t>
              </a:r>
            </a:p>
            <a:p>
              <a:pPr marL="285750" lvl="0" indent="-285750" fontAlgn="auto">
                <a:lnSpc>
                  <a:spcPct val="100000"/>
                </a:lnSpc>
                <a:spcBef>
                  <a:spcPts val="300"/>
                </a:spcBef>
                <a:buSzTx/>
                <a:buFont typeface="Arial" panose="020B0604020202020204" pitchFamily="34" charset="0"/>
                <a:buChar char="•"/>
              </a:pPr>
              <a:r>
                <a:rPr lang="en-US" sz="1200" b="0" dirty="0">
                  <a:cs typeface="+mn-cs"/>
                </a:rPr>
                <a:t>PN Q&amp;A: </a:t>
              </a:r>
              <a:r>
                <a:rPr lang="en-US" sz="1200" b="0" dirty="0">
                  <a:cs typeface="+mn-cs"/>
                  <a:hlinkClick r:id="rId9"/>
                </a:rPr>
                <a:t>download (fda.gov)</a:t>
              </a:r>
              <a:endParaRPr lang="en-US" sz="1200" b="0" dirty="0">
                <a:cs typeface="+mn-cs"/>
              </a:endParaRPr>
            </a:p>
            <a:p>
              <a:pPr marL="285750" lvl="0" indent="-285750" fontAlgn="auto">
                <a:lnSpc>
                  <a:spcPct val="100000"/>
                </a:lnSpc>
                <a:spcBef>
                  <a:spcPts val="300"/>
                </a:spcBef>
                <a:buSzTx/>
                <a:buFont typeface="Arial" panose="020B0604020202020204" pitchFamily="34" charset="0"/>
                <a:buChar char="•"/>
              </a:pPr>
              <a:r>
                <a:rPr lang="en-US" sz="1200" b="0" dirty="0">
                  <a:cs typeface="+mn-cs"/>
                  <a:hlinkClick r:id="rId10"/>
                </a:rPr>
                <a:t>FDA ACE Affirmations of Compliance Quick Reference</a:t>
              </a:r>
              <a:endParaRPr lang="en-US" sz="1200" b="0" dirty="0">
                <a:solidFill>
                  <a:srgbClr val="333333"/>
                </a:solidFill>
                <a:cs typeface="+mn-cs"/>
              </a:endParaRPr>
            </a:p>
          </p:txBody>
        </p:sp>
      </p:grpSp>
      <p:sp>
        <p:nvSpPr>
          <p:cNvPr id="17" name="Slide Number Placeholder 2">
            <a:extLst>
              <a:ext uri="{FF2B5EF4-FFF2-40B4-BE49-F238E27FC236}">
                <a16:creationId xmlns:a16="http://schemas.microsoft.com/office/drawing/2014/main" id="{C54D0B3B-586A-4619-A2CC-C65F771CF05B}"/>
              </a:ext>
            </a:extLst>
          </p:cNvPr>
          <p:cNvSpPr txBox="1">
            <a:spLocks/>
          </p:cNvSpPr>
          <p:nvPr/>
        </p:nvSpPr>
        <p:spPr>
          <a:xfrm>
            <a:off x="9781190" y="6511179"/>
            <a:ext cx="2311400" cy="24622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2782948-4DBE-204D-AB9E-B65E067054AE}" type="slidenum">
              <a:rPr lang="en-US" sz="1000"/>
              <a:pPr algn="r"/>
              <a:t>25</a:t>
            </a:fld>
            <a:endParaRPr lang="en-US" sz="1000" dirty="0"/>
          </a:p>
        </p:txBody>
      </p:sp>
    </p:spTree>
    <p:extLst>
      <p:ext uri="{BB962C8B-B14F-4D97-AF65-F5344CB8AC3E}">
        <p14:creationId xmlns:p14="http://schemas.microsoft.com/office/powerpoint/2010/main" val="40390098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9105F0-5A8E-4F3B-BBD3-F8D19D040BE4}"/>
              </a:ext>
            </a:extLst>
          </p:cNvPr>
          <p:cNvSpPr>
            <a:spLocks noGrp="1"/>
          </p:cNvSpPr>
          <p:nvPr>
            <p:ph type="title"/>
          </p:nvPr>
        </p:nvSpPr>
        <p:spPr/>
        <p:txBody>
          <a:bodyPr anchor="ctr">
            <a:normAutofit/>
          </a:bodyPr>
          <a:lstStyle/>
          <a:p>
            <a:r>
              <a:rPr lang="en-US" sz="2925" spc="-61" dirty="0">
                <a:latin typeface="+mj-lt"/>
              </a:rPr>
              <a:t>FSMA Foreign Supplier Verification Program</a:t>
            </a:r>
          </a:p>
        </p:txBody>
      </p:sp>
      <p:sp>
        <p:nvSpPr>
          <p:cNvPr id="6" name="Text Placeholder 5">
            <a:extLst>
              <a:ext uri="{FF2B5EF4-FFF2-40B4-BE49-F238E27FC236}">
                <a16:creationId xmlns:a16="http://schemas.microsoft.com/office/drawing/2014/main" id="{23F6268D-66E0-49D7-A567-1B5C6B611F8D}"/>
              </a:ext>
            </a:extLst>
          </p:cNvPr>
          <p:cNvSpPr txBox="1">
            <a:spLocks/>
          </p:cNvSpPr>
          <p:nvPr/>
        </p:nvSpPr>
        <p:spPr>
          <a:xfrm>
            <a:off x="914972" y="466344"/>
            <a:ext cx="3355849" cy="2032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lang="en-US" sz="731" b="1" kern="0" cap="all" spc="203" baseline="0" dirty="0">
                <a:solidFill>
                  <a:schemeClr val="accent5">
                    <a:lumMod val="60000"/>
                    <a:lumOff val="40000"/>
                  </a:schemeClr>
                </a:solidFill>
                <a:latin typeface="Arial" panose="020B0604020202020204" pitchFamily="34" charset="0"/>
                <a:ea typeface="Nexa Black" charset="0"/>
                <a:cs typeface="Nexa Black"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mj-lt"/>
              </a:rPr>
              <a:t>Regulatory Foundation</a:t>
            </a:r>
          </a:p>
        </p:txBody>
      </p:sp>
      <p:grpSp>
        <p:nvGrpSpPr>
          <p:cNvPr id="69" name="Group 68">
            <a:extLst>
              <a:ext uri="{FF2B5EF4-FFF2-40B4-BE49-F238E27FC236}">
                <a16:creationId xmlns:a16="http://schemas.microsoft.com/office/drawing/2014/main" id="{13E5F774-1A6A-46C6-8F0D-A1B702FF23D9}"/>
              </a:ext>
            </a:extLst>
          </p:cNvPr>
          <p:cNvGrpSpPr/>
          <p:nvPr/>
        </p:nvGrpSpPr>
        <p:grpSpPr>
          <a:xfrm>
            <a:off x="560657" y="1869507"/>
            <a:ext cx="2785730" cy="1705473"/>
            <a:chOff x="882778" y="1869507"/>
            <a:chExt cx="2785730" cy="1705473"/>
          </a:xfrm>
        </p:grpSpPr>
        <p:sp>
          <p:nvSpPr>
            <p:cNvPr id="70" name="TextBox 69">
              <a:extLst>
                <a:ext uri="{FF2B5EF4-FFF2-40B4-BE49-F238E27FC236}">
                  <a16:creationId xmlns:a16="http://schemas.microsoft.com/office/drawing/2014/main" id="{9A2E427C-81F8-4588-90A0-EF57DD7DF77A}"/>
                </a:ext>
              </a:extLst>
            </p:cNvPr>
            <p:cNvSpPr txBox="1"/>
            <p:nvPr/>
          </p:nvSpPr>
          <p:spPr>
            <a:xfrm>
              <a:off x="882778" y="1869507"/>
              <a:ext cx="2377440" cy="369332"/>
            </a:xfrm>
            <a:prstGeom prst="rect">
              <a:avLst/>
            </a:prstGeom>
            <a:noFill/>
          </p:spPr>
          <p:txBody>
            <a:bodyPr wrap="square" lIns="91440" tIns="45720" rIns="9144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all" spc="300" normalizeH="0" baseline="0" noProof="0" dirty="0">
                  <a:ln>
                    <a:noFill/>
                  </a:ln>
                  <a:solidFill>
                    <a:prstClr val="black"/>
                  </a:solidFill>
                  <a:effectLst/>
                  <a:uLnTx/>
                  <a:uFillTx/>
                  <a:latin typeface="+mj-lt"/>
                  <a:ea typeface="+mn-ea"/>
                  <a:cs typeface="+mn-cs"/>
                </a:rPr>
                <a:t>Rationale</a:t>
              </a:r>
            </a:p>
          </p:txBody>
        </p:sp>
        <p:cxnSp>
          <p:nvCxnSpPr>
            <p:cNvPr id="71" name="Straight Connector 70">
              <a:extLst>
                <a:ext uri="{FF2B5EF4-FFF2-40B4-BE49-F238E27FC236}">
                  <a16:creationId xmlns:a16="http://schemas.microsoft.com/office/drawing/2014/main" id="{C33914FE-29FE-48BB-8802-6E01C69ED010}"/>
                </a:ext>
              </a:extLst>
            </p:cNvPr>
            <p:cNvCxnSpPr/>
            <p:nvPr/>
          </p:nvCxnSpPr>
          <p:spPr>
            <a:xfrm>
              <a:off x="882778" y="2539707"/>
              <a:ext cx="27857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06D6D143-AEEC-4E41-AA2C-968B297C1BB3}"/>
                </a:ext>
              </a:extLst>
            </p:cNvPr>
            <p:cNvSpPr txBox="1"/>
            <p:nvPr/>
          </p:nvSpPr>
          <p:spPr>
            <a:xfrm>
              <a:off x="882778" y="2836316"/>
              <a:ext cx="2785730" cy="738664"/>
            </a:xfrm>
            <a:prstGeom prst="rect">
              <a:avLst/>
            </a:prstGeom>
            <a:noFill/>
          </p:spPr>
          <p:txBody>
            <a:bodyPr vert="horz" wrap="square" lIns="0" tIns="0" rIns="0" bIns="0" rtlCol="0">
              <a:spAutoFit/>
            </a:bodyPr>
            <a:lstStyle/>
            <a:p>
              <a:pPr marL="285750" indent="-285750">
                <a:spcAft>
                  <a:spcPts val="600"/>
                </a:spcAft>
                <a:buFont typeface="Arial" panose="020B0604020202020204" pitchFamily="34" charset="0"/>
                <a:buChar char="•"/>
              </a:pPr>
              <a:r>
                <a:rPr lang="en-US" sz="1200" dirty="0">
                  <a:solidFill>
                    <a:prstClr val="black"/>
                  </a:solidFill>
                  <a:latin typeface="+mj-lt"/>
                </a:rPr>
                <a:t>Importers are accountable for ensuring their products meet the same safety standards as domestic products.</a:t>
              </a:r>
              <a:endParaRPr lang="en-US" sz="1200" dirty="0">
                <a:solidFill>
                  <a:prstClr val="black"/>
                </a:solidFill>
              </a:endParaRPr>
            </a:p>
          </p:txBody>
        </p:sp>
      </p:grpSp>
      <p:grpSp>
        <p:nvGrpSpPr>
          <p:cNvPr id="73" name="Group 72">
            <a:extLst>
              <a:ext uri="{FF2B5EF4-FFF2-40B4-BE49-F238E27FC236}">
                <a16:creationId xmlns:a16="http://schemas.microsoft.com/office/drawing/2014/main" id="{D79B77C0-6C4F-4BD4-AEFC-2E15D463F852}"/>
              </a:ext>
            </a:extLst>
          </p:cNvPr>
          <p:cNvGrpSpPr/>
          <p:nvPr/>
        </p:nvGrpSpPr>
        <p:grpSpPr>
          <a:xfrm>
            <a:off x="473690" y="3871588"/>
            <a:ext cx="2959664" cy="2920703"/>
            <a:chOff x="4416805" y="1869507"/>
            <a:chExt cx="2959664" cy="2920703"/>
          </a:xfrm>
        </p:grpSpPr>
        <p:sp>
          <p:nvSpPr>
            <p:cNvPr id="74" name="TextBox 73">
              <a:extLst>
                <a:ext uri="{FF2B5EF4-FFF2-40B4-BE49-F238E27FC236}">
                  <a16:creationId xmlns:a16="http://schemas.microsoft.com/office/drawing/2014/main" id="{878BC26A-C903-4E92-A3FF-F0D4306E4360}"/>
                </a:ext>
              </a:extLst>
            </p:cNvPr>
            <p:cNvSpPr txBox="1"/>
            <p:nvPr/>
          </p:nvSpPr>
          <p:spPr>
            <a:xfrm>
              <a:off x="4416807" y="1869507"/>
              <a:ext cx="2959662" cy="646331"/>
            </a:xfrm>
            <a:prstGeom prst="rect">
              <a:avLst/>
            </a:prstGeom>
            <a:noFill/>
          </p:spPr>
          <p:txBody>
            <a:bodyPr wrap="square" lIns="91440" tIns="45720" rIns="91440" bIns="45720" rtlCol="0">
              <a:spAutoFit/>
            </a:bodyPr>
            <a:lstStyle/>
            <a:p>
              <a:pPr lvl="0">
                <a:defRPr/>
              </a:pPr>
              <a:r>
                <a:rPr lang="en-US" b="1" cap="all" spc="300" dirty="0">
                  <a:solidFill>
                    <a:prstClr val="black"/>
                  </a:solidFill>
                  <a:latin typeface="+mj-lt"/>
                </a:rPr>
                <a:t>KEY REQUIRED PROVISIONS</a:t>
              </a:r>
            </a:p>
          </p:txBody>
        </p:sp>
        <p:cxnSp>
          <p:nvCxnSpPr>
            <p:cNvPr id="75" name="Straight Connector 74">
              <a:extLst>
                <a:ext uri="{FF2B5EF4-FFF2-40B4-BE49-F238E27FC236}">
                  <a16:creationId xmlns:a16="http://schemas.microsoft.com/office/drawing/2014/main" id="{86B13EC1-A7AB-4A2F-A516-D538684F1577}"/>
                </a:ext>
              </a:extLst>
            </p:cNvPr>
            <p:cNvCxnSpPr/>
            <p:nvPr/>
          </p:nvCxnSpPr>
          <p:spPr>
            <a:xfrm>
              <a:off x="4416807" y="2539707"/>
              <a:ext cx="278892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49FF2CE7-5AF1-40CD-A447-CD69BB2A8C58}"/>
                </a:ext>
              </a:extLst>
            </p:cNvPr>
            <p:cNvSpPr txBox="1"/>
            <p:nvPr/>
          </p:nvSpPr>
          <p:spPr>
            <a:xfrm>
              <a:off x="4416805" y="2836318"/>
              <a:ext cx="2788920" cy="1953892"/>
            </a:xfrm>
            <a:prstGeom prst="rect">
              <a:avLst/>
            </a:prstGeom>
            <a:noFill/>
          </p:spPr>
          <p:txBody>
            <a:bodyPr vert="horz" wrap="square" lIns="0" tIns="0" rIns="0" bIns="0" numCol="1" rtlCol="0">
              <a:noAutofit/>
            </a:bodyPr>
            <a:lstStyle>
              <a:defPPr>
                <a:defRPr lang="en-US"/>
              </a:defPPr>
              <a:lvl1pPr marR="0" lvl="0" indent="0" fontAlgn="b">
                <a:lnSpc>
                  <a:spcPct val="120000"/>
                </a:lnSpc>
                <a:spcBef>
                  <a:spcPts val="600"/>
                </a:spcBef>
                <a:spcAft>
                  <a:spcPts val="0"/>
                </a:spcAft>
                <a:buClrTx/>
                <a:buSzPct val="100000"/>
                <a:buFontTx/>
                <a:buNone/>
                <a:tabLst/>
                <a:defRPr sz="1100" b="1">
                  <a:solidFill>
                    <a:prstClr val="black"/>
                  </a:solidFill>
                  <a:cs typeface="Calibri"/>
                </a:defRPr>
              </a:lvl1pPr>
            </a:lstStyle>
            <a:p>
              <a:pPr marL="285750" lvl="0" indent="-285750" fontAlgn="auto">
                <a:lnSpc>
                  <a:spcPct val="100000"/>
                </a:lnSpc>
                <a:buSzTx/>
                <a:buFont typeface="Arial" panose="020B0604020202020204" pitchFamily="34" charset="0"/>
                <a:buChar char="•"/>
              </a:pPr>
              <a:r>
                <a:rPr lang="en-US" sz="1200" b="0" dirty="0">
                  <a:cs typeface="+mn-cs"/>
                </a:rPr>
                <a:t>Applies to foreign suppliers of products subject to the </a:t>
              </a:r>
              <a:r>
                <a:rPr lang="en-US" sz="1200" b="0" u="sng" dirty="0">
                  <a:cs typeface="+mn-cs"/>
                </a:rPr>
                <a:t>PC for Human Food Rule</a:t>
              </a:r>
              <a:r>
                <a:rPr lang="en-US" sz="1200" b="0" dirty="0">
                  <a:cs typeface="+mn-cs"/>
                </a:rPr>
                <a:t> </a:t>
              </a:r>
            </a:p>
            <a:p>
              <a:pPr marL="285750" lvl="0" indent="-285750" fontAlgn="auto">
                <a:lnSpc>
                  <a:spcPct val="100000"/>
                </a:lnSpc>
                <a:buSzTx/>
                <a:buFont typeface="Arial" panose="020B0604020202020204" pitchFamily="34" charset="0"/>
                <a:buChar char="•"/>
              </a:pPr>
              <a:r>
                <a:rPr lang="en-US" sz="1200" b="0" dirty="0">
                  <a:cs typeface="+mn-cs"/>
                </a:rPr>
                <a:t>FSVP “importer” is the U.S. owner or consignee of the food offered for import, and must be in the US</a:t>
              </a:r>
            </a:p>
            <a:p>
              <a:pPr marL="285750" lvl="0" indent="-285750" fontAlgn="auto">
                <a:lnSpc>
                  <a:spcPct val="100000"/>
                </a:lnSpc>
                <a:buSzTx/>
                <a:buFont typeface="Arial" panose="020B0604020202020204" pitchFamily="34" charset="0"/>
                <a:buChar char="•"/>
              </a:pPr>
              <a:r>
                <a:rPr lang="en-US" sz="1200" b="0" dirty="0">
                  <a:cs typeface="+mn-cs"/>
                </a:rPr>
                <a:t>Does not apply to Juice HACCP OR LACF/AF requirements ….for microbiological hazards only</a:t>
              </a:r>
              <a:endParaRPr lang="en-US" sz="1200" dirty="0">
                <a:solidFill>
                  <a:prstClr val="black"/>
                </a:solidFill>
              </a:endParaRPr>
            </a:p>
          </p:txBody>
        </p:sp>
      </p:grpSp>
      <p:grpSp>
        <p:nvGrpSpPr>
          <p:cNvPr id="77" name="Group 76">
            <a:extLst>
              <a:ext uri="{FF2B5EF4-FFF2-40B4-BE49-F238E27FC236}">
                <a16:creationId xmlns:a16="http://schemas.microsoft.com/office/drawing/2014/main" id="{A10F9808-1EB0-42F1-8C81-ACE67EACFEBF}"/>
              </a:ext>
            </a:extLst>
          </p:cNvPr>
          <p:cNvGrpSpPr/>
          <p:nvPr/>
        </p:nvGrpSpPr>
        <p:grpSpPr>
          <a:xfrm>
            <a:off x="8771884" y="1869507"/>
            <a:ext cx="3281573" cy="3305911"/>
            <a:chOff x="8387417" y="1869507"/>
            <a:chExt cx="3281573" cy="3305911"/>
          </a:xfrm>
        </p:grpSpPr>
        <p:sp>
          <p:nvSpPr>
            <p:cNvPr id="78" name="TextBox 77">
              <a:extLst>
                <a:ext uri="{FF2B5EF4-FFF2-40B4-BE49-F238E27FC236}">
                  <a16:creationId xmlns:a16="http://schemas.microsoft.com/office/drawing/2014/main" id="{80BEB66D-966E-407A-9CB7-401073FDBD4E}"/>
                </a:ext>
              </a:extLst>
            </p:cNvPr>
            <p:cNvSpPr txBox="1"/>
            <p:nvPr/>
          </p:nvSpPr>
          <p:spPr>
            <a:xfrm>
              <a:off x="8387418" y="1869507"/>
              <a:ext cx="2467951" cy="646331"/>
            </a:xfrm>
            <a:prstGeom prst="rect">
              <a:avLst/>
            </a:prstGeom>
            <a:noFill/>
          </p:spPr>
          <p:txBody>
            <a:bodyPr wrap="square" lIns="91440" tIns="45720" rIns="91440" bIns="45720" rtlCol="0">
              <a:spAutoFit/>
            </a:bodyPr>
            <a:lstStyle>
              <a:defPPr>
                <a:defRPr lang="en-US"/>
              </a:defPPr>
              <a:lvl1pPr marR="0" lvl="0" indent="0" fontAlgn="auto">
                <a:spcBef>
                  <a:spcPts val="0"/>
                </a:spcBef>
                <a:spcAft>
                  <a:spcPts val="0"/>
                </a:spcAft>
                <a:buClrTx/>
                <a:buSzTx/>
                <a:buFontTx/>
                <a:buNone/>
                <a:tabLst/>
                <a:defRPr b="1" cap="all" spc="300"/>
              </a:lvl1pPr>
            </a:lstStyle>
            <a:p>
              <a:pPr lvl="0">
                <a:defRPr/>
              </a:pPr>
              <a:r>
                <a:rPr lang="en-US" dirty="0">
                  <a:solidFill>
                    <a:prstClr val="black"/>
                  </a:solidFill>
                  <a:latin typeface="+mj-lt"/>
                </a:rPr>
                <a:t>TOOLS and RESOURCES</a:t>
              </a:r>
            </a:p>
          </p:txBody>
        </p:sp>
        <p:cxnSp>
          <p:nvCxnSpPr>
            <p:cNvPr id="79" name="Straight Connector 78">
              <a:extLst>
                <a:ext uri="{FF2B5EF4-FFF2-40B4-BE49-F238E27FC236}">
                  <a16:creationId xmlns:a16="http://schemas.microsoft.com/office/drawing/2014/main" id="{62DF8E62-6838-4807-A33B-65EB1831B9A9}"/>
                </a:ext>
              </a:extLst>
            </p:cNvPr>
            <p:cNvCxnSpPr/>
            <p:nvPr/>
          </p:nvCxnSpPr>
          <p:spPr>
            <a:xfrm>
              <a:off x="8387418" y="2539707"/>
              <a:ext cx="27857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7D8ECD0B-8D85-4C2B-8C80-E1BA8A2FCEE6}"/>
                </a:ext>
              </a:extLst>
            </p:cNvPr>
            <p:cNvSpPr txBox="1"/>
            <p:nvPr/>
          </p:nvSpPr>
          <p:spPr>
            <a:xfrm>
              <a:off x="8387417" y="2836316"/>
              <a:ext cx="3281573" cy="2339102"/>
            </a:xfrm>
            <a:prstGeom prst="rect">
              <a:avLst/>
            </a:prstGeom>
            <a:noFill/>
          </p:spPr>
          <p:txBody>
            <a:bodyPr vert="horz" wrap="square" lIns="0" tIns="0" rIns="0" bIns="0" rtlCol="0">
              <a:spAutoFit/>
            </a:bodyPr>
            <a:lstStyle>
              <a:defPPr>
                <a:defRPr lang="en-US"/>
              </a:defPPr>
              <a:lvl1pPr marR="0" lvl="0" indent="0" fontAlgn="b">
                <a:lnSpc>
                  <a:spcPct val="120000"/>
                </a:lnSpc>
                <a:spcBef>
                  <a:spcPts val="600"/>
                </a:spcBef>
                <a:spcAft>
                  <a:spcPts val="0"/>
                </a:spcAft>
                <a:buClrTx/>
                <a:buSzPct val="100000"/>
                <a:buFontTx/>
                <a:buNone/>
                <a:tabLst/>
                <a:defRPr sz="1100" b="1">
                  <a:solidFill>
                    <a:prstClr val="black"/>
                  </a:solidFill>
                  <a:cs typeface="Calibri"/>
                </a:defRPr>
              </a:lvl1pPr>
            </a:lstStyle>
            <a:p>
              <a:pPr marL="285750" lvl="0" indent="-285750" fontAlgn="auto">
                <a:lnSpc>
                  <a:spcPct val="100000"/>
                </a:lnSpc>
                <a:buSzTx/>
                <a:buFont typeface="Arial" panose="020B0604020202020204" pitchFamily="34" charset="0"/>
                <a:buChar char="•"/>
              </a:pPr>
              <a:r>
                <a:rPr lang="en-US" sz="1200" b="0" dirty="0">
                  <a:cs typeface="+mn-cs"/>
                  <a:hlinkClick r:id="rId3"/>
                </a:rPr>
                <a:t>What Do Importers Need to Know About FSVP | FDA</a:t>
              </a:r>
              <a:endParaRPr lang="en-US" sz="1200" b="0" dirty="0">
                <a:cs typeface="+mn-cs"/>
              </a:endParaRPr>
            </a:p>
            <a:p>
              <a:pPr marL="285750" lvl="0" indent="-285750" fontAlgn="auto">
                <a:lnSpc>
                  <a:spcPct val="100000"/>
                </a:lnSpc>
                <a:buSzTx/>
                <a:buFont typeface="Arial" panose="020B0604020202020204" pitchFamily="34" charset="0"/>
                <a:buChar char="•"/>
              </a:pPr>
              <a:r>
                <a:rPr lang="en-US" sz="1200" b="0" dirty="0">
                  <a:cs typeface="+mn-cs"/>
                  <a:hlinkClick r:id="rId4"/>
                </a:rPr>
                <a:t>Am I subject to FSVP? (fda.gov)</a:t>
              </a:r>
              <a:endParaRPr lang="en-US" sz="1200" b="0" dirty="0">
                <a:cs typeface="+mn-cs"/>
              </a:endParaRPr>
            </a:p>
            <a:p>
              <a:pPr marL="285750" lvl="0" indent="-285750" fontAlgn="auto">
                <a:lnSpc>
                  <a:spcPct val="100000"/>
                </a:lnSpc>
                <a:buSzTx/>
                <a:buFont typeface="Arial" panose="020B0604020202020204" pitchFamily="34" charset="0"/>
                <a:buChar char="•"/>
              </a:pPr>
              <a:r>
                <a:rPr lang="en-US" sz="1200" b="0" dirty="0">
                  <a:cs typeface="+mn-cs"/>
                  <a:hlinkClick r:id="rId5"/>
                </a:rPr>
                <a:t>Final Rule on Foreign Supplier Verification Programs (fda.gov)</a:t>
              </a:r>
              <a:endParaRPr lang="en-US" sz="1200" b="0" dirty="0">
                <a:cs typeface="+mn-cs"/>
              </a:endParaRPr>
            </a:p>
            <a:p>
              <a:pPr marL="285750" lvl="0" indent="-285750" fontAlgn="auto">
                <a:lnSpc>
                  <a:spcPct val="100000"/>
                </a:lnSpc>
                <a:buSzTx/>
                <a:buFont typeface="Arial" panose="020B0604020202020204" pitchFamily="34" charset="0"/>
                <a:buChar char="•"/>
              </a:pPr>
              <a:r>
                <a:rPr lang="en-US" sz="1200" b="0" dirty="0">
                  <a:cs typeface="+mn-cs"/>
                  <a:hlinkClick r:id="rId6"/>
                </a:rPr>
                <a:t>KEY REQUIREMENTS: Final Rule on Foreign Supplier Verification Programs (fda.gov)</a:t>
              </a:r>
              <a:endParaRPr lang="en-US" sz="1200" b="0" dirty="0">
                <a:cs typeface="+mn-cs"/>
              </a:endParaRPr>
            </a:p>
            <a:p>
              <a:pPr marL="285750" lvl="0" indent="-285750" fontAlgn="auto">
                <a:lnSpc>
                  <a:spcPct val="100000"/>
                </a:lnSpc>
                <a:buSzTx/>
                <a:buFont typeface="Arial" panose="020B0604020202020204" pitchFamily="34" charset="0"/>
                <a:buChar char="•"/>
              </a:pPr>
              <a:r>
                <a:rPr lang="en-US" sz="1200" b="0" dirty="0">
                  <a:cs typeface="+mn-cs"/>
                  <a:hlinkClick r:id="rId7"/>
                </a:rPr>
                <a:t>Draft Guidance for Industry: Foreign Supplier Verification Programs for Importers of Food for Humans and Animals | FDA</a:t>
              </a:r>
              <a:endParaRPr lang="en-US" sz="1200" b="0" dirty="0">
                <a:cs typeface="+mn-cs"/>
              </a:endParaRPr>
            </a:p>
          </p:txBody>
        </p:sp>
      </p:grpSp>
      <p:grpSp>
        <p:nvGrpSpPr>
          <p:cNvPr id="16" name="Group 15">
            <a:extLst>
              <a:ext uri="{FF2B5EF4-FFF2-40B4-BE49-F238E27FC236}">
                <a16:creationId xmlns:a16="http://schemas.microsoft.com/office/drawing/2014/main" id="{1056F883-CBC5-4FF3-AE01-DF3160FCB9C7}"/>
              </a:ext>
            </a:extLst>
          </p:cNvPr>
          <p:cNvGrpSpPr/>
          <p:nvPr/>
        </p:nvGrpSpPr>
        <p:grpSpPr>
          <a:xfrm>
            <a:off x="3734963" y="1869507"/>
            <a:ext cx="5001123" cy="4623368"/>
            <a:chOff x="4416806" y="1869507"/>
            <a:chExt cx="5001123" cy="4623368"/>
          </a:xfrm>
        </p:grpSpPr>
        <p:sp>
          <p:nvSpPr>
            <p:cNvPr id="17" name="TextBox 16">
              <a:extLst>
                <a:ext uri="{FF2B5EF4-FFF2-40B4-BE49-F238E27FC236}">
                  <a16:creationId xmlns:a16="http://schemas.microsoft.com/office/drawing/2014/main" id="{4733C91A-4031-4DC7-BD94-2A430B045956}"/>
                </a:ext>
              </a:extLst>
            </p:cNvPr>
            <p:cNvSpPr txBox="1"/>
            <p:nvPr/>
          </p:nvSpPr>
          <p:spPr>
            <a:xfrm>
              <a:off x="4416807" y="1869507"/>
              <a:ext cx="2959662" cy="646331"/>
            </a:xfrm>
            <a:prstGeom prst="rect">
              <a:avLst/>
            </a:prstGeom>
            <a:noFill/>
          </p:spPr>
          <p:txBody>
            <a:bodyPr wrap="square" lIns="91440" tIns="45720" rIns="91440" bIns="45720" rtlCol="0">
              <a:spAutoFit/>
            </a:bodyPr>
            <a:lstStyle/>
            <a:p>
              <a:pPr lvl="0">
                <a:defRPr/>
              </a:pPr>
              <a:r>
                <a:rPr lang="en-US" b="1" cap="all" spc="300" dirty="0">
                  <a:solidFill>
                    <a:prstClr val="black"/>
                  </a:solidFill>
                  <a:latin typeface="+mj-lt"/>
                </a:rPr>
                <a:t>Importers are required To</a:t>
              </a:r>
            </a:p>
          </p:txBody>
        </p:sp>
        <p:cxnSp>
          <p:nvCxnSpPr>
            <p:cNvPr id="18" name="Straight Connector 17">
              <a:extLst>
                <a:ext uri="{FF2B5EF4-FFF2-40B4-BE49-F238E27FC236}">
                  <a16:creationId xmlns:a16="http://schemas.microsoft.com/office/drawing/2014/main" id="{6BA05BC6-D614-4FEC-8100-3B2865FEF7AC}"/>
                </a:ext>
              </a:extLst>
            </p:cNvPr>
            <p:cNvCxnSpPr/>
            <p:nvPr/>
          </p:nvCxnSpPr>
          <p:spPr>
            <a:xfrm>
              <a:off x="4416807" y="2539707"/>
              <a:ext cx="278892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8B0198F-3CF7-42DC-8184-BD96F5CCF7C2}"/>
                </a:ext>
              </a:extLst>
            </p:cNvPr>
            <p:cNvSpPr txBox="1"/>
            <p:nvPr/>
          </p:nvSpPr>
          <p:spPr>
            <a:xfrm>
              <a:off x="4416806" y="2836317"/>
              <a:ext cx="5001123" cy="3656558"/>
            </a:xfrm>
            <a:prstGeom prst="rect">
              <a:avLst/>
            </a:prstGeom>
            <a:noFill/>
          </p:spPr>
          <p:txBody>
            <a:bodyPr vert="horz" wrap="square" lIns="0" tIns="0" rIns="0" bIns="0" numCol="2" rtlCol="0">
              <a:noAutofit/>
            </a:bodyPr>
            <a:lstStyle>
              <a:defPPr>
                <a:defRPr lang="en-US"/>
              </a:defPPr>
              <a:lvl1pPr marR="0" lvl="0" indent="0" fontAlgn="b">
                <a:lnSpc>
                  <a:spcPct val="120000"/>
                </a:lnSpc>
                <a:spcBef>
                  <a:spcPts val="600"/>
                </a:spcBef>
                <a:spcAft>
                  <a:spcPts val="0"/>
                </a:spcAft>
                <a:buClrTx/>
                <a:buSzPct val="100000"/>
                <a:buFontTx/>
                <a:buNone/>
                <a:tabLst/>
                <a:defRPr sz="1100" b="1">
                  <a:solidFill>
                    <a:prstClr val="black"/>
                  </a:solidFill>
                  <a:cs typeface="Calibri"/>
                </a:defRPr>
              </a:lvl1pPr>
            </a:lstStyle>
            <a:p>
              <a:pPr marL="285750" lvl="1" indent="-285750">
                <a:spcBef>
                  <a:spcPts val="300"/>
                </a:spcBef>
                <a:buFont typeface="Arial" panose="020B0604020202020204" pitchFamily="34" charset="0"/>
                <a:buChar char="•"/>
              </a:pPr>
              <a:r>
                <a:rPr lang="en-US" sz="1200" dirty="0">
                  <a:solidFill>
                    <a:prstClr val="black"/>
                  </a:solidFill>
                </a:rPr>
                <a:t>Determine known or reasonably foreseeable hazards with each food </a:t>
              </a:r>
            </a:p>
            <a:p>
              <a:pPr marL="285750" lvl="1" indent="-285750">
                <a:spcBef>
                  <a:spcPts val="300"/>
                </a:spcBef>
                <a:buFont typeface="Arial" panose="020B0604020202020204" pitchFamily="34" charset="0"/>
                <a:buChar char="•"/>
              </a:pPr>
              <a:r>
                <a:rPr lang="en-US" sz="1200" dirty="0">
                  <a:solidFill>
                    <a:prstClr val="black"/>
                  </a:solidFill>
                </a:rPr>
                <a:t>Evaluate the risk posed by a food, based on the hazard analysis, and the foreign supplier’s performance</a:t>
              </a:r>
            </a:p>
            <a:p>
              <a:pPr marL="285750" lvl="1" indent="-285750">
                <a:spcBef>
                  <a:spcPts val="300"/>
                </a:spcBef>
                <a:buFont typeface="Arial" panose="020B0604020202020204" pitchFamily="34" charset="0"/>
                <a:buChar char="•"/>
              </a:pPr>
              <a:r>
                <a:rPr lang="en-US" sz="1200" dirty="0">
                  <a:solidFill>
                    <a:prstClr val="black"/>
                  </a:solidFill>
                </a:rPr>
                <a:t>Develop, maintain, and follow an FSVP for each food and each foreign supplier of that food.</a:t>
              </a:r>
            </a:p>
            <a:p>
              <a:pPr marL="285750" lvl="1" indent="-285750">
                <a:spcBef>
                  <a:spcPts val="300"/>
                </a:spcBef>
                <a:buFont typeface="Arial" panose="020B0604020202020204" pitchFamily="34" charset="0"/>
                <a:buChar char="•"/>
              </a:pPr>
              <a:r>
                <a:rPr lang="en-US" sz="1200" dirty="0">
                  <a:solidFill>
                    <a:prstClr val="black"/>
                  </a:solidFill>
                </a:rPr>
                <a:t>Determine appropriate verification activities, based on risk of the food &amp; supplier’s performance, including:</a:t>
              </a:r>
            </a:p>
            <a:p>
              <a:pPr marL="742950" lvl="3" indent="-285750">
                <a:spcBef>
                  <a:spcPts val="300"/>
                </a:spcBef>
                <a:buFont typeface="Arial" panose="020B0604020202020204" pitchFamily="34" charset="0"/>
                <a:buChar char="•"/>
              </a:pPr>
              <a:r>
                <a:rPr lang="en-US" sz="1200" dirty="0">
                  <a:solidFill>
                    <a:prstClr val="black"/>
                  </a:solidFill>
                </a:rPr>
                <a:t>Annual on-site audits</a:t>
              </a:r>
            </a:p>
            <a:p>
              <a:pPr marL="742950" lvl="3" indent="-285750">
                <a:spcBef>
                  <a:spcPts val="300"/>
                </a:spcBef>
                <a:buFont typeface="Arial" panose="020B0604020202020204" pitchFamily="34" charset="0"/>
                <a:buChar char="•"/>
              </a:pPr>
              <a:r>
                <a:rPr lang="en-US" sz="1200" dirty="0">
                  <a:solidFill>
                    <a:prstClr val="black"/>
                  </a:solidFill>
                </a:rPr>
                <a:t>Sampling and testing</a:t>
              </a:r>
            </a:p>
            <a:p>
              <a:pPr marL="742950" lvl="3" indent="-285750">
                <a:spcBef>
                  <a:spcPts val="300"/>
                </a:spcBef>
                <a:buFont typeface="Arial" panose="020B0604020202020204" pitchFamily="34" charset="0"/>
                <a:buChar char="•"/>
              </a:pPr>
              <a:r>
                <a:rPr lang="en-US" sz="1200" dirty="0">
                  <a:solidFill>
                    <a:prstClr val="black"/>
                  </a:solidFill>
                </a:rPr>
                <a:t>Review of the supplier’s relevant food safety records</a:t>
              </a:r>
            </a:p>
            <a:p>
              <a:pPr marL="285750" lvl="1" indent="-285750">
                <a:spcBef>
                  <a:spcPts val="300"/>
                </a:spcBef>
                <a:buFont typeface="Arial" panose="020B0604020202020204" pitchFamily="34" charset="0"/>
                <a:buChar char="•"/>
              </a:pPr>
              <a:r>
                <a:rPr lang="en-US" sz="1200" dirty="0">
                  <a:solidFill>
                    <a:prstClr val="black"/>
                  </a:solidFill>
                </a:rPr>
                <a:t>Can rely on another entity to determine and perform appropriate supplier verification activities (Third Party Rule)</a:t>
              </a:r>
            </a:p>
            <a:p>
              <a:pPr marL="285750" lvl="1" indent="-285750">
                <a:spcBef>
                  <a:spcPts val="300"/>
                </a:spcBef>
                <a:buFont typeface="Arial" panose="020B0604020202020204" pitchFamily="34" charset="0"/>
                <a:buChar char="•"/>
              </a:pPr>
              <a:r>
                <a:rPr lang="en-US" sz="1200" dirty="0">
                  <a:solidFill>
                    <a:prstClr val="black"/>
                  </a:solidFill>
                </a:rPr>
                <a:t>Conduct corrective actions </a:t>
              </a:r>
            </a:p>
            <a:p>
              <a:pPr marL="285750" lvl="1" indent="-285750">
                <a:spcBef>
                  <a:spcPts val="300"/>
                </a:spcBef>
                <a:buFont typeface="Arial" panose="020B0604020202020204" pitchFamily="34" charset="0"/>
                <a:buChar char="•"/>
              </a:pPr>
              <a:r>
                <a:rPr lang="en-US" sz="1200" dirty="0">
                  <a:solidFill>
                    <a:prstClr val="black"/>
                  </a:solidFill>
                </a:rPr>
                <a:t>Importers that are also manufacturers/ processors are deemed in compliance with most FSVP requirements.</a:t>
              </a:r>
            </a:p>
            <a:p>
              <a:pPr marL="285750" lvl="1" indent="-285750">
                <a:spcBef>
                  <a:spcPts val="300"/>
                </a:spcBef>
                <a:buFont typeface="Arial" panose="020B0604020202020204" pitchFamily="34" charset="0"/>
                <a:buChar char="•"/>
              </a:pPr>
              <a:r>
                <a:rPr lang="en-US" sz="1200" dirty="0">
                  <a:solidFill>
                    <a:prstClr val="black"/>
                  </a:solidFill>
                </a:rPr>
                <a:t>Most importers choose to hire licensed customs brokers or entry filers.  The entry filers can assist the importer by submitting necessary entry information and appropriate payments to CBP on behalf of the importer.</a:t>
              </a:r>
            </a:p>
            <a:p>
              <a:pPr marL="0" lvl="1">
                <a:spcBef>
                  <a:spcPts val="300"/>
                </a:spcBef>
              </a:pPr>
              <a:endParaRPr lang="en-US" sz="1200" dirty="0">
                <a:solidFill>
                  <a:prstClr val="black"/>
                </a:solidFill>
              </a:endParaRPr>
            </a:p>
          </p:txBody>
        </p:sp>
      </p:grpSp>
      <p:sp>
        <p:nvSpPr>
          <p:cNvPr id="20" name="Slide Number Placeholder 2">
            <a:extLst>
              <a:ext uri="{FF2B5EF4-FFF2-40B4-BE49-F238E27FC236}">
                <a16:creationId xmlns:a16="http://schemas.microsoft.com/office/drawing/2014/main" id="{7F2ADC46-3178-4EA0-A420-AFDC7545FBC2}"/>
              </a:ext>
            </a:extLst>
          </p:cNvPr>
          <p:cNvSpPr txBox="1">
            <a:spLocks/>
          </p:cNvSpPr>
          <p:nvPr/>
        </p:nvSpPr>
        <p:spPr>
          <a:xfrm>
            <a:off x="9781190" y="6511179"/>
            <a:ext cx="2311400" cy="24622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2782948-4DBE-204D-AB9E-B65E067054AE}" type="slidenum">
              <a:rPr lang="en-US" sz="1000"/>
              <a:pPr algn="r"/>
              <a:t>26</a:t>
            </a:fld>
            <a:endParaRPr lang="en-US" sz="1000" dirty="0"/>
          </a:p>
        </p:txBody>
      </p:sp>
    </p:spTree>
    <p:extLst>
      <p:ext uri="{BB962C8B-B14F-4D97-AF65-F5344CB8AC3E}">
        <p14:creationId xmlns:p14="http://schemas.microsoft.com/office/powerpoint/2010/main" val="16453806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a:xfrm>
            <a:off x="0" y="0"/>
            <a:ext cx="6264166" cy="6857999"/>
          </a:xfrm>
        </p:spPr>
      </p:pic>
      <p:sp>
        <p:nvSpPr>
          <p:cNvPr id="8" name="Title 7"/>
          <p:cNvSpPr>
            <a:spLocks noGrp="1"/>
          </p:cNvSpPr>
          <p:nvPr>
            <p:ph type="title"/>
          </p:nvPr>
        </p:nvSpPr>
        <p:spPr>
          <a:xfrm>
            <a:off x="914400" y="3108100"/>
            <a:ext cx="4389120" cy="4653582"/>
          </a:xfrm>
        </p:spPr>
        <p:txBody>
          <a:bodyPr anchor="t"/>
          <a:lstStyle/>
          <a:p>
            <a:r>
              <a:rPr lang="en-US" dirty="0"/>
              <a:t>Regulatory Foundation</a:t>
            </a:r>
            <a:br>
              <a:rPr lang="en-US" dirty="0"/>
            </a:br>
            <a:br>
              <a:rPr lang="en-US" dirty="0"/>
            </a:br>
            <a:r>
              <a:rPr lang="en-US" dirty="0"/>
              <a:t>What Actions to Expect from the FDA</a:t>
            </a:r>
          </a:p>
        </p:txBody>
      </p:sp>
      <p:grpSp>
        <p:nvGrpSpPr>
          <p:cNvPr id="7" name="Group 6">
            <a:extLst>
              <a:ext uri="{FF2B5EF4-FFF2-40B4-BE49-F238E27FC236}">
                <a16:creationId xmlns:a16="http://schemas.microsoft.com/office/drawing/2014/main" id="{B35D7C35-B22B-482E-9165-B14911939F6C}"/>
              </a:ext>
            </a:extLst>
          </p:cNvPr>
          <p:cNvGrpSpPr/>
          <p:nvPr/>
        </p:nvGrpSpPr>
        <p:grpSpPr>
          <a:xfrm>
            <a:off x="6573895" y="1051159"/>
            <a:ext cx="5137968" cy="5078907"/>
            <a:chOff x="6437261" y="1660759"/>
            <a:chExt cx="5137968" cy="5078907"/>
          </a:xfrm>
        </p:grpSpPr>
        <p:pic>
          <p:nvPicPr>
            <p:cNvPr id="9" name="Picture 8" descr="Shape&#10;&#10;Description automatically generated">
              <a:extLst>
                <a:ext uri="{FF2B5EF4-FFF2-40B4-BE49-F238E27FC236}">
                  <a16:creationId xmlns:a16="http://schemas.microsoft.com/office/drawing/2014/main" id="{DA5812BF-ED9C-41D6-BC33-734089D9147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37261" y="1660759"/>
              <a:ext cx="5137968" cy="5078907"/>
            </a:xfrm>
            <a:prstGeom prst="ellipse">
              <a:avLst/>
            </a:prstGeom>
          </p:spPr>
        </p:pic>
        <p:pic>
          <p:nvPicPr>
            <p:cNvPr id="10" name="Picture 9" descr="A picture containing indoor, fruit, vegetable, arranged&#10;&#10;Description automatically generated">
              <a:extLst>
                <a:ext uri="{FF2B5EF4-FFF2-40B4-BE49-F238E27FC236}">
                  <a16:creationId xmlns:a16="http://schemas.microsoft.com/office/drawing/2014/main" id="{7E2730EC-D322-4EF5-AE61-AAC1657F0C1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824351" y="2924106"/>
              <a:ext cx="2565583" cy="2605054"/>
            </a:xfrm>
            <a:prstGeom prst="ellipse">
              <a:avLst/>
            </a:prstGeom>
          </p:spPr>
        </p:pic>
        <p:pic>
          <p:nvPicPr>
            <p:cNvPr id="11" name="Picture 10">
              <a:extLst>
                <a:ext uri="{FF2B5EF4-FFF2-40B4-BE49-F238E27FC236}">
                  <a16:creationId xmlns:a16="http://schemas.microsoft.com/office/drawing/2014/main" id="{4E2EB28B-61F7-432A-9A62-7909082F448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409989" y="3457281"/>
              <a:ext cx="1420024" cy="1420945"/>
            </a:xfrm>
            <a:prstGeom prst="rect">
              <a:avLst/>
            </a:prstGeom>
          </p:spPr>
        </p:pic>
        <p:pic>
          <p:nvPicPr>
            <p:cNvPr id="12" name="Picture 11">
              <a:extLst>
                <a:ext uri="{FF2B5EF4-FFF2-40B4-BE49-F238E27FC236}">
                  <a16:creationId xmlns:a16="http://schemas.microsoft.com/office/drawing/2014/main" id="{3BE97FB7-382D-4874-9608-0A12AD12D16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15558" t="1333" r="24631" b="-1333"/>
            <a:stretch/>
          </p:blipFill>
          <p:spPr>
            <a:xfrm>
              <a:off x="9001099" y="4051749"/>
              <a:ext cx="237805" cy="232008"/>
            </a:xfrm>
            <a:prstGeom prst="flowChartConnector">
              <a:avLst/>
            </a:prstGeom>
            <a:ln>
              <a:solidFill>
                <a:schemeClr val="bg1">
                  <a:lumMod val="65000"/>
                </a:schemeClr>
              </a:solidFill>
            </a:ln>
          </p:spPr>
        </p:pic>
      </p:grpSp>
      <p:sp>
        <p:nvSpPr>
          <p:cNvPr id="13" name="Slide Number Placeholder 2">
            <a:extLst>
              <a:ext uri="{FF2B5EF4-FFF2-40B4-BE49-F238E27FC236}">
                <a16:creationId xmlns:a16="http://schemas.microsoft.com/office/drawing/2014/main" id="{6AC8016C-081A-4CAC-83C3-7E5C1E93938D}"/>
              </a:ext>
            </a:extLst>
          </p:cNvPr>
          <p:cNvSpPr txBox="1">
            <a:spLocks/>
          </p:cNvSpPr>
          <p:nvPr/>
        </p:nvSpPr>
        <p:spPr>
          <a:xfrm>
            <a:off x="9781190" y="6511179"/>
            <a:ext cx="2311400" cy="24622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2782948-4DBE-204D-AB9E-B65E067054AE}" type="slidenum">
              <a:rPr lang="en-US" sz="1000"/>
              <a:pPr algn="r"/>
              <a:t>27</a:t>
            </a:fld>
            <a:endParaRPr lang="en-US" sz="1000" dirty="0"/>
          </a:p>
        </p:txBody>
      </p:sp>
    </p:spTree>
    <p:extLst>
      <p:ext uri="{BB962C8B-B14F-4D97-AF65-F5344CB8AC3E}">
        <p14:creationId xmlns:p14="http://schemas.microsoft.com/office/powerpoint/2010/main" val="35154626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9105F0-5A8E-4F3B-BBD3-F8D19D040BE4}"/>
              </a:ext>
            </a:extLst>
          </p:cNvPr>
          <p:cNvSpPr>
            <a:spLocks noGrp="1"/>
          </p:cNvSpPr>
          <p:nvPr>
            <p:ph type="title"/>
          </p:nvPr>
        </p:nvSpPr>
        <p:spPr/>
        <p:txBody>
          <a:bodyPr anchor="ctr">
            <a:normAutofit/>
          </a:bodyPr>
          <a:lstStyle/>
          <a:p>
            <a:r>
              <a:rPr lang="en-US" sz="2925" spc="-61" dirty="0">
                <a:latin typeface="+mj-lt"/>
              </a:rPr>
              <a:t>Entry Review &amp; Inspections of Foreign Food Facilities</a:t>
            </a:r>
          </a:p>
        </p:txBody>
      </p:sp>
      <p:sp>
        <p:nvSpPr>
          <p:cNvPr id="6" name="Text Placeholder 5">
            <a:extLst>
              <a:ext uri="{FF2B5EF4-FFF2-40B4-BE49-F238E27FC236}">
                <a16:creationId xmlns:a16="http://schemas.microsoft.com/office/drawing/2014/main" id="{23F6268D-66E0-49D7-A567-1B5C6B611F8D}"/>
              </a:ext>
            </a:extLst>
          </p:cNvPr>
          <p:cNvSpPr txBox="1">
            <a:spLocks/>
          </p:cNvSpPr>
          <p:nvPr/>
        </p:nvSpPr>
        <p:spPr>
          <a:xfrm>
            <a:off x="914972" y="466344"/>
            <a:ext cx="3355849" cy="2032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lang="en-US" sz="731" b="1" kern="0" cap="all" spc="203" baseline="0" dirty="0">
                <a:solidFill>
                  <a:schemeClr val="accent5">
                    <a:lumMod val="60000"/>
                    <a:lumOff val="40000"/>
                  </a:schemeClr>
                </a:solidFill>
                <a:latin typeface="Arial" panose="020B0604020202020204" pitchFamily="34" charset="0"/>
                <a:ea typeface="Nexa Black" charset="0"/>
                <a:cs typeface="Nexa Black"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mj-lt"/>
              </a:rPr>
              <a:t>Regulatory Foundation</a:t>
            </a:r>
          </a:p>
        </p:txBody>
      </p:sp>
      <p:grpSp>
        <p:nvGrpSpPr>
          <p:cNvPr id="77" name="Group 76">
            <a:extLst>
              <a:ext uri="{FF2B5EF4-FFF2-40B4-BE49-F238E27FC236}">
                <a16:creationId xmlns:a16="http://schemas.microsoft.com/office/drawing/2014/main" id="{A10F9808-1EB0-42F1-8C81-ACE67EACFEBF}"/>
              </a:ext>
            </a:extLst>
          </p:cNvPr>
          <p:cNvGrpSpPr/>
          <p:nvPr/>
        </p:nvGrpSpPr>
        <p:grpSpPr>
          <a:xfrm>
            <a:off x="882778" y="5690108"/>
            <a:ext cx="10593279" cy="646331"/>
            <a:chOff x="8387418" y="2506819"/>
            <a:chExt cx="10593279" cy="646331"/>
          </a:xfrm>
        </p:grpSpPr>
        <p:sp>
          <p:nvSpPr>
            <p:cNvPr id="78" name="TextBox 77">
              <a:extLst>
                <a:ext uri="{FF2B5EF4-FFF2-40B4-BE49-F238E27FC236}">
                  <a16:creationId xmlns:a16="http://schemas.microsoft.com/office/drawing/2014/main" id="{80BEB66D-966E-407A-9CB7-401073FDBD4E}"/>
                </a:ext>
              </a:extLst>
            </p:cNvPr>
            <p:cNvSpPr txBox="1"/>
            <p:nvPr/>
          </p:nvSpPr>
          <p:spPr>
            <a:xfrm>
              <a:off x="8387418" y="2506819"/>
              <a:ext cx="2467951" cy="646331"/>
            </a:xfrm>
            <a:prstGeom prst="rect">
              <a:avLst/>
            </a:prstGeom>
            <a:noFill/>
          </p:spPr>
          <p:txBody>
            <a:bodyPr wrap="square" lIns="91440" tIns="45720" rIns="91440" bIns="45720" rtlCol="0">
              <a:spAutoFit/>
            </a:bodyPr>
            <a:lstStyle>
              <a:defPPr>
                <a:defRPr lang="en-US"/>
              </a:defPPr>
              <a:lvl1pPr marR="0" lvl="0" indent="0" fontAlgn="auto">
                <a:spcBef>
                  <a:spcPts val="0"/>
                </a:spcBef>
                <a:spcAft>
                  <a:spcPts val="0"/>
                </a:spcAft>
                <a:buClrTx/>
                <a:buSzTx/>
                <a:buFontTx/>
                <a:buNone/>
                <a:tabLst/>
                <a:defRPr b="1" cap="all" spc="300"/>
              </a:lvl1pPr>
            </a:lstStyle>
            <a:p>
              <a:pPr lvl="0">
                <a:defRPr/>
              </a:pPr>
              <a:r>
                <a:rPr lang="en-US" dirty="0">
                  <a:solidFill>
                    <a:prstClr val="black"/>
                  </a:solidFill>
                  <a:latin typeface="+mj-lt"/>
                </a:rPr>
                <a:t>TOOLS and RESOURCES</a:t>
              </a:r>
            </a:p>
          </p:txBody>
        </p:sp>
        <p:cxnSp>
          <p:nvCxnSpPr>
            <p:cNvPr id="79" name="Straight Connector 78">
              <a:extLst>
                <a:ext uri="{FF2B5EF4-FFF2-40B4-BE49-F238E27FC236}">
                  <a16:creationId xmlns:a16="http://schemas.microsoft.com/office/drawing/2014/main" id="{62DF8E62-6838-4807-A33B-65EB1831B9A9}"/>
                </a:ext>
              </a:extLst>
            </p:cNvPr>
            <p:cNvCxnSpPr>
              <a:cxnSpLocks/>
            </p:cNvCxnSpPr>
            <p:nvPr/>
          </p:nvCxnSpPr>
          <p:spPr>
            <a:xfrm rot="5400000">
              <a:off x="10276896" y="2832936"/>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7D8ECD0B-8D85-4C2B-8C80-E1BA8A2FCEE6}"/>
                </a:ext>
              </a:extLst>
            </p:cNvPr>
            <p:cNvSpPr txBox="1"/>
            <p:nvPr/>
          </p:nvSpPr>
          <p:spPr>
            <a:xfrm>
              <a:off x="11064269" y="2533537"/>
              <a:ext cx="7916428" cy="452274"/>
            </a:xfrm>
            <a:prstGeom prst="rect">
              <a:avLst/>
            </a:prstGeom>
            <a:noFill/>
          </p:spPr>
          <p:txBody>
            <a:bodyPr vert="horz" wrap="square" lIns="0" tIns="0" rIns="0" bIns="0" numCol="2" rtlCol="0">
              <a:noAutofit/>
            </a:bodyPr>
            <a:lstStyle>
              <a:defPPr>
                <a:defRPr lang="en-US"/>
              </a:defPPr>
              <a:lvl1pPr marR="0" lvl="0" indent="0" fontAlgn="b">
                <a:lnSpc>
                  <a:spcPct val="120000"/>
                </a:lnSpc>
                <a:spcBef>
                  <a:spcPts val="600"/>
                </a:spcBef>
                <a:spcAft>
                  <a:spcPts val="0"/>
                </a:spcAft>
                <a:buClrTx/>
                <a:buSzPct val="100000"/>
                <a:buFontTx/>
                <a:buNone/>
                <a:tabLst/>
                <a:defRPr sz="1100" b="1">
                  <a:solidFill>
                    <a:prstClr val="black"/>
                  </a:solidFill>
                  <a:cs typeface="Calibri"/>
                </a:defRPr>
              </a:lvl1pPr>
            </a:lstStyle>
            <a:p>
              <a:pPr marL="171450" lvl="0" indent="-171450" fontAlgn="auto">
                <a:lnSpc>
                  <a:spcPct val="100000"/>
                </a:lnSpc>
                <a:spcBef>
                  <a:spcPts val="0"/>
                </a:spcBef>
                <a:buSzTx/>
                <a:buFont typeface="Arial" panose="020B0604020202020204" pitchFamily="34" charset="0"/>
                <a:buChar char="•"/>
              </a:pPr>
              <a:r>
                <a:rPr lang="en-US" sz="1200" b="0" dirty="0">
                  <a:cs typeface="+mn-cs"/>
                  <a:hlinkClick r:id="rId3"/>
                </a:rPr>
                <a:t>Entry Review | FDA</a:t>
              </a:r>
              <a:endParaRPr lang="en-US" sz="1200" b="0" dirty="0">
                <a:cs typeface="+mn-cs"/>
              </a:endParaRPr>
            </a:p>
            <a:p>
              <a:pPr marL="171450" lvl="0" indent="-171450" fontAlgn="auto">
                <a:lnSpc>
                  <a:spcPct val="100000"/>
                </a:lnSpc>
                <a:spcBef>
                  <a:spcPts val="0"/>
                </a:spcBef>
                <a:buSzTx/>
                <a:buFont typeface="Arial" panose="020B0604020202020204" pitchFamily="34" charset="0"/>
                <a:buChar char="•"/>
              </a:pPr>
              <a:r>
                <a:rPr lang="en-US" sz="1200" b="0" dirty="0">
                  <a:cs typeface="+mn-cs"/>
                  <a:hlinkClick r:id="rId4"/>
                </a:rPr>
                <a:t>Entry Screening Systems and Tools | FDA</a:t>
              </a:r>
              <a:endParaRPr lang="en-US" sz="1200" b="0" dirty="0">
                <a:cs typeface="+mn-cs"/>
              </a:endParaRPr>
            </a:p>
            <a:p>
              <a:pPr marL="171450" lvl="0" indent="-171450" fontAlgn="auto">
                <a:lnSpc>
                  <a:spcPct val="100000"/>
                </a:lnSpc>
                <a:spcBef>
                  <a:spcPts val="0"/>
                </a:spcBef>
                <a:buSzTx/>
                <a:buFont typeface="Arial" panose="020B0604020202020204" pitchFamily="34" charset="0"/>
                <a:buChar char="•"/>
              </a:pPr>
              <a:r>
                <a:rPr lang="en-US" sz="1200" b="0" dirty="0">
                  <a:cs typeface="+mn-cs"/>
                  <a:hlinkClick r:id="rId5"/>
                </a:rPr>
                <a:t>PREDICT OVERVIEW (fda.gov)</a:t>
              </a:r>
              <a:endParaRPr lang="en-US" sz="1200" b="0" dirty="0">
                <a:cs typeface="+mn-cs"/>
              </a:endParaRPr>
            </a:p>
            <a:p>
              <a:pPr marL="171450" lvl="0" indent="-171450" fontAlgn="auto">
                <a:lnSpc>
                  <a:spcPct val="100000"/>
                </a:lnSpc>
                <a:spcBef>
                  <a:spcPts val="0"/>
                </a:spcBef>
                <a:buSzTx/>
                <a:buFont typeface="Arial" panose="020B0604020202020204" pitchFamily="34" charset="0"/>
                <a:buChar char="•"/>
              </a:pPr>
              <a:r>
                <a:rPr lang="en-US" sz="1200" b="0" dirty="0">
                  <a:cs typeface="+mn-cs"/>
                  <a:hlinkClick r:id="rId6"/>
                </a:rPr>
                <a:t>Actions &amp; Enforcement | FDA</a:t>
              </a:r>
              <a:endParaRPr lang="en-US" sz="1200" b="0" dirty="0">
                <a:cs typeface="+mn-cs"/>
              </a:endParaRPr>
            </a:p>
            <a:p>
              <a:pPr marL="171450" indent="-171450">
                <a:spcBef>
                  <a:spcPts val="0"/>
                </a:spcBef>
                <a:buFont typeface="Arial" panose="020B0604020202020204" pitchFamily="34" charset="0"/>
                <a:buChar char="•"/>
              </a:pPr>
              <a:r>
                <a:rPr lang="en-US" sz="1200" b="0" dirty="0">
                  <a:hlinkClick r:id="rId7"/>
                </a:rPr>
                <a:t>Foreign Food Facility Inspection Program | FDA</a:t>
              </a:r>
              <a:endParaRPr lang="en-US" sz="1200" b="0" dirty="0"/>
            </a:p>
            <a:p>
              <a:pPr marL="171450" indent="-171450">
                <a:spcBef>
                  <a:spcPts val="0"/>
                </a:spcBef>
                <a:buFont typeface="Arial" panose="020B0604020202020204" pitchFamily="34" charset="0"/>
                <a:buChar char="•"/>
              </a:pPr>
              <a:r>
                <a:rPr lang="en-US" sz="1200" b="0" dirty="0">
                  <a:hlinkClick r:id="rId8"/>
                </a:rPr>
                <a:t>Foreign Food Facility Inspection Program Questions &amp; Answers | FDA</a:t>
              </a:r>
              <a:endParaRPr lang="en-US" sz="1200" b="0" dirty="0"/>
            </a:p>
            <a:p>
              <a:pPr marL="171450" indent="-171450">
                <a:spcBef>
                  <a:spcPts val="0"/>
                </a:spcBef>
                <a:buFont typeface="Arial" panose="020B0604020202020204" pitchFamily="34" charset="0"/>
                <a:buChar char="•"/>
              </a:pPr>
              <a:r>
                <a:rPr lang="en-US" sz="1200" b="0" dirty="0">
                  <a:hlinkClick r:id="rId9"/>
                </a:rPr>
                <a:t>Draft Guidance for Industry: Refusal of Inspection by a Foreign Food Establishment or Foreign Government (fda.gov)</a:t>
              </a:r>
              <a:endParaRPr lang="en-US" sz="1200" b="0" dirty="0">
                <a:solidFill>
                  <a:srgbClr val="333333"/>
                </a:solidFill>
                <a:latin typeface="Georgia" panose="02040502050405020303" pitchFamily="18" charset="0"/>
              </a:endParaRPr>
            </a:p>
          </p:txBody>
        </p:sp>
      </p:grpSp>
      <p:sp>
        <p:nvSpPr>
          <p:cNvPr id="40" name="Rectangle 39">
            <a:extLst>
              <a:ext uri="{FF2B5EF4-FFF2-40B4-BE49-F238E27FC236}">
                <a16:creationId xmlns:a16="http://schemas.microsoft.com/office/drawing/2014/main" id="{3A3CF0C0-E4D8-4E40-9574-1A29A7538CD6}"/>
              </a:ext>
            </a:extLst>
          </p:cNvPr>
          <p:cNvSpPr/>
          <p:nvPr/>
        </p:nvSpPr>
        <p:spPr>
          <a:xfrm>
            <a:off x="914400" y="2580552"/>
            <a:ext cx="2270633" cy="212174"/>
          </a:xfrm>
          <a:prstGeom prst="rect">
            <a:avLst/>
          </a:prstGeom>
          <a:noFill/>
        </p:spPr>
        <p:txBody>
          <a:bodyPr wrap="square" lIns="0" tIns="0" rIns="0" bIns="0">
            <a:spAutoFit/>
          </a:bodyPr>
          <a:lstStyle/>
          <a:p>
            <a:pPr lvl="0">
              <a:lnSpc>
                <a:spcPct val="106000"/>
              </a:lnSpc>
              <a:defRPr/>
            </a:pPr>
            <a:r>
              <a:rPr lang="en-US" sz="1400" b="1" dirty="0">
                <a:solidFill>
                  <a:srgbClr val="000000"/>
                </a:solidFill>
                <a:latin typeface="Arial" panose="020B0604020202020204" pitchFamily="34" charset="0"/>
                <a:ea typeface="Open Sans" panose="020B0606030504020204" pitchFamily="34" charset="0"/>
                <a:cs typeface="Arial" panose="020B0604020202020204" pitchFamily="34" charset="0"/>
              </a:rPr>
              <a:t>Actions at Entry</a:t>
            </a:r>
          </a:p>
        </p:txBody>
      </p:sp>
      <p:cxnSp>
        <p:nvCxnSpPr>
          <p:cNvPr id="41" name="Straight Connector 40">
            <a:extLst>
              <a:ext uri="{FF2B5EF4-FFF2-40B4-BE49-F238E27FC236}">
                <a16:creationId xmlns:a16="http://schemas.microsoft.com/office/drawing/2014/main" id="{F8C29056-9478-4FC6-9E5F-25C86EE80575}"/>
              </a:ext>
            </a:extLst>
          </p:cNvPr>
          <p:cNvCxnSpPr/>
          <p:nvPr/>
        </p:nvCxnSpPr>
        <p:spPr>
          <a:xfrm>
            <a:off x="914400" y="3072880"/>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1BA1EDF6-40EC-4D5E-A061-8FBB98304718}"/>
              </a:ext>
            </a:extLst>
          </p:cNvPr>
          <p:cNvSpPr/>
          <p:nvPr/>
        </p:nvSpPr>
        <p:spPr>
          <a:xfrm>
            <a:off x="927848" y="1507100"/>
            <a:ext cx="641433" cy="641433"/>
          </a:xfrm>
          <a:prstGeom prst="ellipse">
            <a:avLst/>
          </a:prstGeom>
          <a:solidFill>
            <a:schemeClr val="bg1"/>
          </a:solidFill>
          <a:ln w="349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a:t>
            </a:r>
          </a:p>
        </p:txBody>
      </p:sp>
      <p:sp>
        <p:nvSpPr>
          <p:cNvPr id="43" name="Rectangle 42">
            <a:extLst>
              <a:ext uri="{FF2B5EF4-FFF2-40B4-BE49-F238E27FC236}">
                <a16:creationId xmlns:a16="http://schemas.microsoft.com/office/drawing/2014/main" id="{DBD1D614-5ABA-4306-B94B-AB4DE922DB56}"/>
              </a:ext>
            </a:extLst>
          </p:cNvPr>
          <p:cNvSpPr/>
          <p:nvPr/>
        </p:nvSpPr>
        <p:spPr>
          <a:xfrm>
            <a:off x="914401" y="3164064"/>
            <a:ext cx="2286000" cy="664797"/>
          </a:xfrm>
          <a:prstGeom prst="rect">
            <a:avLst/>
          </a:prstGeom>
        </p:spPr>
        <p:txBody>
          <a:bodyPr vert="horz" lIns="0" tIns="0" rIns="0" bIns="0" rtlCol="0">
            <a:noAutofit/>
          </a:bodyPr>
          <a:lstStyle/>
          <a:p>
            <a:pPr marL="285750" lvl="0" indent="-285750">
              <a:spcBef>
                <a:spcPts val="300"/>
              </a:spcBef>
              <a:spcAft>
                <a:spcPts val="300"/>
              </a:spcAft>
              <a:buFont typeface="Arial" panose="020B0604020202020204" pitchFamily="34" charset="0"/>
              <a:buChar char="•"/>
            </a:pPr>
            <a:r>
              <a:rPr lang="en-US" sz="1200" dirty="0">
                <a:solidFill>
                  <a:prstClr val="black"/>
                </a:solidFill>
              </a:rPr>
              <a:t>All imported shipments are reviewed by FDA </a:t>
            </a:r>
          </a:p>
          <a:p>
            <a:pPr marL="285750" lvl="0" indent="-285750">
              <a:spcBef>
                <a:spcPts val="300"/>
              </a:spcBef>
              <a:spcAft>
                <a:spcPts val="300"/>
              </a:spcAft>
              <a:buFont typeface="Arial" panose="020B0604020202020204" pitchFamily="34" charset="0"/>
              <a:buChar char="•"/>
            </a:pPr>
            <a:r>
              <a:rPr lang="en-US" sz="1200" dirty="0">
                <a:solidFill>
                  <a:prstClr val="black"/>
                </a:solidFill>
              </a:rPr>
              <a:t>Use electronic risk prioritization tools like PREDICT</a:t>
            </a:r>
          </a:p>
          <a:p>
            <a:pPr marL="742950" lvl="1" indent="-285750">
              <a:spcBef>
                <a:spcPts val="300"/>
              </a:spcBef>
              <a:spcAft>
                <a:spcPts val="300"/>
              </a:spcAft>
              <a:buFont typeface="Arial" panose="020B0604020202020204" pitchFamily="34" charset="0"/>
              <a:buChar char="•"/>
            </a:pPr>
            <a:r>
              <a:rPr lang="en-US" sz="1200" dirty="0">
                <a:solidFill>
                  <a:prstClr val="black"/>
                </a:solidFill>
              </a:rPr>
              <a:t>incomplete or inaccurate data</a:t>
            </a:r>
          </a:p>
          <a:p>
            <a:pPr marL="742950" lvl="1" indent="-285750">
              <a:spcBef>
                <a:spcPts val="300"/>
              </a:spcBef>
              <a:spcAft>
                <a:spcPts val="300"/>
              </a:spcAft>
              <a:buFont typeface="Arial" panose="020B0604020202020204" pitchFamily="34" charset="0"/>
              <a:buChar char="•"/>
            </a:pPr>
            <a:r>
              <a:rPr lang="en-US" sz="1200" dirty="0">
                <a:solidFill>
                  <a:prstClr val="black"/>
                </a:solidFill>
              </a:rPr>
              <a:t>Products examination or sampling, </a:t>
            </a:r>
          </a:p>
          <a:p>
            <a:pPr marL="285750" lvl="0" indent="-285750">
              <a:spcBef>
                <a:spcPts val="300"/>
              </a:spcBef>
              <a:spcAft>
                <a:spcPts val="300"/>
              </a:spcAft>
              <a:buFont typeface="Arial" panose="020B0604020202020204" pitchFamily="34" charset="0"/>
              <a:buChar char="•"/>
            </a:pPr>
            <a:r>
              <a:rPr lang="en-US" sz="1200" dirty="0">
                <a:solidFill>
                  <a:prstClr val="black"/>
                </a:solidFill>
              </a:rPr>
              <a:t>Further reviews by FDA entry reviewers</a:t>
            </a:r>
          </a:p>
        </p:txBody>
      </p:sp>
      <p:sp>
        <p:nvSpPr>
          <p:cNvPr id="45" name="Rectangle 44">
            <a:extLst>
              <a:ext uri="{FF2B5EF4-FFF2-40B4-BE49-F238E27FC236}">
                <a16:creationId xmlns:a16="http://schemas.microsoft.com/office/drawing/2014/main" id="{99626D35-A9D3-41BE-AF14-F40BE816163F}"/>
              </a:ext>
            </a:extLst>
          </p:cNvPr>
          <p:cNvSpPr/>
          <p:nvPr/>
        </p:nvSpPr>
        <p:spPr>
          <a:xfrm>
            <a:off x="3769775" y="2580553"/>
            <a:ext cx="2629021" cy="212174"/>
          </a:xfrm>
          <a:prstGeom prst="rect">
            <a:avLst/>
          </a:prstGeom>
          <a:noFill/>
        </p:spPr>
        <p:txBody>
          <a:bodyPr wrap="square" lIns="0" tIns="0" rIns="0" bIns="0">
            <a:spAutoFit/>
          </a:bodyPr>
          <a:lstStyle/>
          <a:p>
            <a:pPr lvl="0">
              <a:lnSpc>
                <a:spcPct val="106000"/>
              </a:lnSpc>
              <a:defRPr/>
            </a:pPr>
            <a:r>
              <a:rPr lang="en-US" sz="1400" b="1" dirty="0">
                <a:solidFill>
                  <a:srgbClr val="000000"/>
                </a:solidFill>
                <a:latin typeface="Arial" panose="020B0604020202020204" pitchFamily="34" charset="0"/>
                <a:ea typeface="Open Sans" panose="020B0606030504020204" pitchFamily="34" charset="0"/>
                <a:cs typeface="Arial" panose="020B0604020202020204" pitchFamily="34" charset="0"/>
              </a:rPr>
              <a:t>Results at Entry</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endParaRPr>
          </a:p>
        </p:txBody>
      </p:sp>
      <p:cxnSp>
        <p:nvCxnSpPr>
          <p:cNvPr id="46" name="Straight Connector 45">
            <a:extLst>
              <a:ext uri="{FF2B5EF4-FFF2-40B4-BE49-F238E27FC236}">
                <a16:creationId xmlns:a16="http://schemas.microsoft.com/office/drawing/2014/main" id="{B4599D0A-BE2C-4E02-975C-1EA0F94C50B5}"/>
              </a:ext>
            </a:extLst>
          </p:cNvPr>
          <p:cNvCxnSpPr/>
          <p:nvPr/>
        </p:nvCxnSpPr>
        <p:spPr>
          <a:xfrm>
            <a:off x="3769775" y="3072880"/>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86879941-E348-499F-B08E-3F065B80FA37}"/>
              </a:ext>
            </a:extLst>
          </p:cNvPr>
          <p:cNvSpPr/>
          <p:nvPr/>
        </p:nvSpPr>
        <p:spPr>
          <a:xfrm>
            <a:off x="3769775" y="3164064"/>
            <a:ext cx="2792310" cy="664797"/>
          </a:xfrm>
          <a:prstGeom prst="rect">
            <a:avLst/>
          </a:prstGeom>
        </p:spPr>
        <p:txBody>
          <a:bodyPr vert="horz" lIns="0" tIns="0" rIns="0" bIns="0" rtlCol="0">
            <a:noAutofit/>
          </a:bodyPr>
          <a:lstStyle/>
          <a:p>
            <a:pPr marL="285750" lvl="0" indent="-285750">
              <a:spcBef>
                <a:spcPts val="300"/>
              </a:spcBef>
              <a:spcAft>
                <a:spcPts val="300"/>
              </a:spcAft>
              <a:buFont typeface="Arial" panose="020B0604020202020204" pitchFamily="34" charset="0"/>
              <a:buChar char="•"/>
            </a:pPr>
            <a:r>
              <a:rPr lang="en-US" sz="1200" dirty="0">
                <a:solidFill>
                  <a:prstClr val="black"/>
                </a:solidFill>
              </a:rPr>
              <a:t>Release the product</a:t>
            </a:r>
          </a:p>
          <a:p>
            <a:pPr marL="285750" lvl="0" indent="-285750">
              <a:spcBef>
                <a:spcPts val="300"/>
              </a:spcBef>
              <a:spcAft>
                <a:spcPts val="300"/>
              </a:spcAft>
              <a:buFont typeface="Arial" panose="020B0604020202020204" pitchFamily="34" charset="0"/>
              <a:buChar char="•"/>
            </a:pPr>
            <a:r>
              <a:rPr lang="en-US" sz="1200" dirty="0">
                <a:solidFill>
                  <a:prstClr val="black"/>
                </a:solidFill>
              </a:rPr>
              <a:t>Request additional information, </a:t>
            </a:r>
          </a:p>
          <a:p>
            <a:pPr marL="742950" lvl="1" indent="-285750">
              <a:spcBef>
                <a:spcPts val="300"/>
              </a:spcBef>
              <a:spcAft>
                <a:spcPts val="300"/>
              </a:spcAft>
              <a:buFont typeface="Arial" panose="020B0604020202020204" pitchFamily="34" charset="0"/>
              <a:buChar char="•"/>
            </a:pPr>
            <a:r>
              <a:rPr lang="en-US" sz="1200" dirty="0">
                <a:solidFill>
                  <a:prstClr val="black"/>
                </a:solidFill>
              </a:rPr>
              <a:t>Review of entry documents </a:t>
            </a:r>
          </a:p>
          <a:p>
            <a:pPr marL="742950" lvl="1" indent="-285750">
              <a:spcBef>
                <a:spcPts val="300"/>
              </a:spcBef>
              <a:spcAft>
                <a:spcPts val="300"/>
              </a:spcAft>
              <a:buFont typeface="Arial" panose="020B0604020202020204" pitchFamily="34" charset="0"/>
              <a:buChar char="•"/>
            </a:pPr>
            <a:r>
              <a:rPr lang="en-US" sz="1200" dirty="0">
                <a:solidFill>
                  <a:prstClr val="black"/>
                </a:solidFill>
              </a:rPr>
              <a:t>Examination/sample collection</a:t>
            </a:r>
          </a:p>
          <a:p>
            <a:pPr marL="285750" lvl="0" indent="-285750">
              <a:spcBef>
                <a:spcPts val="300"/>
              </a:spcBef>
              <a:spcAft>
                <a:spcPts val="300"/>
              </a:spcAft>
              <a:buFont typeface="Arial" panose="020B0604020202020204" pitchFamily="34" charset="0"/>
              <a:buChar char="•"/>
            </a:pPr>
            <a:r>
              <a:rPr lang="en-US" sz="1200" dirty="0">
                <a:solidFill>
                  <a:prstClr val="black"/>
                </a:solidFill>
              </a:rPr>
              <a:t>Detention &amp; Hearing  if threat of serious adverse health consequences or death</a:t>
            </a:r>
          </a:p>
          <a:p>
            <a:pPr marL="285750" lvl="0" indent="-285750">
              <a:spcBef>
                <a:spcPts val="300"/>
              </a:spcBef>
              <a:spcAft>
                <a:spcPts val="300"/>
              </a:spcAft>
              <a:buFont typeface="Arial" panose="020B0604020202020204" pitchFamily="34" charset="0"/>
              <a:buChar char="•"/>
            </a:pPr>
            <a:r>
              <a:rPr lang="en-US" sz="1200" dirty="0">
                <a:solidFill>
                  <a:prstClr val="black"/>
                </a:solidFill>
              </a:rPr>
              <a:t>Import Alerts</a:t>
            </a:r>
          </a:p>
          <a:p>
            <a:pPr marL="285750" lvl="0" indent="-285750">
              <a:spcBef>
                <a:spcPts val="300"/>
              </a:spcBef>
              <a:spcAft>
                <a:spcPts val="300"/>
              </a:spcAft>
              <a:buFont typeface="Arial" panose="020B0604020202020204" pitchFamily="34" charset="0"/>
              <a:buChar char="•"/>
            </a:pPr>
            <a:r>
              <a:rPr lang="en-US" sz="1200" dirty="0">
                <a:solidFill>
                  <a:prstClr val="black"/>
                </a:solidFill>
              </a:rPr>
              <a:t>Import Refusals</a:t>
            </a:r>
          </a:p>
          <a:p>
            <a:pPr marL="285750" lvl="0" indent="-285750">
              <a:spcBef>
                <a:spcPts val="300"/>
              </a:spcBef>
              <a:spcAft>
                <a:spcPts val="300"/>
              </a:spcAft>
              <a:buFont typeface="Arial" panose="020B0604020202020204" pitchFamily="34" charset="0"/>
              <a:buChar char="•"/>
            </a:pPr>
            <a:r>
              <a:rPr lang="en-US" sz="1200" dirty="0">
                <a:solidFill>
                  <a:prstClr val="black"/>
                </a:solidFill>
              </a:rPr>
              <a:t>Filer Evaluations</a:t>
            </a:r>
          </a:p>
        </p:txBody>
      </p:sp>
      <p:sp>
        <p:nvSpPr>
          <p:cNvPr id="50" name="Rectangle 49">
            <a:extLst>
              <a:ext uri="{FF2B5EF4-FFF2-40B4-BE49-F238E27FC236}">
                <a16:creationId xmlns:a16="http://schemas.microsoft.com/office/drawing/2014/main" id="{BB248525-FE9B-4D9A-BF69-73FA05395914}"/>
              </a:ext>
            </a:extLst>
          </p:cNvPr>
          <p:cNvSpPr/>
          <p:nvPr/>
        </p:nvSpPr>
        <p:spPr>
          <a:xfrm>
            <a:off x="6598056" y="2580553"/>
            <a:ext cx="2077055" cy="440570"/>
          </a:xfrm>
          <a:prstGeom prst="rect">
            <a:avLst/>
          </a:prstGeom>
          <a:noFill/>
        </p:spPr>
        <p:txBody>
          <a:bodyPr wrap="square" lIns="0" tIns="0" rIns="0" bIns="0">
            <a:spAutoFit/>
          </a:bodyPr>
          <a:lstStyle/>
          <a:p>
            <a:pPr lvl="0">
              <a:lnSpc>
                <a:spcPct val="106000"/>
              </a:lnSpc>
              <a:defRPr/>
            </a:pPr>
            <a:r>
              <a:rPr lang="en-US" sz="1400" b="1" dirty="0">
                <a:solidFill>
                  <a:srgbClr val="000000"/>
                </a:solidFill>
                <a:latin typeface="Arial" panose="020B0604020202020204" pitchFamily="34" charset="0"/>
                <a:ea typeface="Open Sans" panose="020B0606030504020204" pitchFamily="34" charset="0"/>
                <a:cs typeface="Arial" panose="020B0604020202020204" pitchFamily="34" charset="0"/>
              </a:rPr>
              <a:t>International FDA inspections</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endParaRPr>
          </a:p>
        </p:txBody>
      </p:sp>
      <p:sp>
        <p:nvSpPr>
          <p:cNvPr id="51" name="Oval 50">
            <a:extLst>
              <a:ext uri="{FF2B5EF4-FFF2-40B4-BE49-F238E27FC236}">
                <a16:creationId xmlns:a16="http://schemas.microsoft.com/office/drawing/2014/main" id="{34C7620E-3E5A-486B-98D5-914A0FB14053}"/>
              </a:ext>
            </a:extLst>
          </p:cNvPr>
          <p:cNvSpPr/>
          <p:nvPr/>
        </p:nvSpPr>
        <p:spPr>
          <a:xfrm>
            <a:off x="6611504" y="1507100"/>
            <a:ext cx="641433" cy="641433"/>
          </a:xfrm>
          <a:prstGeom prst="ellipse">
            <a:avLst/>
          </a:prstGeom>
          <a:solidFill>
            <a:schemeClr val="bg1"/>
          </a:solidFill>
          <a:ln w="349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rgbClr val="000000"/>
                </a:solidFill>
                <a:latin typeface="Arial" panose="020B0604020202020204" pitchFamily="34" charset="0"/>
                <a:cs typeface="Arial" panose="020B0604020202020204" pitchFamily="34" charset="0"/>
              </a:rPr>
              <a:t>2</a:t>
            </a:r>
            <a:endParaRPr kumimoji="0" lang="en-US" sz="3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52" name="Rectangle 51">
            <a:extLst>
              <a:ext uri="{FF2B5EF4-FFF2-40B4-BE49-F238E27FC236}">
                <a16:creationId xmlns:a16="http://schemas.microsoft.com/office/drawing/2014/main" id="{8C09E32C-58B1-4221-9986-F13320BA521D}"/>
              </a:ext>
            </a:extLst>
          </p:cNvPr>
          <p:cNvSpPr/>
          <p:nvPr/>
        </p:nvSpPr>
        <p:spPr>
          <a:xfrm>
            <a:off x="6598057" y="3164064"/>
            <a:ext cx="2286000" cy="664797"/>
          </a:xfrm>
          <a:prstGeom prst="rect">
            <a:avLst/>
          </a:prstGeom>
        </p:spPr>
        <p:txBody>
          <a:bodyPr vert="horz" lIns="0" tIns="0" rIns="0" bIns="0" rtlCol="0">
            <a:noAutofit/>
          </a:bodyPr>
          <a:lstStyle/>
          <a:p>
            <a:pPr lvl="0">
              <a:spcBef>
                <a:spcPts val="300"/>
              </a:spcBef>
              <a:spcAft>
                <a:spcPts val="300"/>
              </a:spcAft>
              <a:buClr>
                <a:srgbClr val="787878"/>
              </a:buClr>
              <a:buSzPct val="75000"/>
              <a:defRPr/>
            </a:pPr>
            <a:r>
              <a:rPr lang="en-US" sz="1200" spc="-30" dirty="0">
                <a:solidFill>
                  <a:srgbClr val="000000"/>
                </a:solidFill>
                <a:latin typeface="Arial" panose="020B0604020202020204" pitchFamily="34" charset="0"/>
                <a:ea typeface="Open Sans" charset="0"/>
                <a:cs typeface="Arial" panose="020B0604020202020204" pitchFamily="34" charset="0"/>
              </a:rPr>
              <a:t>Identify potential food safety problems and support admissibility decisions at entry</a:t>
            </a:r>
          </a:p>
          <a:p>
            <a:pPr marL="285750" lvl="0" indent="-285750">
              <a:spcBef>
                <a:spcPts val="300"/>
              </a:spcBef>
              <a:spcAft>
                <a:spcPts val="300"/>
              </a:spcAft>
              <a:buClr>
                <a:srgbClr val="787878"/>
              </a:buClr>
              <a:buSzPct val="75000"/>
              <a:buFont typeface="Arial" panose="020B0604020202020204" pitchFamily="34" charset="0"/>
              <a:buChar char="•"/>
              <a:defRPr/>
            </a:pPr>
            <a:r>
              <a:rPr lang="en-US" sz="1200" spc="-30" dirty="0">
                <a:solidFill>
                  <a:srgbClr val="000000"/>
                </a:solidFill>
                <a:latin typeface="Arial" panose="020B0604020202020204" pitchFamily="34" charset="0"/>
                <a:ea typeface="Open Sans" charset="0"/>
                <a:cs typeface="Arial" panose="020B0604020202020204" pitchFamily="34" charset="0"/>
              </a:rPr>
              <a:t>Select facilities for inspection based on risk</a:t>
            </a:r>
          </a:p>
          <a:p>
            <a:pPr marL="742950" lvl="1" indent="-285750">
              <a:spcBef>
                <a:spcPts val="300"/>
              </a:spcBef>
              <a:spcAft>
                <a:spcPts val="300"/>
              </a:spcAft>
              <a:buClr>
                <a:srgbClr val="787878"/>
              </a:buClr>
              <a:buSzPct val="75000"/>
              <a:buFont typeface="Arial" panose="020B0604020202020204" pitchFamily="34" charset="0"/>
              <a:buChar char="•"/>
              <a:defRPr/>
            </a:pPr>
            <a:r>
              <a:rPr lang="en-US" sz="1200" spc="-30" dirty="0">
                <a:solidFill>
                  <a:srgbClr val="000000"/>
                </a:solidFill>
                <a:latin typeface="Arial" panose="020B0604020202020204" pitchFamily="34" charset="0"/>
                <a:ea typeface="Open Sans" charset="0"/>
                <a:cs typeface="Arial" panose="020B0604020202020204" pitchFamily="34" charset="0"/>
              </a:rPr>
              <a:t>type of food</a:t>
            </a:r>
          </a:p>
          <a:p>
            <a:pPr marL="742950" lvl="1" indent="-285750">
              <a:spcBef>
                <a:spcPts val="300"/>
              </a:spcBef>
              <a:spcAft>
                <a:spcPts val="300"/>
              </a:spcAft>
              <a:buClr>
                <a:srgbClr val="787878"/>
              </a:buClr>
              <a:buSzPct val="75000"/>
              <a:buFont typeface="Arial" panose="020B0604020202020204" pitchFamily="34" charset="0"/>
              <a:buChar char="•"/>
              <a:defRPr/>
            </a:pPr>
            <a:r>
              <a:rPr lang="en-US" sz="1200" spc="-30" dirty="0">
                <a:solidFill>
                  <a:srgbClr val="000000"/>
                </a:solidFill>
                <a:latin typeface="Arial" panose="020B0604020202020204" pitchFamily="34" charset="0"/>
                <a:ea typeface="Open Sans" charset="0"/>
                <a:cs typeface="Arial" panose="020B0604020202020204" pitchFamily="34" charset="0"/>
              </a:rPr>
              <a:t>the manufacturing process, and </a:t>
            </a:r>
          </a:p>
          <a:p>
            <a:pPr marL="742950" lvl="1" indent="-285750">
              <a:spcBef>
                <a:spcPts val="300"/>
              </a:spcBef>
              <a:spcAft>
                <a:spcPts val="300"/>
              </a:spcAft>
              <a:buClr>
                <a:srgbClr val="787878"/>
              </a:buClr>
              <a:buSzPct val="75000"/>
              <a:buFont typeface="Arial" panose="020B0604020202020204" pitchFamily="34" charset="0"/>
              <a:buChar char="•"/>
              <a:defRPr/>
            </a:pPr>
            <a:r>
              <a:rPr lang="en-US" sz="1200" spc="-30" dirty="0">
                <a:solidFill>
                  <a:srgbClr val="000000"/>
                </a:solidFill>
                <a:latin typeface="Arial" panose="020B0604020202020204" pitchFamily="34" charset="0"/>
                <a:ea typeface="Open Sans" charset="0"/>
                <a:cs typeface="Arial" panose="020B0604020202020204" pitchFamily="34" charset="0"/>
              </a:rPr>
              <a:t>the compliance history of the facility, </a:t>
            </a:r>
          </a:p>
          <a:p>
            <a:pPr marL="285750" lvl="0" indent="-285750">
              <a:spcBef>
                <a:spcPts val="300"/>
              </a:spcBef>
              <a:spcAft>
                <a:spcPts val="300"/>
              </a:spcAft>
              <a:buClr>
                <a:srgbClr val="787878"/>
              </a:buClr>
              <a:buSzPct val="75000"/>
              <a:buFont typeface="Arial" panose="020B0604020202020204" pitchFamily="34" charset="0"/>
              <a:buChar char="•"/>
              <a:defRPr/>
            </a:pPr>
            <a:r>
              <a:rPr lang="en-US" sz="1200" spc="-30" dirty="0">
                <a:solidFill>
                  <a:srgbClr val="000000"/>
                </a:solidFill>
                <a:latin typeface="Arial" panose="020B0604020202020204" pitchFamily="34" charset="0"/>
                <a:ea typeface="Open Sans" charset="0"/>
                <a:cs typeface="Arial" panose="020B0604020202020204" pitchFamily="34" charset="0"/>
              </a:rPr>
              <a:t>Prior notification to facility</a:t>
            </a:r>
          </a:p>
        </p:txBody>
      </p:sp>
      <p:cxnSp>
        <p:nvCxnSpPr>
          <p:cNvPr id="53" name="Straight Connector 52">
            <a:extLst>
              <a:ext uri="{FF2B5EF4-FFF2-40B4-BE49-F238E27FC236}">
                <a16:creationId xmlns:a16="http://schemas.microsoft.com/office/drawing/2014/main" id="{F251751D-448A-47D1-A0B1-2CBB1E68BBCA}"/>
              </a:ext>
            </a:extLst>
          </p:cNvPr>
          <p:cNvCxnSpPr/>
          <p:nvPr/>
        </p:nvCxnSpPr>
        <p:spPr>
          <a:xfrm>
            <a:off x="6598056" y="3072880"/>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EA070D00-4D2F-4215-8E27-CA1EBB470826}"/>
              </a:ext>
            </a:extLst>
          </p:cNvPr>
          <p:cNvSpPr/>
          <p:nvPr/>
        </p:nvSpPr>
        <p:spPr>
          <a:xfrm>
            <a:off x="9399002" y="2580553"/>
            <a:ext cx="2077055" cy="212174"/>
          </a:xfrm>
          <a:prstGeom prst="rect">
            <a:avLst/>
          </a:prstGeom>
          <a:noFill/>
        </p:spPr>
        <p:txBody>
          <a:bodyPr wrap="square" lIns="0" tIns="0" rIns="0" bIns="0">
            <a:spAutoFit/>
          </a:bodyPr>
          <a:lstStyle/>
          <a:p>
            <a:pPr lvl="0">
              <a:lnSpc>
                <a:spcPct val="106000"/>
              </a:lnSpc>
              <a:defRPr/>
            </a:pPr>
            <a:r>
              <a:rPr lang="en-US" sz="1400" b="1" dirty="0">
                <a:solidFill>
                  <a:srgbClr val="000000"/>
                </a:solidFill>
                <a:latin typeface="Arial" panose="020B0604020202020204" pitchFamily="34" charset="0"/>
                <a:ea typeface="Open Sans" panose="020B0606030504020204" pitchFamily="34" charset="0"/>
                <a:cs typeface="Arial" panose="020B0604020202020204" pitchFamily="34" charset="0"/>
              </a:rPr>
              <a:t>Results of Inspection</a:t>
            </a:r>
          </a:p>
        </p:txBody>
      </p:sp>
      <p:sp>
        <p:nvSpPr>
          <p:cNvPr id="57" name="Rectangle 56">
            <a:extLst>
              <a:ext uri="{FF2B5EF4-FFF2-40B4-BE49-F238E27FC236}">
                <a16:creationId xmlns:a16="http://schemas.microsoft.com/office/drawing/2014/main" id="{0E1B95A3-4697-4F4E-A491-615D45A8F7AA}"/>
              </a:ext>
            </a:extLst>
          </p:cNvPr>
          <p:cNvSpPr/>
          <p:nvPr/>
        </p:nvSpPr>
        <p:spPr>
          <a:xfrm>
            <a:off x="9399003" y="3164064"/>
            <a:ext cx="2286000" cy="664797"/>
          </a:xfrm>
          <a:prstGeom prst="rect">
            <a:avLst/>
          </a:prstGeom>
        </p:spPr>
        <p:txBody>
          <a:bodyPr vert="horz" lIns="0" tIns="0" rIns="0" bIns="0" rtlCol="0">
            <a:noAutofit/>
          </a:bodyPr>
          <a:lstStyle/>
          <a:p>
            <a:pPr marL="285750" lvl="0" indent="-285750">
              <a:spcBef>
                <a:spcPts val="300"/>
              </a:spcBef>
              <a:spcAft>
                <a:spcPts val="300"/>
              </a:spcAft>
              <a:buClr>
                <a:srgbClr val="787878"/>
              </a:buClr>
              <a:buSzPct val="75000"/>
              <a:buFont typeface="Arial" panose="020B0604020202020204" pitchFamily="34" charset="0"/>
              <a:buChar char="•"/>
              <a:defRPr/>
            </a:pPr>
            <a:r>
              <a:rPr lang="en-US" sz="1200" spc="-30" dirty="0">
                <a:solidFill>
                  <a:srgbClr val="000000"/>
                </a:solidFill>
                <a:latin typeface="Arial" panose="020B0604020202020204" pitchFamily="34" charset="0"/>
                <a:ea typeface="Open Sans" charset="0"/>
                <a:cs typeface="Arial" panose="020B0604020202020204" pitchFamily="34" charset="0"/>
              </a:rPr>
              <a:t>business as usual;</a:t>
            </a:r>
          </a:p>
          <a:p>
            <a:pPr marL="285750" lvl="0" indent="-285750">
              <a:spcBef>
                <a:spcPts val="300"/>
              </a:spcBef>
              <a:spcAft>
                <a:spcPts val="300"/>
              </a:spcAft>
              <a:buClr>
                <a:srgbClr val="787878"/>
              </a:buClr>
              <a:buSzPct val="75000"/>
              <a:buFont typeface="Arial" panose="020B0604020202020204" pitchFamily="34" charset="0"/>
              <a:buChar char="•"/>
              <a:defRPr/>
            </a:pPr>
            <a:r>
              <a:rPr lang="en-US" sz="1200" spc="-30" dirty="0">
                <a:solidFill>
                  <a:srgbClr val="000000"/>
                </a:solidFill>
                <a:latin typeface="Arial" panose="020B0604020202020204" pitchFamily="34" charset="0"/>
                <a:ea typeface="Open Sans" charset="0"/>
                <a:cs typeface="Arial" panose="020B0604020202020204" pitchFamily="34" charset="0"/>
              </a:rPr>
              <a:t>import alert; </a:t>
            </a:r>
          </a:p>
          <a:p>
            <a:pPr marL="285750" lvl="0" indent="-285750">
              <a:spcBef>
                <a:spcPts val="300"/>
              </a:spcBef>
              <a:spcAft>
                <a:spcPts val="300"/>
              </a:spcAft>
              <a:buClr>
                <a:srgbClr val="787878"/>
              </a:buClr>
              <a:buSzPct val="75000"/>
              <a:buFont typeface="Arial" panose="020B0604020202020204" pitchFamily="34" charset="0"/>
              <a:buChar char="•"/>
              <a:defRPr/>
            </a:pPr>
            <a:r>
              <a:rPr lang="en-US" sz="1200" spc="-30" dirty="0">
                <a:solidFill>
                  <a:srgbClr val="000000"/>
                </a:solidFill>
                <a:latin typeface="Arial" panose="020B0604020202020204" pitchFamily="34" charset="0"/>
                <a:ea typeface="Open Sans" charset="0"/>
                <a:cs typeface="Arial" panose="020B0604020202020204" pitchFamily="34" charset="0"/>
              </a:rPr>
              <a:t>increasing sampling and/or examination;</a:t>
            </a:r>
          </a:p>
          <a:p>
            <a:pPr marL="285750" lvl="0" indent="-285750">
              <a:spcBef>
                <a:spcPts val="300"/>
              </a:spcBef>
              <a:spcAft>
                <a:spcPts val="300"/>
              </a:spcAft>
              <a:buClr>
                <a:srgbClr val="787878"/>
              </a:buClr>
              <a:buSzPct val="75000"/>
              <a:buFont typeface="Arial" panose="020B0604020202020204" pitchFamily="34" charset="0"/>
              <a:buChar char="•"/>
              <a:defRPr/>
            </a:pPr>
            <a:r>
              <a:rPr lang="en-US" sz="1200" spc="-30" dirty="0">
                <a:solidFill>
                  <a:srgbClr val="000000"/>
                </a:solidFill>
                <a:latin typeface="Arial" panose="020B0604020202020204" pitchFamily="34" charset="0"/>
                <a:ea typeface="Open Sans" charset="0"/>
                <a:cs typeface="Arial" panose="020B0604020202020204" pitchFamily="34" charset="0"/>
              </a:rPr>
              <a:t>refusal of admission;</a:t>
            </a:r>
          </a:p>
          <a:p>
            <a:pPr lvl="0">
              <a:spcBef>
                <a:spcPts val="300"/>
              </a:spcBef>
              <a:spcAft>
                <a:spcPts val="300"/>
              </a:spcAft>
              <a:buClr>
                <a:srgbClr val="787878"/>
              </a:buClr>
              <a:buSzPct val="75000"/>
              <a:defRPr/>
            </a:pPr>
            <a:r>
              <a:rPr lang="en-US" sz="1200" spc="-30" dirty="0">
                <a:solidFill>
                  <a:srgbClr val="000000"/>
                </a:solidFill>
                <a:latin typeface="Arial" panose="020B0604020202020204" pitchFamily="34" charset="0"/>
                <a:ea typeface="Open Sans" charset="0"/>
                <a:cs typeface="Arial" panose="020B0604020202020204" pitchFamily="34" charset="0"/>
              </a:rPr>
              <a:t>If refuse inspection, FDA to refuse admission; </a:t>
            </a:r>
            <a:r>
              <a:rPr lang="en-US" sz="1200" u="sng" spc="-30" dirty="0">
                <a:solidFill>
                  <a:srgbClr val="000000"/>
                </a:solidFill>
                <a:latin typeface="Arial" panose="020B0604020202020204" pitchFamily="34" charset="0"/>
                <a:ea typeface="Open Sans" charset="0"/>
                <a:cs typeface="Arial" panose="020B0604020202020204" pitchFamily="34" charset="0"/>
              </a:rPr>
              <a:t>failure to respond to FDA’s notice of intent is refusal</a:t>
            </a:r>
          </a:p>
        </p:txBody>
      </p:sp>
      <p:cxnSp>
        <p:nvCxnSpPr>
          <p:cNvPr id="58" name="Straight Connector 57">
            <a:extLst>
              <a:ext uri="{FF2B5EF4-FFF2-40B4-BE49-F238E27FC236}">
                <a16:creationId xmlns:a16="http://schemas.microsoft.com/office/drawing/2014/main" id="{9896EE57-DF9F-4CC6-9981-87B0CBCF7D5E}"/>
              </a:ext>
            </a:extLst>
          </p:cNvPr>
          <p:cNvCxnSpPr/>
          <p:nvPr/>
        </p:nvCxnSpPr>
        <p:spPr>
          <a:xfrm>
            <a:off x="9399002" y="3072880"/>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Slide Number Placeholder 2">
            <a:extLst>
              <a:ext uri="{FF2B5EF4-FFF2-40B4-BE49-F238E27FC236}">
                <a16:creationId xmlns:a16="http://schemas.microsoft.com/office/drawing/2014/main" id="{25882782-426B-45F1-AC91-E50CE2CD9C45}"/>
              </a:ext>
            </a:extLst>
          </p:cNvPr>
          <p:cNvSpPr txBox="1">
            <a:spLocks/>
          </p:cNvSpPr>
          <p:nvPr/>
        </p:nvSpPr>
        <p:spPr>
          <a:xfrm>
            <a:off x="9781190" y="6511179"/>
            <a:ext cx="2311400" cy="24622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2782948-4DBE-204D-AB9E-B65E067054AE}" type="slidenum">
              <a:rPr lang="en-US" sz="1000"/>
              <a:pPr algn="r"/>
              <a:t>28</a:t>
            </a:fld>
            <a:endParaRPr lang="en-US" sz="1000" dirty="0"/>
          </a:p>
        </p:txBody>
      </p:sp>
      <p:sp>
        <p:nvSpPr>
          <p:cNvPr id="25" name="Rectangle 24">
            <a:extLst>
              <a:ext uri="{FF2B5EF4-FFF2-40B4-BE49-F238E27FC236}">
                <a16:creationId xmlns:a16="http://schemas.microsoft.com/office/drawing/2014/main" id="{A9D65C26-6693-4EB6-B3B6-341BD326BE3D}"/>
              </a:ext>
            </a:extLst>
          </p:cNvPr>
          <p:cNvSpPr/>
          <p:nvPr/>
        </p:nvSpPr>
        <p:spPr>
          <a:xfrm>
            <a:off x="1668665" y="1648262"/>
            <a:ext cx="2270633" cy="279885"/>
          </a:xfrm>
          <a:prstGeom prst="rect">
            <a:avLst/>
          </a:prstGeom>
          <a:noFill/>
        </p:spPr>
        <p:txBody>
          <a:bodyPr wrap="square" lIns="0" tIns="0" rIns="0" bIns="0">
            <a:spAutoFit/>
          </a:bodyPr>
          <a:lstStyle/>
          <a:p>
            <a:pPr lvl="0">
              <a:lnSpc>
                <a:spcPct val="106000"/>
              </a:lnSpc>
              <a:defRPr/>
            </a:pPr>
            <a:r>
              <a:rPr lang="en-US" b="1" dirty="0">
                <a:solidFill>
                  <a:srgbClr val="000000"/>
                </a:solidFill>
                <a:latin typeface="Arial" panose="020B0604020202020204" pitchFamily="34" charset="0"/>
                <a:ea typeface="Open Sans" panose="020B0606030504020204" pitchFamily="34" charset="0"/>
                <a:cs typeface="Arial" panose="020B0604020202020204" pitchFamily="34" charset="0"/>
              </a:rPr>
              <a:t>Entry Review</a:t>
            </a:r>
          </a:p>
        </p:txBody>
      </p:sp>
      <p:sp>
        <p:nvSpPr>
          <p:cNvPr id="26" name="Rectangle 25">
            <a:extLst>
              <a:ext uri="{FF2B5EF4-FFF2-40B4-BE49-F238E27FC236}">
                <a16:creationId xmlns:a16="http://schemas.microsoft.com/office/drawing/2014/main" id="{F6341B2E-ECA4-40B9-ADD0-FE31D40D3491}"/>
              </a:ext>
            </a:extLst>
          </p:cNvPr>
          <p:cNvSpPr/>
          <p:nvPr/>
        </p:nvSpPr>
        <p:spPr>
          <a:xfrm>
            <a:off x="7456745" y="1672245"/>
            <a:ext cx="2270633" cy="279885"/>
          </a:xfrm>
          <a:prstGeom prst="rect">
            <a:avLst/>
          </a:prstGeom>
          <a:noFill/>
        </p:spPr>
        <p:txBody>
          <a:bodyPr wrap="square" lIns="0" tIns="0" rIns="0" bIns="0">
            <a:spAutoFit/>
          </a:bodyPr>
          <a:lstStyle/>
          <a:p>
            <a:pPr lvl="0">
              <a:lnSpc>
                <a:spcPct val="106000"/>
              </a:lnSpc>
              <a:defRPr/>
            </a:pPr>
            <a:r>
              <a:rPr lang="en-US" b="1" dirty="0">
                <a:solidFill>
                  <a:srgbClr val="000000"/>
                </a:solidFill>
                <a:latin typeface="Arial" panose="020B0604020202020204" pitchFamily="34" charset="0"/>
                <a:ea typeface="Open Sans" panose="020B0606030504020204" pitchFamily="34" charset="0"/>
                <a:cs typeface="Arial" panose="020B0604020202020204" pitchFamily="34" charset="0"/>
              </a:rPr>
              <a:t>Inspections</a:t>
            </a:r>
          </a:p>
        </p:txBody>
      </p:sp>
    </p:spTree>
    <p:extLst>
      <p:ext uri="{BB962C8B-B14F-4D97-AF65-F5344CB8AC3E}">
        <p14:creationId xmlns:p14="http://schemas.microsoft.com/office/powerpoint/2010/main" val="2594595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9105F0-5A8E-4F3B-BBD3-F8D19D040BE4}"/>
              </a:ext>
            </a:extLst>
          </p:cNvPr>
          <p:cNvSpPr>
            <a:spLocks noGrp="1"/>
          </p:cNvSpPr>
          <p:nvPr>
            <p:ph type="title"/>
          </p:nvPr>
        </p:nvSpPr>
        <p:spPr/>
        <p:txBody>
          <a:bodyPr anchor="ctr">
            <a:normAutofit/>
          </a:bodyPr>
          <a:lstStyle/>
          <a:p>
            <a:r>
              <a:rPr lang="en-US" sz="2925" spc="-61" dirty="0">
                <a:latin typeface="+mj-lt"/>
              </a:rPr>
              <a:t>Prior Notice and Registration Penalties</a:t>
            </a:r>
          </a:p>
        </p:txBody>
      </p:sp>
      <p:sp>
        <p:nvSpPr>
          <p:cNvPr id="6" name="Text Placeholder 5">
            <a:extLst>
              <a:ext uri="{FF2B5EF4-FFF2-40B4-BE49-F238E27FC236}">
                <a16:creationId xmlns:a16="http://schemas.microsoft.com/office/drawing/2014/main" id="{23F6268D-66E0-49D7-A567-1B5C6B611F8D}"/>
              </a:ext>
            </a:extLst>
          </p:cNvPr>
          <p:cNvSpPr txBox="1">
            <a:spLocks/>
          </p:cNvSpPr>
          <p:nvPr/>
        </p:nvSpPr>
        <p:spPr>
          <a:xfrm>
            <a:off x="914972" y="466344"/>
            <a:ext cx="3355849" cy="2032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lang="en-US" sz="731" b="1" kern="0" cap="all" spc="203" baseline="0" dirty="0">
                <a:solidFill>
                  <a:schemeClr val="accent5">
                    <a:lumMod val="60000"/>
                    <a:lumOff val="40000"/>
                  </a:schemeClr>
                </a:solidFill>
                <a:latin typeface="Arial" panose="020B0604020202020204" pitchFamily="34" charset="0"/>
                <a:ea typeface="Nexa Black" charset="0"/>
                <a:cs typeface="Nexa Black"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mj-lt"/>
              </a:rPr>
              <a:t>Regulatory Foundation</a:t>
            </a:r>
          </a:p>
        </p:txBody>
      </p:sp>
      <p:grpSp>
        <p:nvGrpSpPr>
          <p:cNvPr id="69" name="Group 68">
            <a:extLst>
              <a:ext uri="{FF2B5EF4-FFF2-40B4-BE49-F238E27FC236}">
                <a16:creationId xmlns:a16="http://schemas.microsoft.com/office/drawing/2014/main" id="{13E5F774-1A6A-46C6-8F0D-A1B702FF23D9}"/>
              </a:ext>
            </a:extLst>
          </p:cNvPr>
          <p:cNvGrpSpPr/>
          <p:nvPr/>
        </p:nvGrpSpPr>
        <p:grpSpPr>
          <a:xfrm>
            <a:off x="882778" y="1869507"/>
            <a:ext cx="2785730" cy="2813468"/>
            <a:chOff x="882778" y="1869507"/>
            <a:chExt cx="2785730" cy="2813468"/>
          </a:xfrm>
        </p:grpSpPr>
        <p:sp>
          <p:nvSpPr>
            <p:cNvPr id="70" name="TextBox 69">
              <a:extLst>
                <a:ext uri="{FF2B5EF4-FFF2-40B4-BE49-F238E27FC236}">
                  <a16:creationId xmlns:a16="http://schemas.microsoft.com/office/drawing/2014/main" id="{9A2E427C-81F8-4588-90A0-EF57DD7DF77A}"/>
                </a:ext>
              </a:extLst>
            </p:cNvPr>
            <p:cNvSpPr txBox="1"/>
            <p:nvPr/>
          </p:nvSpPr>
          <p:spPr>
            <a:xfrm>
              <a:off x="882778" y="1869507"/>
              <a:ext cx="2377440" cy="646331"/>
            </a:xfrm>
            <a:prstGeom prst="rect">
              <a:avLst/>
            </a:prstGeom>
            <a:noFill/>
          </p:spPr>
          <p:txBody>
            <a:bodyPr wrap="square" lIns="91440" tIns="45720" rIns="91440" bIns="45720" rtlCol="0">
              <a:spAutoFit/>
            </a:bodyPr>
            <a:lstStyle/>
            <a:p>
              <a:pPr lvl="0">
                <a:defRPr/>
              </a:pPr>
              <a:r>
                <a:rPr lang="en-US" b="1" cap="all" spc="300" dirty="0">
                  <a:solidFill>
                    <a:prstClr val="black"/>
                  </a:solidFill>
                  <a:latin typeface="+mj-lt"/>
                </a:rPr>
                <a:t>Prior Notice Filings</a:t>
              </a:r>
              <a:endParaRPr kumimoji="0" lang="en-US" sz="1800" b="1" i="0" u="none" strike="noStrike" kern="1200" cap="all" spc="300" normalizeH="0" baseline="0" noProof="0" dirty="0">
                <a:ln>
                  <a:noFill/>
                </a:ln>
                <a:solidFill>
                  <a:prstClr val="black"/>
                </a:solidFill>
                <a:effectLst/>
                <a:uLnTx/>
                <a:uFillTx/>
                <a:latin typeface="+mj-lt"/>
                <a:ea typeface="+mn-ea"/>
                <a:cs typeface="+mn-cs"/>
              </a:endParaRPr>
            </a:p>
          </p:txBody>
        </p:sp>
        <p:cxnSp>
          <p:nvCxnSpPr>
            <p:cNvPr id="71" name="Straight Connector 70">
              <a:extLst>
                <a:ext uri="{FF2B5EF4-FFF2-40B4-BE49-F238E27FC236}">
                  <a16:creationId xmlns:a16="http://schemas.microsoft.com/office/drawing/2014/main" id="{C33914FE-29FE-48BB-8802-6E01C69ED010}"/>
                </a:ext>
              </a:extLst>
            </p:cNvPr>
            <p:cNvCxnSpPr/>
            <p:nvPr/>
          </p:nvCxnSpPr>
          <p:spPr>
            <a:xfrm>
              <a:off x="882778" y="2539707"/>
              <a:ext cx="27857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06D6D143-AEEC-4E41-AA2C-968B297C1BB3}"/>
                </a:ext>
              </a:extLst>
            </p:cNvPr>
            <p:cNvSpPr txBox="1"/>
            <p:nvPr/>
          </p:nvSpPr>
          <p:spPr>
            <a:xfrm>
              <a:off x="882778" y="2836316"/>
              <a:ext cx="2785730" cy="1846659"/>
            </a:xfrm>
            <a:prstGeom prst="rect">
              <a:avLst/>
            </a:prstGeom>
            <a:noFill/>
          </p:spPr>
          <p:txBody>
            <a:bodyPr vert="horz" wrap="square" lIns="0" tIns="0" rIns="0" bIns="0" rtlCol="0">
              <a:spAutoFit/>
            </a:bodyPr>
            <a:lstStyle/>
            <a:p>
              <a:pPr lvl="0"/>
              <a:r>
                <a:rPr lang="en-US" sz="1200" dirty="0">
                  <a:solidFill>
                    <a:prstClr val="black"/>
                  </a:solidFill>
                </a:rPr>
                <a:t>Possible results if fail to file:</a:t>
              </a:r>
            </a:p>
            <a:p>
              <a:pPr marL="285750" lvl="0" indent="-285750">
                <a:buFont typeface="Arial" panose="020B0604020202020204" pitchFamily="34" charset="0"/>
                <a:buChar char="•"/>
              </a:pPr>
              <a:r>
                <a:rPr lang="en-US" sz="1200" dirty="0">
                  <a:solidFill>
                    <a:prstClr val="black"/>
                  </a:solidFill>
                </a:rPr>
                <a:t>Refusal for no prior notice, inaccurate prior notice, or untimely prior notice</a:t>
              </a:r>
            </a:p>
            <a:p>
              <a:pPr marL="285750" lvl="0" indent="-285750">
                <a:buFont typeface="Arial" panose="020B0604020202020204" pitchFamily="34" charset="0"/>
                <a:buChar char="•"/>
              </a:pPr>
              <a:r>
                <a:rPr lang="en-US" sz="1200" dirty="0">
                  <a:solidFill>
                    <a:prstClr val="black"/>
                  </a:solidFill>
                </a:rPr>
                <a:t>Injunction</a:t>
              </a:r>
            </a:p>
            <a:p>
              <a:pPr marL="285750" lvl="0" indent="-285750">
                <a:buFont typeface="Arial" panose="020B0604020202020204" pitchFamily="34" charset="0"/>
                <a:buChar char="•"/>
              </a:pPr>
              <a:r>
                <a:rPr lang="en-US" sz="1200" dirty="0">
                  <a:solidFill>
                    <a:prstClr val="black"/>
                  </a:solidFill>
                </a:rPr>
                <a:t>Prosecution</a:t>
              </a:r>
            </a:p>
            <a:p>
              <a:pPr marL="285750" lvl="0" indent="-285750">
                <a:buFont typeface="Arial" panose="020B0604020202020204" pitchFamily="34" charset="0"/>
                <a:buChar char="•"/>
              </a:pPr>
              <a:r>
                <a:rPr lang="en-US" sz="1200" dirty="0">
                  <a:solidFill>
                    <a:prstClr val="black"/>
                  </a:solidFill>
                </a:rPr>
                <a:t>Debarment</a:t>
              </a:r>
            </a:p>
            <a:p>
              <a:pPr marL="285750" lvl="0" indent="-285750">
                <a:buFont typeface="Arial" panose="020B0604020202020204" pitchFamily="34" charset="0"/>
                <a:buChar char="•"/>
              </a:pPr>
              <a:r>
                <a:rPr lang="en-US" sz="1200" dirty="0">
                  <a:solidFill>
                    <a:prstClr val="black"/>
                  </a:solidFill>
                </a:rPr>
                <a:t>Seizure  </a:t>
              </a:r>
            </a:p>
            <a:p>
              <a:pPr marL="285750" lvl="0" indent="-285750">
                <a:buFont typeface="Arial" panose="020B0604020202020204" pitchFamily="34" charset="0"/>
                <a:buChar char="•"/>
              </a:pPr>
              <a:r>
                <a:rPr lang="en-US" sz="1200" dirty="0">
                  <a:solidFill>
                    <a:prstClr val="black"/>
                  </a:solidFill>
                </a:rPr>
                <a:t>Assessment of Civil Monetary Penalties</a:t>
              </a:r>
            </a:p>
          </p:txBody>
        </p:sp>
      </p:grpSp>
      <p:grpSp>
        <p:nvGrpSpPr>
          <p:cNvPr id="73" name="Group 72">
            <a:extLst>
              <a:ext uri="{FF2B5EF4-FFF2-40B4-BE49-F238E27FC236}">
                <a16:creationId xmlns:a16="http://schemas.microsoft.com/office/drawing/2014/main" id="{D79B77C0-6C4F-4BD4-AEFC-2E15D463F852}"/>
              </a:ext>
            </a:extLst>
          </p:cNvPr>
          <p:cNvGrpSpPr/>
          <p:nvPr/>
        </p:nvGrpSpPr>
        <p:grpSpPr>
          <a:xfrm>
            <a:off x="4548131" y="1869507"/>
            <a:ext cx="2959663" cy="2972655"/>
            <a:chOff x="4416806" y="1869507"/>
            <a:chExt cx="2959663" cy="2972655"/>
          </a:xfrm>
        </p:grpSpPr>
        <p:sp>
          <p:nvSpPr>
            <p:cNvPr id="74" name="TextBox 73">
              <a:extLst>
                <a:ext uri="{FF2B5EF4-FFF2-40B4-BE49-F238E27FC236}">
                  <a16:creationId xmlns:a16="http://schemas.microsoft.com/office/drawing/2014/main" id="{878BC26A-C903-4E92-A3FF-F0D4306E4360}"/>
                </a:ext>
              </a:extLst>
            </p:cNvPr>
            <p:cNvSpPr txBox="1"/>
            <p:nvPr/>
          </p:nvSpPr>
          <p:spPr>
            <a:xfrm>
              <a:off x="4416807" y="1869507"/>
              <a:ext cx="2959662" cy="646331"/>
            </a:xfrm>
            <a:prstGeom prst="rect">
              <a:avLst/>
            </a:prstGeom>
            <a:noFill/>
          </p:spPr>
          <p:txBody>
            <a:bodyPr wrap="square" lIns="91440" tIns="45720" rIns="91440" bIns="45720" rtlCol="0">
              <a:spAutoFit/>
            </a:bodyPr>
            <a:lstStyle/>
            <a:p>
              <a:pPr lvl="0">
                <a:defRPr/>
              </a:pPr>
              <a:r>
                <a:rPr lang="en-US" b="1" cap="all" spc="300" dirty="0">
                  <a:solidFill>
                    <a:prstClr val="black"/>
                  </a:solidFill>
                  <a:latin typeface="+mj-lt"/>
                </a:rPr>
                <a:t>Food Facility Registration</a:t>
              </a:r>
            </a:p>
          </p:txBody>
        </p:sp>
        <p:cxnSp>
          <p:nvCxnSpPr>
            <p:cNvPr id="75" name="Straight Connector 74">
              <a:extLst>
                <a:ext uri="{FF2B5EF4-FFF2-40B4-BE49-F238E27FC236}">
                  <a16:creationId xmlns:a16="http://schemas.microsoft.com/office/drawing/2014/main" id="{86B13EC1-A7AB-4A2F-A516-D538684F1577}"/>
                </a:ext>
              </a:extLst>
            </p:cNvPr>
            <p:cNvCxnSpPr/>
            <p:nvPr/>
          </p:nvCxnSpPr>
          <p:spPr>
            <a:xfrm>
              <a:off x="4416807" y="2539707"/>
              <a:ext cx="27857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49FF2CE7-5AF1-40CD-A447-CD69BB2A8C58}"/>
                </a:ext>
              </a:extLst>
            </p:cNvPr>
            <p:cNvSpPr txBox="1"/>
            <p:nvPr/>
          </p:nvSpPr>
          <p:spPr>
            <a:xfrm>
              <a:off x="4416806" y="2836316"/>
              <a:ext cx="2860587" cy="2005846"/>
            </a:xfrm>
            <a:prstGeom prst="rect">
              <a:avLst/>
            </a:prstGeom>
            <a:noFill/>
          </p:spPr>
          <p:txBody>
            <a:bodyPr vert="horz" wrap="square" lIns="0" tIns="0" rIns="0" bIns="0" numCol="1" rtlCol="0">
              <a:noAutofit/>
            </a:bodyPr>
            <a:lstStyle>
              <a:defPPr>
                <a:defRPr lang="en-US"/>
              </a:defPPr>
              <a:lvl1pPr marR="0" lvl="0" indent="0" fontAlgn="b">
                <a:lnSpc>
                  <a:spcPct val="120000"/>
                </a:lnSpc>
                <a:spcBef>
                  <a:spcPts val="600"/>
                </a:spcBef>
                <a:spcAft>
                  <a:spcPts val="0"/>
                </a:spcAft>
                <a:buClrTx/>
                <a:buSzPct val="100000"/>
                <a:buFontTx/>
                <a:buNone/>
                <a:tabLst/>
                <a:defRPr sz="1100" b="1">
                  <a:solidFill>
                    <a:prstClr val="black"/>
                  </a:solidFill>
                  <a:cs typeface="Calibri"/>
                </a:defRPr>
              </a:lvl1pPr>
            </a:lstStyle>
            <a:p>
              <a:pPr lvl="0" fontAlgn="auto">
                <a:lnSpc>
                  <a:spcPct val="100000"/>
                </a:lnSpc>
                <a:spcBef>
                  <a:spcPts val="0"/>
                </a:spcBef>
                <a:buSzTx/>
              </a:pPr>
              <a:r>
                <a:rPr lang="en-US" sz="1200" b="0" dirty="0">
                  <a:cs typeface="+mn-cs"/>
                </a:rPr>
                <a:t>Possible results if fail to register, renew or update:</a:t>
              </a:r>
            </a:p>
            <a:p>
              <a:pPr marL="285750" lvl="0" indent="-285750" fontAlgn="auto">
                <a:lnSpc>
                  <a:spcPct val="100000"/>
                </a:lnSpc>
                <a:spcBef>
                  <a:spcPts val="0"/>
                </a:spcBef>
                <a:buSzTx/>
                <a:buFont typeface="Arial" panose="020B0604020202020204" pitchFamily="34" charset="0"/>
                <a:buChar char="•"/>
              </a:pPr>
              <a:r>
                <a:rPr lang="en-US" sz="1200" b="0" dirty="0">
                  <a:cs typeface="+mn-cs"/>
                </a:rPr>
                <a:t>Hold food at port of entry</a:t>
              </a:r>
            </a:p>
            <a:p>
              <a:pPr marL="285750" lvl="0" indent="-285750" fontAlgn="auto">
                <a:lnSpc>
                  <a:spcPct val="100000"/>
                </a:lnSpc>
                <a:spcBef>
                  <a:spcPts val="0"/>
                </a:spcBef>
                <a:buSzTx/>
                <a:buFont typeface="Arial" panose="020B0604020202020204" pitchFamily="34" charset="0"/>
                <a:buChar char="•"/>
              </a:pPr>
              <a:r>
                <a:rPr lang="en-US" sz="1200" b="0" dirty="0">
                  <a:cs typeface="+mn-cs"/>
                </a:rPr>
                <a:t>Cancel registration if not renewed or updated </a:t>
              </a:r>
            </a:p>
            <a:p>
              <a:pPr marL="285750" lvl="0" indent="-285750" fontAlgn="auto">
                <a:lnSpc>
                  <a:spcPct val="100000"/>
                </a:lnSpc>
                <a:spcBef>
                  <a:spcPts val="0"/>
                </a:spcBef>
                <a:buSzTx/>
                <a:buFont typeface="Arial" panose="020B0604020202020204" pitchFamily="34" charset="0"/>
                <a:buChar char="•"/>
              </a:pPr>
              <a:r>
                <a:rPr lang="en-US" sz="1200" b="0" dirty="0">
                  <a:cs typeface="+mn-cs"/>
                </a:rPr>
                <a:t>Civil injunction proceedings</a:t>
              </a:r>
            </a:p>
            <a:p>
              <a:pPr marL="285750" lvl="0" indent="-285750" fontAlgn="auto">
                <a:lnSpc>
                  <a:spcPct val="100000"/>
                </a:lnSpc>
                <a:spcBef>
                  <a:spcPts val="0"/>
                </a:spcBef>
                <a:buSzTx/>
                <a:buFont typeface="Arial" panose="020B0604020202020204" pitchFamily="34" charset="0"/>
                <a:buChar char="•"/>
              </a:pPr>
              <a:r>
                <a:rPr lang="en-US" sz="1200" b="0" dirty="0">
                  <a:cs typeface="+mn-cs"/>
                </a:rPr>
                <a:t>Criminal penalties, and</a:t>
              </a:r>
            </a:p>
            <a:p>
              <a:pPr marL="285750" lvl="0" indent="-285750" fontAlgn="auto">
                <a:lnSpc>
                  <a:spcPct val="100000"/>
                </a:lnSpc>
                <a:spcBef>
                  <a:spcPts val="0"/>
                </a:spcBef>
                <a:buSzTx/>
                <a:buFont typeface="Arial" panose="020B0604020202020204" pitchFamily="34" charset="0"/>
                <a:buChar char="•"/>
              </a:pPr>
              <a:r>
                <a:rPr lang="en-US" sz="1200" b="0" dirty="0">
                  <a:cs typeface="+mn-cs"/>
                </a:rPr>
                <a:t>Debarment of a person who has been convicted of a felony related to the importation of food into the U.S. </a:t>
              </a:r>
            </a:p>
          </p:txBody>
        </p:sp>
      </p:grpSp>
      <p:grpSp>
        <p:nvGrpSpPr>
          <p:cNvPr id="77" name="Group 76">
            <a:extLst>
              <a:ext uri="{FF2B5EF4-FFF2-40B4-BE49-F238E27FC236}">
                <a16:creationId xmlns:a16="http://schemas.microsoft.com/office/drawing/2014/main" id="{A10F9808-1EB0-42F1-8C81-ACE67EACFEBF}"/>
              </a:ext>
            </a:extLst>
          </p:cNvPr>
          <p:cNvGrpSpPr/>
          <p:nvPr/>
        </p:nvGrpSpPr>
        <p:grpSpPr>
          <a:xfrm>
            <a:off x="8210778" y="1869507"/>
            <a:ext cx="3811504" cy="3201258"/>
            <a:chOff x="8387418" y="1869507"/>
            <a:chExt cx="3811504" cy="3201258"/>
          </a:xfrm>
        </p:grpSpPr>
        <p:sp>
          <p:nvSpPr>
            <p:cNvPr id="78" name="TextBox 77">
              <a:extLst>
                <a:ext uri="{FF2B5EF4-FFF2-40B4-BE49-F238E27FC236}">
                  <a16:creationId xmlns:a16="http://schemas.microsoft.com/office/drawing/2014/main" id="{80BEB66D-966E-407A-9CB7-401073FDBD4E}"/>
                </a:ext>
              </a:extLst>
            </p:cNvPr>
            <p:cNvSpPr txBox="1"/>
            <p:nvPr/>
          </p:nvSpPr>
          <p:spPr>
            <a:xfrm>
              <a:off x="8387418" y="1869507"/>
              <a:ext cx="2467951" cy="646331"/>
            </a:xfrm>
            <a:prstGeom prst="rect">
              <a:avLst/>
            </a:prstGeom>
            <a:noFill/>
          </p:spPr>
          <p:txBody>
            <a:bodyPr wrap="square" lIns="91440" tIns="45720" rIns="91440" bIns="45720" rtlCol="0">
              <a:spAutoFit/>
            </a:bodyPr>
            <a:lstStyle>
              <a:defPPr>
                <a:defRPr lang="en-US"/>
              </a:defPPr>
              <a:lvl1pPr marR="0" lvl="0" indent="0" fontAlgn="auto">
                <a:spcBef>
                  <a:spcPts val="0"/>
                </a:spcBef>
                <a:spcAft>
                  <a:spcPts val="0"/>
                </a:spcAft>
                <a:buClrTx/>
                <a:buSzTx/>
                <a:buFontTx/>
                <a:buNone/>
                <a:tabLst/>
                <a:defRPr b="1" cap="all" spc="300"/>
              </a:lvl1pPr>
            </a:lstStyle>
            <a:p>
              <a:pPr lvl="0">
                <a:defRPr/>
              </a:pPr>
              <a:r>
                <a:rPr lang="en-US" dirty="0">
                  <a:solidFill>
                    <a:prstClr val="black"/>
                  </a:solidFill>
                  <a:latin typeface="+mj-lt"/>
                </a:rPr>
                <a:t>Possible Penalties</a:t>
              </a:r>
            </a:p>
          </p:txBody>
        </p:sp>
        <p:cxnSp>
          <p:nvCxnSpPr>
            <p:cNvPr id="79" name="Straight Connector 78">
              <a:extLst>
                <a:ext uri="{FF2B5EF4-FFF2-40B4-BE49-F238E27FC236}">
                  <a16:creationId xmlns:a16="http://schemas.microsoft.com/office/drawing/2014/main" id="{62DF8E62-6838-4807-A33B-65EB1831B9A9}"/>
                </a:ext>
              </a:extLst>
            </p:cNvPr>
            <p:cNvCxnSpPr/>
            <p:nvPr/>
          </p:nvCxnSpPr>
          <p:spPr>
            <a:xfrm>
              <a:off x="8387418" y="2539707"/>
              <a:ext cx="27857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7D8ECD0B-8D85-4C2B-8C80-E1BA8A2FCEE6}"/>
                </a:ext>
              </a:extLst>
            </p:cNvPr>
            <p:cNvSpPr txBox="1"/>
            <p:nvPr/>
          </p:nvSpPr>
          <p:spPr>
            <a:xfrm>
              <a:off x="8387418" y="2836317"/>
              <a:ext cx="3811504" cy="2234448"/>
            </a:xfrm>
            <a:prstGeom prst="rect">
              <a:avLst/>
            </a:prstGeom>
            <a:noFill/>
          </p:spPr>
          <p:txBody>
            <a:bodyPr vert="horz" wrap="square" lIns="0" tIns="0" rIns="0" bIns="0" numCol="2" rtlCol="0">
              <a:noAutofit/>
            </a:bodyPr>
            <a:lstStyle>
              <a:defPPr>
                <a:defRPr lang="en-US"/>
              </a:defPPr>
              <a:lvl1pPr marR="0" lvl="0" indent="0" fontAlgn="b">
                <a:lnSpc>
                  <a:spcPct val="120000"/>
                </a:lnSpc>
                <a:spcBef>
                  <a:spcPts val="600"/>
                </a:spcBef>
                <a:spcAft>
                  <a:spcPts val="0"/>
                </a:spcAft>
                <a:buClrTx/>
                <a:buSzPct val="100000"/>
                <a:buFontTx/>
                <a:buNone/>
                <a:tabLst/>
                <a:defRPr sz="1100" b="1">
                  <a:solidFill>
                    <a:prstClr val="black"/>
                  </a:solidFill>
                  <a:cs typeface="Calibri"/>
                </a:defRPr>
              </a:lvl1pPr>
            </a:lstStyle>
            <a:p>
              <a:pPr marL="171450" lvl="0" indent="-171450" fontAlgn="auto">
                <a:lnSpc>
                  <a:spcPct val="100000"/>
                </a:lnSpc>
                <a:spcBef>
                  <a:spcPts val="300"/>
                </a:spcBef>
                <a:spcAft>
                  <a:spcPts val="300"/>
                </a:spcAft>
                <a:buSzTx/>
                <a:buFont typeface="Arial" panose="020B0604020202020204" pitchFamily="34" charset="0"/>
                <a:buChar char="•"/>
              </a:pPr>
              <a:r>
                <a:rPr lang="en-US" sz="1200" b="0" dirty="0">
                  <a:cs typeface="+mn-cs"/>
                </a:rPr>
                <a:t>Release the product for entry</a:t>
              </a:r>
            </a:p>
            <a:p>
              <a:pPr marL="171450" lvl="0" indent="-171450" fontAlgn="auto">
                <a:lnSpc>
                  <a:spcPct val="100000"/>
                </a:lnSpc>
                <a:spcBef>
                  <a:spcPts val="300"/>
                </a:spcBef>
                <a:spcAft>
                  <a:spcPts val="300"/>
                </a:spcAft>
                <a:buSzTx/>
                <a:buFont typeface="Arial" panose="020B0604020202020204" pitchFamily="34" charset="0"/>
                <a:buChar char="•"/>
              </a:pPr>
              <a:r>
                <a:rPr lang="en-US" sz="1200" b="0" dirty="0">
                  <a:cs typeface="+mn-cs"/>
                </a:rPr>
                <a:t>Review documents</a:t>
              </a:r>
            </a:p>
            <a:p>
              <a:pPr marL="171450" lvl="0" indent="-171450" fontAlgn="auto">
                <a:lnSpc>
                  <a:spcPct val="100000"/>
                </a:lnSpc>
                <a:spcBef>
                  <a:spcPts val="300"/>
                </a:spcBef>
                <a:spcAft>
                  <a:spcPts val="300"/>
                </a:spcAft>
                <a:buSzTx/>
                <a:buFont typeface="Arial" panose="020B0604020202020204" pitchFamily="34" charset="0"/>
                <a:buChar char="•"/>
              </a:pPr>
              <a:r>
                <a:rPr lang="en-US" sz="1200" b="0" dirty="0">
                  <a:cs typeface="+mn-cs"/>
                </a:rPr>
                <a:t> collect samples for lab analysis</a:t>
              </a:r>
            </a:p>
            <a:p>
              <a:pPr marL="171450" lvl="0" indent="-171450" fontAlgn="auto">
                <a:lnSpc>
                  <a:spcPct val="100000"/>
                </a:lnSpc>
                <a:spcBef>
                  <a:spcPts val="300"/>
                </a:spcBef>
                <a:spcAft>
                  <a:spcPts val="300"/>
                </a:spcAft>
                <a:buSzTx/>
                <a:buFont typeface="Arial" panose="020B0604020202020204" pitchFamily="34" charset="0"/>
                <a:buChar char="•"/>
              </a:pPr>
              <a:r>
                <a:rPr lang="en-US" sz="1200" b="0" dirty="0">
                  <a:cs typeface="+mn-cs"/>
                </a:rPr>
                <a:t>Import Alert</a:t>
              </a:r>
            </a:p>
            <a:p>
              <a:pPr marL="171450" lvl="0" indent="-171450" fontAlgn="auto">
                <a:lnSpc>
                  <a:spcPct val="100000"/>
                </a:lnSpc>
                <a:spcBef>
                  <a:spcPts val="300"/>
                </a:spcBef>
                <a:spcAft>
                  <a:spcPts val="300"/>
                </a:spcAft>
                <a:buSzTx/>
                <a:buFont typeface="Arial" panose="020B0604020202020204" pitchFamily="34" charset="0"/>
                <a:buChar char="•"/>
              </a:pPr>
              <a:r>
                <a:rPr lang="en-US" sz="1200" b="0" dirty="0">
                  <a:cs typeface="+mn-cs"/>
                </a:rPr>
                <a:t>Increased sampling</a:t>
              </a:r>
            </a:p>
            <a:p>
              <a:pPr marL="171450" lvl="0" indent="-171450" fontAlgn="auto">
                <a:lnSpc>
                  <a:spcPct val="100000"/>
                </a:lnSpc>
                <a:spcBef>
                  <a:spcPts val="300"/>
                </a:spcBef>
                <a:spcAft>
                  <a:spcPts val="300"/>
                </a:spcAft>
                <a:buSzTx/>
                <a:buFont typeface="Arial" panose="020B0604020202020204" pitchFamily="34" charset="0"/>
                <a:buChar char="•"/>
              </a:pPr>
              <a:r>
                <a:rPr lang="en-US" sz="1200" b="0" dirty="0">
                  <a:cs typeface="+mn-cs"/>
                </a:rPr>
                <a:t>Refusal of admission</a:t>
              </a:r>
            </a:p>
            <a:p>
              <a:pPr marL="171450" lvl="0" indent="-171450" fontAlgn="auto">
                <a:lnSpc>
                  <a:spcPct val="100000"/>
                </a:lnSpc>
                <a:spcBef>
                  <a:spcPts val="300"/>
                </a:spcBef>
                <a:spcAft>
                  <a:spcPts val="300"/>
                </a:spcAft>
                <a:buSzTx/>
                <a:buFont typeface="Arial" panose="020B0604020202020204" pitchFamily="34" charset="0"/>
                <a:buChar char="•"/>
              </a:pPr>
              <a:r>
                <a:rPr lang="en-US" sz="1200" b="0" dirty="0">
                  <a:cs typeface="+mn-cs"/>
                </a:rPr>
                <a:t>Injunction</a:t>
              </a:r>
            </a:p>
            <a:p>
              <a:pPr marL="171450" lvl="0" indent="-171450" fontAlgn="auto">
                <a:lnSpc>
                  <a:spcPct val="100000"/>
                </a:lnSpc>
                <a:spcBef>
                  <a:spcPts val="300"/>
                </a:spcBef>
                <a:spcAft>
                  <a:spcPts val="300"/>
                </a:spcAft>
                <a:buSzTx/>
                <a:buFont typeface="Arial" panose="020B0604020202020204" pitchFamily="34" charset="0"/>
                <a:buChar char="•"/>
              </a:pPr>
              <a:r>
                <a:rPr lang="en-US" sz="1200" b="0" dirty="0">
                  <a:cs typeface="+mn-cs"/>
                </a:rPr>
                <a:t>Prosecution</a:t>
              </a:r>
            </a:p>
            <a:p>
              <a:pPr marL="171450" lvl="0" indent="-171450" fontAlgn="auto">
                <a:lnSpc>
                  <a:spcPct val="100000"/>
                </a:lnSpc>
                <a:spcBef>
                  <a:spcPts val="300"/>
                </a:spcBef>
                <a:spcAft>
                  <a:spcPts val="300"/>
                </a:spcAft>
                <a:buSzTx/>
                <a:buFont typeface="Arial" panose="020B0604020202020204" pitchFamily="34" charset="0"/>
                <a:buChar char="•"/>
              </a:pPr>
              <a:r>
                <a:rPr lang="en-US" sz="1200" b="0" dirty="0">
                  <a:cs typeface="+mn-cs"/>
                </a:rPr>
                <a:t>Debarment</a:t>
              </a:r>
            </a:p>
            <a:p>
              <a:pPr marL="171450" lvl="0" indent="-171450" fontAlgn="auto">
                <a:lnSpc>
                  <a:spcPct val="100000"/>
                </a:lnSpc>
                <a:spcBef>
                  <a:spcPts val="300"/>
                </a:spcBef>
                <a:spcAft>
                  <a:spcPts val="300"/>
                </a:spcAft>
                <a:buSzTx/>
                <a:buFont typeface="Arial" panose="020B0604020202020204" pitchFamily="34" charset="0"/>
                <a:buChar char="•"/>
              </a:pPr>
              <a:r>
                <a:rPr lang="en-US" sz="1200" b="0" dirty="0">
                  <a:cs typeface="+mn-cs"/>
                </a:rPr>
                <a:t>Seizure  </a:t>
              </a:r>
            </a:p>
            <a:p>
              <a:pPr marL="171450" lvl="0" indent="-171450" fontAlgn="auto">
                <a:lnSpc>
                  <a:spcPct val="100000"/>
                </a:lnSpc>
                <a:spcBef>
                  <a:spcPts val="300"/>
                </a:spcBef>
                <a:spcAft>
                  <a:spcPts val="300"/>
                </a:spcAft>
                <a:buSzTx/>
                <a:buFont typeface="Arial" panose="020B0604020202020204" pitchFamily="34" charset="0"/>
                <a:buChar char="•"/>
              </a:pPr>
              <a:r>
                <a:rPr lang="en-US" sz="1200" b="0" dirty="0">
                  <a:cs typeface="+mn-cs"/>
                </a:rPr>
                <a:t>Assessment of Civil Monetary Penalties</a:t>
              </a:r>
            </a:p>
            <a:p>
              <a:pPr marL="171450" lvl="0" indent="-171450" fontAlgn="auto">
                <a:lnSpc>
                  <a:spcPct val="100000"/>
                </a:lnSpc>
                <a:spcBef>
                  <a:spcPts val="300"/>
                </a:spcBef>
                <a:spcAft>
                  <a:spcPts val="300"/>
                </a:spcAft>
                <a:buSzTx/>
                <a:buFont typeface="Arial" panose="020B0604020202020204" pitchFamily="34" charset="0"/>
                <a:buChar char="•"/>
              </a:pPr>
              <a:r>
                <a:rPr lang="en-US" sz="1200" b="0" dirty="0">
                  <a:cs typeface="+mn-cs"/>
                </a:rPr>
                <a:t>Cancel registration</a:t>
              </a:r>
            </a:p>
            <a:p>
              <a:pPr marL="171450" lvl="0" indent="-171450" fontAlgn="auto">
                <a:lnSpc>
                  <a:spcPct val="100000"/>
                </a:lnSpc>
                <a:spcBef>
                  <a:spcPts val="300"/>
                </a:spcBef>
                <a:spcAft>
                  <a:spcPts val="300"/>
                </a:spcAft>
                <a:buSzTx/>
                <a:buFont typeface="Arial" panose="020B0604020202020204" pitchFamily="34" charset="0"/>
                <a:buChar char="•"/>
              </a:pPr>
              <a:r>
                <a:rPr lang="en-US" sz="1200" b="0" dirty="0">
                  <a:cs typeface="+mn-cs"/>
                </a:rPr>
                <a:t>Criminal Penalties</a:t>
              </a:r>
            </a:p>
            <a:p>
              <a:pPr marL="171450" lvl="0" indent="-171450" fontAlgn="auto">
                <a:lnSpc>
                  <a:spcPct val="100000"/>
                </a:lnSpc>
                <a:spcBef>
                  <a:spcPts val="300"/>
                </a:spcBef>
                <a:spcAft>
                  <a:spcPts val="300"/>
                </a:spcAft>
                <a:buSzTx/>
                <a:buFont typeface="Arial" panose="020B0604020202020204" pitchFamily="34" charset="0"/>
                <a:buChar char="•"/>
              </a:pPr>
              <a:r>
                <a:rPr lang="en-US" sz="1200" b="0" dirty="0">
                  <a:cs typeface="+mn-cs"/>
                </a:rPr>
                <a:t>Detention &amp; Hearing</a:t>
              </a:r>
            </a:p>
            <a:p>
              <a:pPr marL="171450" lvl="0" indent="-171450" fontAlgn="auto">
                <a:lnSpc>
                  <a:spcPct val="100000"/>
                </a:lnSpc>
                <a:spcBef>
                  <a:spcPts val="300"/>
                </a:spcBef>
                <a:spcAft>
                  <a:spcPts val="300"/>
                </a:spcAft>
                <a:buSzTx/>
                <a:buFont typeface="Arial" panose="020B0604020202020204" pitchFamily="34" charset="0"/>
                <a:buChar char="•"/>
              </a:pPr>
              <a:r>
                <a:rPr lang="en-US" sz="1200" b="0" dirty="0">
                  <a:cs typeface="+mn-cs"/>
                </a:rPr>
                <a:t>Filer Evaluations</a:t>
              </a:r>
            </a:p>
          </p:txBody>
        </p:sp>
      </p:grpSp>
      <p:sp>
        <p:nvSpPr>
          <p:cNvPr id="16" name="Slide Number Placeholder 2">
            <a:extLst>
              <a:ext uri="{FF2B5EF4-FFF2-40B4-BE49-F238E27FC236}">
                <a16:creationId xmlns:a16="http://schemas.microsoft.com/office/drawing/2014/main" id="{D6A32D1A-2564-47CE-8F4F-A25132791755}"/>
              </a:ext>
            </a:extLst>
          </p:cNvPr>
          <p:cNvSpPr txBox="1">
            <a:spLocks/>
          </p:cNvSpPr>
          <p:nvPr/>
        </p:nvSpPr>
        <p:spPr>
          <a:xfrm>
            <a:off x="9781190" y="6511179"/>
            <a:ext cx="2311400" cy="24622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2782948-4DBE-204D-AB9E-B65E067054AE}" type="slidenum">
              <a:rPr lang="en-US" sz="1000"/>
              <a:pPr algn="r"/>
              <a:t>29</a:t>
            </a:fld>
            <a:endParaRPr lang="en-US" sz="1000" dirty="0"/>
          </a:p>
        </p:txBody>
      </p:sp>
    </p:spTree>
    <p:extLst>
      <p:ext uri="{BB962C8B-B14F-4D97-AF65-F5344CB8AC3E}">
        <p14:creationId xmlns:p14="http://schemas.microsoft.com/office/powerpoint/2010/main" val="1125273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8F3B794-CB83-4738-B145-88C49B6C69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10"/>
            <a:ext cx="12192000" cy="6857990"/>
          </a:xfrm>
          <a:prstGeom prst="rect">
            <a:avLst/>
          </a:prstGeom>
        </p:spPr>
      </p:pic>
      <p:sp>
        <p:nvSpPr>
          <p:cNvPr id="35"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BCDE5824-8D85-44F0-8B3C-E57D309EAE8B}"/>
              </a:ext>
            </a:extLst>
          </p:cNvPr>
          <p:cNvSpPr>
            <a:spLocks noGrp="1"/>
          </p:cNvSpPr>
          <p:nvPr>
            <p:ph type="title"/>
          </p:nvPr>
        </p:nvSpPr>
        <p:spPr>
          <a:xfrm>
            <a:off x="709448" y="1913950"/>
            <a:ext cx="4204137" cy="1342754"/>
          </a:xfrm>
        </p:spPr>
        <p:txBody>
          <a:bodyPr vert="horz" lIns="91440" tIns="45720" rIns="91440" bIns="45720" rtlCol="0" anchor="ctr">
            <a:normAutofit/>
          </a:bodyPr>
          <a:lstStyle/>
          <a:p>
            <a:pPr marL="137160" algn="ctr">
              <a:spcAft>
                <a:spcPts val="200"/>
              </a:spcAft>
            </a:pPr>
            <a:r>
              <a:rPr lang="en-US" sz="3600" b="1" dirty="0">
                <a:latin typeface="Arial" panose="020B0604020202020204" pitchFamily="34" charset="0"/>
              </a:rPr>
              <a:t>Agenda</a:t>
            </a:r>
          </a:p>
        </p:txBody>
      </p:sp>
      <p:cxnSp>
        <p:nvCxnSpPr>
          <p:cNvPr id="37" name="Straight Connector 36">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28436A83-D570-4063-92DA-E26A6716AB53}"/>
              </a:ext>
            </a:extLst>
          </p:cNvPr>
          <p:cNvSpPr>
            <a:spLocks noGrp="1"/>
          </p:cNvSpPr>
          <p:nvPr>
            <p:ph type="body" sz="quarter" idx="14"/>
          </p:nvPr>
        </p:nvSpPr>
        <p:spPr>
          <a:xfrm>
            <a:off x="525516" y="3417573"/>
            <a:ext cx="4593021" cy="2619839"/>
          </a:xfrm>
        </p:spPr>
        <p:txBody>
          <a:bodyPr vert="horz" lIns="91440" tIns="45720" rIns="91440" bIns="45720" rtlCol="0" anchor="ctr">
            <a:normAutofit/>
          </a:bodyPr>
          <a:lstStyle/>
          <a:p>
            <a:pPr marL="571500" indent="-400050">
              <a:spcBef>
                <a:spcPts val="600"/>
              </a:spcBef>
              <a:spcAft>
                <a:spcPts val="600"/>
              </a:spcAft>
              <a:buFont typeface="+mj-lt"/>
              <a:buAutoNum type="arabicPeriod"/>
              <a:defRPr/>
            </a:pPr>
            <a:r>
              <a:rPr lang="en-US" sz="1400" b="1" dirty="0"/>
              <a:t>Scope, Learning Objectives, and Marketscape</a:t>
            </a:r>
          </a:p>
          <a:p>
            <a:pPr marL="571500" marR="0" lvl="0" indent="-400050">
              <a:spcBef>
                <a:spcPts val="600"/>
              </a:spcBef>
              <a:spcAft>
                <a:spcPts val="600"/>
              </a:spcAft>
              <a:buFont typeface="+mj-lt"/>
              <a:buAutoNum type="arabicPeriod"/>
            </a:pPr>
            <a:r>
              <a:rPr lang="en-US" sz="1400" b="1" dirty="0"/>
              <a:t>Regulatory Foundation – Food Safety</a:t>
            </a:r>
          </a:p>
          <a:p>
            <a:pPr marL="571500" indent="-400050">
              <a:spcBef>
                <a:spcPts val="600"/>
              </a:spcBef>
              <a:spcAft>
                <a:spcPts val="600"/>
              </a:spcAft>
              <a:buFont typeface="+mj-lt"/>
              <a:buAutoNum type="arabicPeriod"/>
            </a:pPr>
            <a:r>
              <a:rPr lang="en-US" sz="1400" b="1" dirty="0"/>
              <a:t>Regulatory Foundation – Imports Requirements</a:t>
            </a:r>
          </a:p>
          <a:p>
            <a:pPr marL="571500" indent="-400050">
              <a:spcBef>
                <a:spcPts val="600"/>
              </a:spcBef>
              <a:spcAft>
                <a:spcPts val="600"/>
              </a:spcAft>
              <a:buFont typeface="+mj-lt"/>
              <a:buAutoNum type="arabicPeriod"/>
            </a:pPr>
            <a:r>
              <a:rPr lang="en-US" sz="1400" b="1" dirty="0"/>
              <a:t>What Actions to Expect from FDA</a:t>
            </a:r>
          </a:p>
          <a:p>
            <a:pPr marL="571500" indent="-400050">
              <a:spcBef>
                <a:spcPts val="600"/>
              </a:spcBef>
              <a:spcAft>
                <a:spcPts val="600"/>
              </a:spcAft>
              <a:buFont typeface="+mj-lt"/>
              <a:buAutoNum type="arabicPeriod"/>
            </a:pPr>
            <a:r>
              <a:rPr lang="en-US" sz="1400" b="1" dirty="0"/>
              <a:t>Where to start</a:t>
            </a:r>
          </a:p>
          <a:p>
            <a:pPr marL="571500" indent="-400050">
              <a:spcBef>
                <a:spcPts val="600"/>
              </a:spcBef>
              <a:spcAft>
                <a:spcPts val="600"/>
              </a:spcAft>
              <a:buFont typeface="+mj-lt"/>
              <a:buAutoNum type="arabicPeriod"/>
            </a:pPr>
            <a:r>
              <a:rPr lang="en-US" sz="1400" b="1" dirty="0"/>
              <a:t>Questions and Discussion</a:t>
            </a:r>
            <a:endParaRPr lang="en-US" sz="1400" dirty="0"/>
          </a:p>
        </p:txBody>
      </p:sp>
    </p:spTree>
    <p:extLst>
      <p:ext uri="{BB962C8B-B14F-4D97-AF65-F5344CB8AC3E}">
        <p14:creationId xmlns:p14="http://schemas.microsoft.com/office/powerpoint/2010/main" val="20536844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a:xfrm>
            <a:off x="0" y="0"/>
            <a:ext cx="6264166" cy="6857999"/>
          </a:xfrm>
        </p:spPr>
      </p:pic>
      <p:sp>
        <p:nvSpPr>
          <p:cNvPr id="8" name="Title 7"/>
          <p:cNvSpPr>
            <a:spLocks noGrp="1"/>
          </p:cNvSpPr>
          <p:nvPr>
            <p:ph type="title"/>
          </p:nvPr>
        </p:nvSpPr>
        <p:spPr>
          <a:xfrm>
            <a:off x="914400" y="3750358"/>
            <a:ext cx="4389120" cy="3656386"/>
          </a:xfrm>
        </p:spPr>
        <p:txBody>
          <a:bodyPr anchor="t"/>
          <a:lstStyle/>
          <a:p>
            <a:r>
              <a:rPr lang="en-US" dirty="0"/>
              <a:t>Regulatory Foundation</a:t>
            </a:r>
            <a:br>
              <a:rPr lang="en-US" dirty="0"/>
            </a:br>
            <a:br>
              <a:rPr lang="en-US" dirty="0"/>
            </a:br>
            <a:r>
              <a:rPr lang="en-US" dirty="0"/>
              <a:t>Where to Start?</a:t>
            </a:r>
          </a:p>
        </p:txBody>
      </p:sp>
      <p:grpSp>
        <p:nvGrpSpPr>
          <p:cNvPr id="7" name="Group 6">
            <a:extLst>
              <a:ext uri="{FF2B5EF4-FFF2-40B4-BE49-F238E27FC236}">
                <a16:creationId xmlns:a16="http://schemas.microsoft.com/office/drawing/2014/main" id="{B35D7C35-B22B-482E-9165-B14911939F6C}"/>
              </a:ext>
            </a:extLst>
          </p:cNvPr>
          <p:cNvGrpSpPr/>
          <p:nvPr/>
        </p:nvGrpSpPr>
        <p:grpSpPr>
          <a:xfrm>
            <a:off x="6573895" y="1051159"/>
            <a:ext cx="5137968" cy="5078907"/>
            <a:chOff x="6437261" y="1660759"/>
            <a:chExt cx="5137968" cy="5078907"/>
          </a:xfrm>
        </p:grpSpPr>
        <p:pic>
          <p:nvPicPr>
            <p:cNvPr id="9" name="Picture 8" descr="Shape&#10;&#10;Description automatically generated">
              <a:extLst>
                <a:ext uri="{FF2B5EF4-FFF2-40B4-BE49-F238E27FC236}">
                  <a16:creationId xmlns:a16="http://schemas.microsoft.com/office/drawing/2014/main" id="{DA5812BF-ED9C-41D6-BC33-734089D9147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37261" y="1660759"/>
              <a:ext cx="5137968" cy="5078907"/>
            </a:xfrm>
            <a:prstGeom prst="ellipse">
              <a:avLst/>
            </a:prstGeom>
          </p:spPr>
        </p:pic>
        <p:pic>
          <p:nvPicPr>
            <p:cNvPr id="10" name="Picture 9" descr="A picture containing indoor, fruit, vegetable, arranged&#10;&#10;Description automatically generated">
              <a:extLst>
                <a:ext uri="{FF2B5EF4-FFF2-40B4-BE49-F238E27FC236}">
                  <a16:creationId xmlns:a16="http://schemas.microsoft.com/office/drawing/2014/main" id="{7E2730EC-D322-4EF5-AE61-AAC1657F0C1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824351" y="2924106"/>
              <a:ext cx="2565583" cy="2605054"/>
            </a:xfrm>
            <a:prstGeom prst="ellipse">
              <a:avLst/>
            </a:prstGeom>
          </p:spPr>
        </p:pic>
        <p:pic>
          <p:nvPicPr>
            <p:cNvPr id="11" name="Picture 10">
              <a:extLst>
                <a:ext uri="{FF2B5EF4-FFF2-40B4-BE49-F238E27FC236}">
                  <a16:creationId xmlns:a16="http://schemas.microsoft.com/office/drawing/2014/main" id="{4E2EB28B-61F7-432A-9A62-7909082F448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409989" y="3457281"/>
              <a:ext cx="1420024" cy="1420945"/>
            </a:xfrm>
            <a:prstGeom prst="rect">
              <a:avLst/>
            </a:prstGeom>
          </p:spPr>
        </p:pic>
        <p:pic>
          <p:nvPicPr>
            <p:cNvPr id="12" name="Picture 11">
              <a:extLst>
                <a:ext uri="{FF2B5EF4-FFF2-40B4-BE49-F238E27FC236}">
                  <a16:creationId xmlns:a16="http://schemas.microsoft.com/office/drawing/2014/main" id="{3BE97FB7-382D-4874-9608-0A12AD12D16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15558" t="1333" r="24631" b="-1333"/>
            <a:stretch/>
          </p:blipFill>
          <p:spPr>
            <a:xfrm>
              <a:off x="9001099" y="4051749"/>
              <a:ext cx="237805" cy="232008"/>
            </a:xfrm>
            <a:prstGeom prst="flowChartConnector">
              <a:avLst/>
            </a:prstGeom>
            <a:ln>
              <a:solidFill>
                <a:schemeClr val="bg1">
                  <a:lumMod val="65000"/>
                </a:schemeClr>
              </a:solidFill>
            </a:ln>
          </p:spPr>
        </p:pic>
      </p:grpSp>
      <p:sp>
        <p:nvSpPr>
          <p:cNvPr id="13" name="Slide Number Placeholder 2">
            <a:extLst>
              <a:ext uri="{FF2B5EF4-FFF2-40B4-BE49-F238E27FC236}">
                <a16:creationId xmlns:a16="http://schemas.microsoft.com/office/drawing/2014/main" id="{0BFDB145-49EB-4833-B527-D5CA9F599FD7}"/>
              </a:ext>
            </a:extLst>
          </p:cNvPr>
          <p:cNvSpPr txBox="1">
            <a:spLocks/>
          </p:cNvSpPr>
          <p:nvPr/>
        </p:nvSpPr>
        <p:spPr>
          <a:xfrm>
            <a:off x="9781190" y="6511179"/>
            <a:ext cx="2311400" cy="24622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2782948-4DBE-204D-AB9E-B65E067054AE}" type="slidenum">
              <a:rPr lang="en-US" sz="1000"/>
              <a:pPr algn="r"/>
              <a:t>30</a:t>
            </a:fld>
            <a:endParaRPr lang="en-US" sz="1000" dirty="0"/>
          </a:p>
        </p:txBody>
      </p:sp>
    </p:spTree>
    <p:extLst>
      <p:ext uri="{BB962C8B-B14F-4D97-AF65-F5344CB8AC3E}">
        <p14:creationId xmlns:p14="http://schemas.microsoft.com/office/powerpoint/2010/main" val="41759390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9105F0-5A8E-4F3B-BBD3-F8D19D040BE4}"/>
              </a:ext>
            </a:extLst>
          </p:cNvPr>
          <p:cNvSpPr>
            <a:spLocks noGrp="1"/>
          </p:cNvSpPr>
          <p:nvPr>
            <p:ph type="title"/>
          </p:nvPr>
        </p:nvSpPr>
        <p:spPr/>
        <p:txBody>
          <a:bodyPr anchor="b">
            <a:normAutofit/>
          </a:bodyPr>
          <a:lstStyle/>
          <a:p>
            <a:r>
              <a:rPr lang="en-US" sz="2925" spc="-61" dirty="0">
                <a:latin typeface="+mj-lt"/>
              </a:rPr>
              <a:t>How do I find the correct food safety rules that apply to my company and my product?</a:t>
            </a:r>
          </a:p>
        </p:txBody>
      </p:sp>
      <p:sp>
        <p:nvSpPr>
          <p:cNvPr id="6" name="Text Placeholder 5">
            <a:extLst>
              <a:ext uri="{FF2B5EF4-FFF2-40B4-BE49-F238E27FC236}">
                <a16:creationId xmlns:a16="http://schemas.microsoft.com/office/drawing/2014/main" id="{23F6268D-66E0-49D7-A567-1B5C6B611F8D}"/>
              </a:ext>
            </a:extLst>
          </p:cNvPr>
          <p:cNvSpPr txBox="1">
            <a:spLocks/>
          </p:cNvSpPr>
          <p:nvPr/>
        </p:nvSpPr>
        <p:spPr>
          <a:xfrm>
            <a:off x="914972" y="466344"/>
            <a:ext cx="3355849" cy="2032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lang="en-US" sz="731" b="1" kern="0" cap="all" spc="203" baseline="0" dirty="0">
                <a:solidFill>
                  <a:schemeClr val="accent5">
                    <a:lumMod val="60000"/>
                    <a:lumOff val="40000"/>
                  </a:schemeClr>
                </a:solidFill>
                <a:latin typeface="Arial" panose="020B0604020202020204" pitchFamily="34" charset="0"/>
                <a:ea typeface="Nexa Black" charset="0"/>
                <a:cs typeface="Nexa Black"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mj-lt"/>
              </a:rPr>
              <a:t>Regulatory Foundation</a:t>
            </a:r>
          </a:p>
        </p:txBody>
      </p:sp>
      <p:sp>
        <p:nvSpPr>
          <p:cNvPr id="70" name="TextBox 69">
            <a:extLst>
              <a:ext uri="{FF2B5EF4-FFF2-40B4-BE49-F238E27FC236}">
                <a16:creationId xmlns:a16="http://schemas.microsoft.com/office/drawing/2014/main" id="{9A2E427C-81F8-4588-90A0-EF57DD7DF77A}"/>
              </a:ext>
            </a:extLst>
          </p:cNvPr>
          <p:cNvSpPr txBox="1"/>
          <p:nvPr/>
        </p:nvSpPr>
        <p:spPr>
          <a:xfrm>
            <a:off x="1267926" y="1964925"/>
            <a:ext cx="3783518" cy="369332"/>
          </a:xfrm>
          <a:prstGeom prst="rect">
            <a:avLst/>
          </a:prstGeom>
          <a:noFill/>
        </p:spPr>
        <p:txBody>
          <a:bodyPr wrap="square" lIns="91440" tIns="45720" rIns="91440" bIns="45720" rtlCol="0">
            <a:spAutoFit/>
          </a:bodyPr>
          <a:lstStyle/>
          <a:p>
            <a:pPr lvl="0" algn="ctr">
              <a:defRPr/>
            </a:pPr>
            <a:r>
              <a:rPr lang="en-US" b="1" cap="all" spc="300" dirty="0">
                <a:solidFill>
                  <a:prstClr val="black"/>
                </a:solidFill>
                <a:latin typeface="+mj-lt"/>
              </a:rPr>
              <a:t>KNOW YOUR PRODUCT</a:t>
            </a:r>
          </a:p>
        </p:txBody>
      </p:sp>
      <p:cxnSp>
        <p:nvCxnSpPr>
          <p:cNvPr id="71" name="Straight Connector 70">
            <a:extLst>
              <a:ext uri="{FF2B5EF4-FFF2-40B4-BE49-F238E27FC236}">
                <a16:creationId xmlns:a16="http://schemas.microsoft.com/office/drawing/2014/main" id="{C33914FE-29FE-48BB-8802-6E01C69ED010}"/>
              </a:ext>
            </a:extLst>
          </p:cNvPr>
          <p:cNvCxnSpPr/>
          <p:nvPr/>
        </p:nvCxnSpPr>
        <p:spPr>
          <a:xfrm>
            <a:off x="1766820" y="2370726"/>
            <a:ext cx="27857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99B254FB-F696-4270-A923-95BD369DE12A}"/>
              </a:ext>
            </a:extLst>
          </p:cNvPr>
          <p:cNvGrpSpPr/>
          <p:nvPr/>
        </p:nvGrpSpPr>
        <p:grpSpPr>
          <a:xfrm>
            <a:off x="6204905" y="1538273"/>
            <a:ext cx="5453755" cy="1194300"/>
            <a:chOff x="6204905" y="1538273"/>
            <a:chExt cx="5453755" cy="1194300"/>
          </a:xfrm>
        </p:grpSpPr>
        <p:sp>
          <p:nvSpPr>
            <p:cNvPr id="17" name="Text Placeholder 7">
              <a:extLst>
                <a:ext uri="{FF2B5EF4-FFF2-40B4-BE49-F238E27FC236}">
                  <a16:creationId xmlns:a16="http://schemas.microsoft.com/office/drawing/2014/main" id="{A23A5BB1-3A11-45DA-94E0-1E78544A4EC3}"/>
                </a:ext>
              </a:extLst>
            </p:cNvPr>
            <p:cNvSpPr txBox="1">
              <a:spLocks/>
            </p:cNvSpPr>
            <p:nvPr/>
          </p:nvSpPr>
          <p:spPr>
            <a:xfrm>
              <a:off x="6961503" y="1538273"/>
              <a:ext cx="4697157" cy="1080000"/>
            </a:xfrm>
            <a:prstGeom prst="rect">
              <a:avLst/>
            </a:prstGeom>
            <a:ln>
              <a:noFill/>
            </a:ln>
          </p:spPr>
          <p:txBody>
            <a:bodyPr lIns="0" tIns="0" rIns="0" bIns="0" anchor="ctr"/>
            <a:lstStyle>
              <a:lvl1pPr marL="228600" indent="-228600" algn="l" defTabSz="914400" rtl="0" eaLnBrk="1" latinLnBrk="0" hangingPunct="1">
                <a:lnSpc>
                  <a:spcPct val="100000"/>
                </a:lnSpc>
                <a:spcBef>
                  <a:spcPts val="1000"/>
                </a:spcBef>
                <a:buClr>
                  <a:schemeClr val="accent5"/>
                </a:buClr>
                <a:buSzPct val="75000"/>
                <a:buFont typeface="Wingdings" charset="2"/>
                <a:buChar char="§"/>
                <a:defRPr sz="2000" kern="1200">
                  <a:solidFill>
                    <a:srgbClr val="3F3F3F"/>
                  </a:solidFill>
                  <a:latin typeface="+mn-lt"/>
                  <a:ea typeface="+mn-ea"/>
                  <a:cs typeface="+mn-cs"/>
                </a:defRPr>
              </a:lvl1pPr>
              <a:lvl2pPr marL="685800" indent="-228600" algn="l" defTabSz="914400" rtl="0" eaLnBrk="1" latinLnBrk="0" hangingPunct="1">
                <a:lnSpc>
                  <a:spcPct val="100000"/>
                </a:lnSpc>
                <a:spcBef>
                  <a:spcPts val="500"/>
                </a:spcBef>
                <a:buClr>
                  <a:schemeClr val="accent5"/>
                </a:buClr>
                <a:buSzPct val="75000"/>
                <a:buFont typeface="Wingdings" charset="2"/>
                <a:buChar char="§"/>
                <a:defRPr sz="1800" kern="1200">
                  <a:solidFill>
                    <a:srgbClr val="3F3F3F"/>
                  </a:solidFill>
                  <a:latin typeface="+mn-lt"/>
                  <a:ea typeface="+mn-ea"/>
                  <a:cs typeface="+mn-cs"/>
                </a:defRPr>
              </a:lvl2pPr>
              <a:lvl3pPr marL="1143000" indent="-228600" algn="l" defTabSz="914400" rtl="0" eaLnBrk="1" latinLnBrk="0" hangingPunct="1">
                <a:lnSpc>
                  <a:spcPct val="100000"/>
                </a:lnSpc>
                <a:spcBef>
                  <a:spcPts val="500"/>
                </a:spcBef>
                <a:buClr>
                  <a:schemeClr val="accent5"/>
                </a:buClr>
                <a:buSzPct val="75000"/>
                <a:buFont typeface="Wingdings" charset="2"/>
                <a:buChar char="§"/>
                <a:defRPr sz="1600" kern="1200">
                  <a:solidFill>
                    <a:srgbClr val="3F3F3F"/>
                  </a:solidFill>
                  <a:latin typeface="+mn-lt"/>
                  <a:ea typeface="+mn-ea"/>
                  <a:cs typeface="+mn-cs"/>
                </a:defRPr>
              </a:lvl3pPr>
              <a:lvl4pPr marL="1600200" indent="-228600" algn="l" defTabSz="914400" rtl="0" eaLnBrk="1" latinLnBrk="0" hangingPunct="1">
                <a:lnSpc>
                  <a:spcPct val="100000"/>
                </a:lnSpc>
                <a:spcBef>
                  <a:spcPts val="500"/>
                </a:spcBef>
                <a:buClr>
                  <a:schemeClr val="accent5"/>
                </a:buClr>
                <a:buSzPct val="75000"/>
                <a:buFont typeface="Wingdings" charset="2"/>
                <a:buChar char="§"/>
                <a:defRPr sz="1400" kern="1200">
                  <a:solidFill>
                    <a:srgbClr val="3F3F3F"/>
                  </a:solidFill>
                  <a:latin typeface="+mn-lt"/>
                  <a:ea typeface="+mn-ea"/>
                  <a:cs typeface="+mn-cs"/>
                </a:defRPr>
              </a:lvl4pPr>
              <a:lvl5pPr marL="2057400" indent="-228600" algn="l" defTabSz="914400" rtl="0" eaLnBrk="1" latinLnBrk="0" hangingPunct="1">
                <a:lnSpc>
                  <a:spcPct val="100000"/>
                </a:lnSpc>
                <a:spcBef>
                  <a:spcPts val="500"/>
                </a:spcBef>
                <a:buClr>
                  <a:schemeClr val="accent5"/>
                </a:buClr>
                <a:buSzPct val="75000"/>
                <a:buFont typeface="Wingdings" charset="2"/>
                <a:buChar char="§"/>
                <a:defRPr sz="1400" kern="1200">
                  <a:solidFill>
                    <a:srgbClr val="3F3F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85000"/>
                </a:lnSpc>
                <a:buClr>
                  <a:srgbClr val="787878"/>
                </a:buClr>
                <a:buNone/>
                <a:defRPr/>
              </a:pPr>
              <a:r>
                <a:rPr lang="en-US" sz="1500" b="1" dirty="0">
                  <a:solidFill>
                    <a:srgbClr val="000000"/>
                  </a:solidFill>
                  <a:ea typeface="Chronicle Display Black" charset="0"/>
                  <a:cs typeface="Chronicle Display Black" charset="0"/>
                </a:rPr>
                <a:t>Know the ingredients and characteristics of your product,  process, and packaging</a:t>
              </a:r>
            </a:p>
          </p:txBody>
        </p:sp>
        <p:sp>
          <p:nvSpPr>
            <p:cNvPr id="20" name="Rectangle 19">
              <a:extLst>
                <a:ext uri="{FF2B5EF4-FFF2-40B4-BE49-F238E27FC236}">
                  <a16:creationId xmlns:a16="http://schemas.microsoft.com/office/drawing/2014/main" id="{DFC51685-2DB7-4ADA-8857-E82C305F5147}"/>
                </a:ext>
              </a:extLst>
            </p:cNvPr>
            <p:cNvSpPr/>
            <p:nvPr/>
          </p:nvSpPr>
          <p:spPr>
            <a:xfrm>
              <a:off x="6204905" y="1652573"/>
              <a:ext cx="7200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600" b="1" i="1" u="none" strike="noStrike" kern="1200" cap="none" spc="0" normalizeH="0" baseline="0" noProof="0" dirty="0">
                  <a:ln>
                    <a:noFill/>
                  </a:ln>
                  <a:solidFill>
                    <a:srgbClr val="86F200"/>
                  </a:solidFill>
                  <a:effectLst/>
                  <a:uLnTx/>
                  <a:uFillTx/>
                  <a:latin typeface="Open Sans"/>
                  <a:ea typeface="+mn-ea"/>
                  <a:cs typeface="+mn-cs"/>
                </a:rPr>
                <a:t>1</a:t>
              </a:r>
            </a:p>
          </p:txBody>
        </p:sp>
      </p:grpSp>
      <p:grpSp>
        <p:nvGrpSpPr>
          <p:cNvPr id="9" name="Group 8">
            <a:extLst>
              <a:ext uri="{FF2B5EF4-FFF2-40B4-BE49-F238E27FC236}">
                <a16:creationId xmlns:a16="http://schemas.microsoft.com/office/drawing/2014/main" id="{378DD913-2053-4BBD-A6CB-28D9F1B8ED0F}"/>
              </a:ext>
            </a:extLst>
          </p:cNvPr>
          <p:cNvGrpSpPr/>
          <p:nvPr/>
        </p:nvGrpSpPr>
        <p:grpSpPr>
          <a:xfrm>
            <a:off x="6204905" y="2658581"/>
            <a:ext cx="5453757" cy="1232400"/>
            <a:chOff x="6204905" y="2736600"/>
            <a:chExt cx="5453757" cy="1232400"/>
          </a:xfrm>
        </p:grpSpPr>
        <p:sp>
          <p:nvSpPr>
            <p:cNvPr id="18" name="Text Placeholder 9">
              <a:extLst>
                <a:ext uri="{FF2B5EF4-FFF2-40B4-BE49-F238E27FC236}">
                  <a16:creationId xmlns:a16="http://schemas.microsoft.com/office/drawing/2014/main" id="{68B3CF24-3E13-48A0-94AA-4DAB5E2E16F4}"/>
                </a:ext>
              </a:extLst>
            </p:cNvPr>
            <p:cNvSpPr txBox="1">
              <a:spLocks/>
            </p:cNvSpPr>
            <p:nvPr/>
          </p:nvSpPr>
          <p:spPr>
            <a:xfrm>
              <a:off x="6961504" y="2736600"/>
              <a:ext cx="4697158" cy="1080000"/>
            </a:xfrm>
            <a:prstGeom prst="rect">
              <a:avLst/>
            </a:prstGeom>
            <a:ln>
              <a:noFill/>
            </a:ln>
          </p:spPr>
          <p:txBody>
            <a:bodyPr lIns="0" tIns="0" rIns="0" bIns="0" anchor="ctr"/>
            <a:lstStyle>
              <a:lvl1pPr marL="228600" indent="-228600" algn="l" defTabSz="914400" rtl="0" eaLnBrk="1" latinLnBrk="0" hangingPunct="1">
                <a:lnSpc>
                  <a:spcPct val="100000"/>
                </a:lnSpc>
                <a:spcBef>
                  <a:spcPts val="1000"/>
                </a:spcBef>
                <a:buClr>
                  <a:schemeClr val="accent5"/>
                </a:buClr>
                <a:buSzPct val="75000"/>
                <a:buFont typeface="Wingdings" charset="2"/>
                <a:buChar char="§"/>
                <a:defRPr sz="2000" kern="1200">
                  <a:solidFill>
                    <a:srgbClr val="3F3F3F"/>
                  </a:solidFill>
                  <a:latin typeface="+mn-lt"/>
                  <a:ea typeface="+mn-ea"/>
                  <a:cs typeface="+mn-cs"/>
                </a:defRPr>
              </a:lvl1pPr>
              <a:lvl2pPr marL="685800" indent="-228600" algn="l" defTabSz="914400" rtl="0" eaLnBrk="1" latinLnBrk="0" hangingPunct="1">
                <a:lnSpc>
                  <a:spcPct val="100000"/>
                </a:lnSpc>
                <a:spcBef>
                  <a:spcPts val="500"/>
                </a:spcBef>
                <a:buClr>
                  <a:schemeClr val="accent5"/>
                </a:buClr>
                <a:buSzPct val="75000"/>
                <a:buFont typeface="Wingdings" charset="2"/>
                <a:buChar char="§"/>
                <a:defRPr sz="1800" kern="1200">
                  <a:solidFill>
                    <a:srgbClr val="3F3F3F"/>
                  </a:solidFill>
                  <a:latin typeface="+mn-lt"/>
                  <a:ea typeface="+mn-ea"/>
                  <a:cs typeface="+mn-cs"/>
                </a:defRPr>
              </a:lvl2pPr>
              <a:lvl3pPr marL="1143000" indent="-228600" algn="l" defTabSz="914400" rtl="0" eaLnBrk="1" latinLnBrk="0" hangingPunct="1">
                <a:lnSpc>
                  <a:spcPct val="100000"/>
                </a:lnSpc>
                <a:spcBef>
                  <a:spcPts val="500"/>
                </a:spcBef>
                <a:buClr>
                  <a:schemeClr val="accent5"/>
                </a:buClr>
                <a:buSzPct val="75000"/>
                <a:buFont typeface="Wingdings" charset="2"/>
                <a:buChar char="§"/>
                <a:defRPr sz="1600" kern="1200">
                  <a:solidFill>
                    <a:srgbClr val="3F3F3F"/>
                  </a:solidFill>
                  <a:latin typeface="+mn-lt"/>
                  <a:ea typeface="+mn-ea"/>
                  <a:cs typeface="+mn-cs"/>
                </a:defRPr>
              </a:lvl3pPr>
              <a:lvl4pPr marL="1600200" indent="-228600" algn="l" defTabSz="914400" rtl="0" eaLnBrk="1" latinLnBrk="0" hangingPunct="1">
                <a:lnSpc>
                  <a:spcPct val="100000"/>
                </a:lnSpc>
                <a:spcBef>
                  <a:spcPts val="500"/>
                </a:spcBef>
                <a:buClr>
                  <a:schemeClr val="accent5"/>
                </a:buClr>
                <a:buSzPct val="75000"/>
                <a:buFont typeface="Wingdings" charset="2"/>
                <a:buChar char="§"/>
                <a:defRPr sz="1400" kern="1200">
                  <a:solidFill>
                    <a:srgbClr val="3F3F3F"/>
                  </a:solidFill>
                  <a:latin typeface="+mn-lt"/>
                  <a:ea typeface="+mn-ea"/>
                  <a:cs typeface="+mn-cs"/>
                </a:defRPr>
              </a:lvl4pPr>
              <a:lvl5pPr marL="2057400" indent="-228600" algn="l" defTabSz="914400" rtl="0" eaLnBrk="1" latinLnBrk="0" hangingPunct="1">
                <a:lnSpc>
                  <a:spcPct val="100000"/>
                </a:lnSpc>
                <a:spcBef>
                  <a:spcPts val="500"/>
                </a:spcBef>
                <a:buClr>
                  <a:schemeClr val="accent5"/>
                </a:buClr>
                <a:buSzPct val="75000"/>
                <a:buFont typeface="Wingdings" charset="2"/>
                <a:buChar char="§"/>
                <a:defRPr sz="1400" kern="1200">
                  <a:solidFill>
                    <a:srgbClr val="3F3F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85000"/>
                </a:lnSpc>
                <a:buClr>
                  <a:srgbClr val="787878"/>
                </a:buClr>
                <a:buNone/>
                <a:defRPr/>
              </a:pPr>
              <a:r>
                <a:rPr lang="en-US" sz="1500" b="1" dirty="0">
                  <a:solidFill>
                    <a:srgbClr val="000000"/>
                  </a:solidFill>
                  <a:ea typeface="Chronicle Display Black" charset="0"/>
                  <a:cs typeface="Chronicle Display Black" charset="0"/>
                </a:rPr>
                <a:t>Understand that you may need to comply with certain sections of several different rules</a:t>
              </a:r>
            </a:p>
          </p:txBody>
        </p:sp>
        <p:sp>
          <p:nvSpPr>
            <p:cNvPr id="21" name="Rectangle 20">
              <a:extLst>
                <a:ext uri="{FF2B5EF4-FFF2-40B4-BE49-F238E27FC236}">
                  <a16:creationId xmlns:a16="http://schemas.microsoft.com/office/drawing/2014/main" id="{1B10FE54-4A24-426B-BDA7-CD637D426496}"/>
                </a:ext>
              </a:extLst>
            </p:cNvPr>
            <p:cNvSpPr/>
            <p:nvPr/>
          </p:nvSpPr>
          <p:spPr>
            <a:xfrm>
              <a:off x="6204905" y="2889000"/>
              <a:ext cx="7200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600" b="1" i="1" u="none" strike="noStrike" kern="1200" cap="none" spc="0" normalizeH="0" baseline="0" noProof="0" dirty="0">
                  <a:ln>
                    <a:noFill/>
                  </a:ln>
                  <a:solidFill>
                    <a:srgbClr val="34F0FF"/>
                  </a:solidFill>
                  <a:effectLst/>
                  <a:uLnTx/>
                  <a:uFillTx/>
                  <a:latin typeface="Open Sans"/>
                  <a:ea typeface="+mn-ea"/>
                  <a:cs typeface="+mn-cs"/>
                </a:rPr>
                <a:t>2</a:t>
              </a:r>
            </a:p>
          </p:txBody>
        </p:sp>
      </p:grpSp>
      <p:grpSp>
        <p:nvGrpSpPr>
          <p:cNvPr id="8" name="Group 7">
            <a:extLst>
              <a:ext uri="{FF2B5EF4-FFF2-40B4-BE49-F238E27FC236}">
                <a16:creationId xmlns:a16="http://schemas.microsoft.com/office/drawing/2014/main" id="{84D415A3-788F-4416-8F8A-1E75EA89C9A5}"/>
              </a:ext>
            </a:extLst>
          </p:cNvPr>
          <p:cNvGrpSpPr/>
          <p:nvPr/>
        </p:nvGrpSpPr>
        <p:grpSpPr>
          <a:xfrm>
            <a:off x="6204905" y="4096390"/>
            <a:ext cx="5453758" cy="1080000"/>
            <a:chOff x="6204905" y="4096390"/>
            <a:chExt cx="5453758" cy="1080000"/>
          </a:xfrm>
        </p:grpSpPr>
        <p:sp>
          <p:nvSpPr>
            <p:cNvPr id="22" name="Rectangle 21">
              <a:extLst>
                <a:ext uri="{FF2B5EF4-FFF2-40B4-BE49-F238E27FC236}">
                  <a16:creationId xmlns:a16="http://schemas.microsoft.com/office/drawing/2014/main" id="{25ACFAD6-4620-4EC3-A721-150BC5383724}"/>
                </a:ext>
              </a:extLst>
            </p:cNvPr>
            <p:cNvSpPr/>
            <p:nvPr/>
          </p:nvSpPr>
          <p:spPr>
            <a:xfrm>
              <a:off x="6204905" y="4096390"/>
              <a:ext cx="7200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600" b="1" i="1" u="none" strike="noStrike" kern="1200" cap="none" spc="0" normalizeH="0" baseline="0" noProof="0" dirty="0">
                  <a:ln>
                    <a:noFill/>
                  </a:ln>
                  <a:solidFill>
                    <a:srgbClr val="FDD300"/>
                  </a:solidFill>
                  <a:effectLst/>
                  <a:uLnTx/>
                  <a:uFillTx/>
                  <a:latin typeface="Open Sans"/>
                  <a:ea typeface="+mn-ea"/>
                  <a:cs typeface="+mn-cs"/>
                </a:rPr>
                <a:t>3</a:t>
              </a:r>
            </a:p>
          </p:txBody>
        </p:sp>
        <p:sp>
          <p:nvSpPr>
            <p:cNvPr id="24" name="Text Placeholder 13">
              <a:extLst>
                <a:ext uri="{FF2B5EF4-FFF2-40B4-BE49-F238E27FC236}">
                  <a16:creationId xmlns:a16="http://schemas.microsoft.com/office/drawing/2014/main" id="{3CD2B8AA-6A16-43F2-99FC-53657B1A97DF}"/>
                </a:ext>
              </a:extLst>
            </p:cNvPr>
            <p:cNvSpPr txBox="1">
              <a:spLocks/>
            </p:cNvSpPr>
            <p:nvPr/>
          </p:nvSpPr>
          <p:spPr>
            <a:xfrm>
              <a:off x="6961505" y="4096390"/>
              <a:ext cx="4697158" cy="1080000"/>
            </a:xfrm>
            <a:prstGeom prst="rect">
              <a:avLst/>
            </a:prstGeom>
          </p:spPr>
          <p:txBody>
            <a:bodyPr lIns="0" tIns="0" rIns="0" bIns="0" anchor="t"/>
            <a:lstStyle>
              <a:lvl1pPr marL="228600" indent="-228600" algn="l" defTabSz="914400" rtl="0" eaLnBrk="1" latinLnBrk="0" hangingPunct="1">
                <a:lnSpc>
                  <a:spcPct val="100000"/>
                </a:lnSpc>
                <a:spcBef>
                  <a:spcPts val="1000"/>
                </a:spcBef>
                <a:buClr>
                  <a:schemeClr val="accent5"/>
                </a:buClr>
                <a:buSzPct val="75000"/>
                <a:buFont typeface="Wingdings" charset="2"/>
                <a:buChar char="§"/>
                <a:defRPr sz="2000" kern="1200">
                  <a:solidFill>
                    <a:srgbClr val="3F3F3F"/>
                  </a:solidFill>
                  <a:latin typeface="+mn-lt"/>
                  <a:ea typeface="+mn-ea"/>
                  <a:cs typeface="+mn-cs"/>
                </a:defRPr>
              </a:lvl1pPr>
              <a:lvl2pPr marL="685800" indent="-228600" algn="l" defTabSz="914400" rtl="0" eaLnBrk="1" latinLnBrk="0" hangingPunct="1">
                <a:lnSpc>
                  <a:spcPct val="100000"/>
                </a:lnSpc>
                <a:spcBef>
                  <a:spcPts val="500"/>
                </a:spcBef>
                <a:buClr>
                  <a:schemeClr val="accent5"/>
                </a:buClr>
                <a:buSzPct val="75000"/>
                <a:buFont typeface="Wingdings" charset="2"/>
                <a:buChar char="§"/>
                <a:defRPr sz="1800" kern="1200">
                  <a:solidFill>
                    <a:srgbClr val="3F3F3F"/>
                  </a:solidFill>
                  <a:latin typeface="+mn-lt"/>
                  <a:ea typeface="+mn-ea"/>
                  <a:cs typeface="+mn-cs"/>
                </a:defRPr>
              </a:lvl2pPr>
              <a:lvl3pPr marL="1143000" indent="-228600" algn="l" defTabSz="914400" rtl="0" eaLnBrk="1" latinLnBrk="0" hangingPunct="1">
                <a:lnSpc>
                  <a:spcPct val="100000"/>
                </a:lnSpc>
                <a:spcBef>
                  <a:spcPts val="500"/>
                </a:spcBef>
                <a:buClr>
                  <a:schemeClr val="accent5"/>
                </a:buClr>
                <a:buSzPct val="75000"/>
                <a:buFont typeface="Wingdings" charset="2"/>
                <a:buChar char="§"/>
                <a:defRPr sz="1600" kern="1200">
                  <a:solidFill>
                    <a:srgbClr val="3F3F3F"/>
                  </a:solidFill>
                  <a:latin typeface="+mn-lt"/>
                  <a:ea typeface="+mn-ea"/>
                  <a:cs typeface="+mn-cs"/>
                </a:defRPr>
              </a:lvl3pPr>
              <a:lvl4pPr marL="1600200" indent="-228600" algn="l" defTabSz="914400" rtl="0" eaLnBrk="1" latinLnBrk="0" hangingPunct="1">
                <a:lnSpc>
                  <a:spcPct val="100000"/>
                </a:lnSpc>
                <a:spcBef>
                  <a:spcPts val="500"/>
                </a:spcBef>
                <a:buClr>
                  <a:schemeClr val="accent5"/>
                </a:buClr>
                <a:buSzPct val="75000"/>
                <a:buFont typeface="Wingdings" charset="2"/>
                <a:buChar char="§"/>
                <a:defRPr sz="1400" kern="1200">
                  <a:solidFill>
                    <a:srgbClr val="3F3F3F"/>
                  </a:solidFill>
                  <a:latin typeface="+mn-lt"/>
                  <a:ea typeface="+mn-ea"/>
                  <a:cs typeface="+mn-cs"/>
                </a:defRPr>
              </a:lvl4pPr>
              <a:lvl5pPr marL="2057400" indent="-228600" algn="l" defTabSz="914400" rtl="0" eaLnBrk="1" latinLnBrk="0" hangingPunct="1">
                <a:lnSpc>
                  <a:spcPct val="100000"/>
                </a:lnSpc>
                <a:spcBef>
                  <a:spcPts val="500"/>
                </a:spcBef>
                <a:buClr>
                  <a:schemeClr val="accent5"/>
                </a:buClr>
                <a:buSzPct val="75000"/>
                <a:buFont typeface="Wingdings" charset="2"/>
                <a:buChar char="§"/>
                <a:defRPr sz="1400" kern="1200">
                  <a:solidFill>
                    <a:srgbClr val="3F3F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85000"/>
                </a:lnSpc>
                <a:buClr>
                  <a:srgbClr val="787878"/>
                </a:buClr>
                <a:buNone/>
                <a:defRPr/>
              </a:pPr>
              <a:r>
                <a:rPr lang="en-US" sz="1500" b="1" dirty="0">
                  <a:solidFill>
                    <a:srgbClr val="000000"/>
                  </a:solidFill>
                  <a:ea typeface="Chronicle Display Black" charset="0"/>
                  <a:cs typeface="Chronicle Display Black" charset="0"/>
                </a:rPr>
                <a:t>Recognize that you may need food safety rules for:</a:t>
              </a:r>
            </a:p>
            <a:p>
              <a:pPr>
                <a:lnSpc>
                  <a:spcPct val="85000"/>
                </a:lnSpc>
                <a:buClr>
                  <a:srgbClr val="787878"/>
                </a:buClr>
                <a:defRPr/>
              </a:pPr>
              <a:r>
                <a:rPr lang="en-US" sz="1500" dirty="0">
                  <a:solidFill>
                    <a:srgbClr val="000000"/>
                  </a:solidFill>
                  <a:ea typeface="Chronicle Display Black" charset="0"/>
                  <a:cs typeface="Chronicle Display Black" charset="0"/>
                </a:rPr>
                <a:t>General food safety requirements such as transportation, recordkeeping, supply chain information</a:t>
              </a:r>
            </a:p>
            <a:p>
              <a:pPr>
                <a:lnSpc>
                  <a:spcPct val="85000"/>
                </a:lnSpc>
                <a:buClr>
                  <a:srgbClr val="787878"/>
                </a:buClr>
                <a:defRPr/>
              </a:pPr>
              <a:r>
                <a:rPr lang="en-US" sz="1500" dirty="0">
                  <a:solidFill>
                    <a:srgbClr val="000000"/>
                  </a:solidFill>
                  <a:ea typeface="Chronicle Display Black" charset="0"/>
                  <a:cs typeface="Chronicle Display Black" charset="0"/>
                </a:rPr>
                <a:t>Specific ingredient, processing and product requirements</a:t>
              </a:r>
            </a:p>
            <a:p>
              <a:pPr>
                <a:lnSpc>
                  <a:spcPct val="85000"/>
                </a:lnSpc>
                <a:buClr>
                  <a:srgbClr val="787878"/>
                </a:buClr>
                <a:defRPr/>
              </a:pPr>
              <a:r>
                <a:rPr lang="en-US" sz="1500" dirty="0">
                  <a:solidFill>
                    <a:srgbClr val="000000"/>
                  </a:solidFill>
                  <a:ea typeface="Chronicle Display Black" charset="0"/>
                  <a:cs typeface="Chronicle Display Black" charset="0"/>
                </a:rPr>
                <a:t>Labelling requirements, </a:t>
              </a:r>
            </a:p>
            <a:p>
              <a:pPr>
                <a:lnSpc>
                  <a:spcPct val="85000"/>
                </a:lnSpc>
                <a:buClr>
                  <a:srgbClr val="787878"/>
                </a:buClr>
                <a:defRPr/>
              </a:pPr>
              <a:r>
                <a:rPr lang="en-US" sz="1500" dirty="0">
                  <a:solidFill>
                    <a:srgbClr val="000000"/>
                  </a:solidFill>
                  <a:ea typeface="Chronicle Display Black" charset="0"/>
                  <a:cs typeface="Chronicle Display Black" charset="0"/>
                </a:rPr>
                <a:t>Packaging requirements</a:t>
              </a:r>
            </a:p>
            <a:p>
              <a:pPr>
                <a:lnSpc>
                  <a:spcPct val="85000"/>
                </a:lnSpc>
                <a:buClr>
                  <a:srgbClr val="787878"/>
                </a:buClr>
                <a:defRPr/>
              </a:pPr>
              <a:r>
                <a:rPr lang="en-US" sz="1500" dirty="0">
                  <a:solidFill>
                    <a:srgbClr val="000000"/>
                  </a:solidFill>
                  <a:ea typeface="Chronicle Display Black" charset="0"/>
                  <a:cs typeface="Chronicle Display Black" charset="0"/>
                </a:rPr>
                <a:t>Intentional adulteration requirements</a:t>
              </a:r>
            </a:p>
          </p:txBody>
        </p:sp>
      </p:grpSp>
      <p:grpSp>
        <p:nvGrpSpPr>
          <p:cNvPr id="12" name="Group 11">
            <a:extLst>
              <a:ext uri="{FF2B5EF4-FFF2-40B4-BE49-F238E27FC236}">
                <a16:creationId xmlns:a16="http://schemas.microsoft.com/office/drawing/2014/main" id="{5C37A78C-03F5-426C-B09D-3D0246F63119}"/>
              </a:ext>
            </a:extLst>
          </p:cNvPr>
          <p:cNvGrpSpPr/>
          <p:nvPr/>
        </p:nvGrpSpPr>
        <p:grpSpPr>
          <a:xfrm>
            <a:off x="1468436" y="2563592"/>
            <a:ext cx="3382499" cy="3929283"/>
            <a:chOff x="1538944" y="2831630"/>
            <a:chExt cx="3878135" cy="4508871"/>
          </a:xfrm>
        </p:grpSpPr>
        <p:sp>
          <p:nvSpPr>
            <p:cNvPr id="35" name="Flowchart: Preparation 34" descr="product image zoom">
              <a:extLst>
                <a:ext uri="{FF2B5EF4-FFF2-40B4-BE49-F238E27FC236}">
                  <a16:creationId xmlns:a16="http://schemas.microsoft.com/office/drawing/2014/main" id="{E9406FCC-3BE5-493E-A16F-5830DABCA76A}"/>
                </a:ext>
              </a:extLst>
            </p:cNvPr>
            <p:cNvSpPr/>
            <p:nvPr/>
          </p:nvSpPr>
          <p:spPr>
            <a:xfrm>
              <a:off x="2798284" y="2831630"/>
              <a:ext cx="1446537" cy="1149480"/>
            </a:xfrm>
            <a:prstGeom prst="flowChartPreparation">
              <a:avLst/>
            </a:prstGeom>
            <a:blipFill>
              <a:blip r:embed="rId3" cstate="screen">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1" name="Group 10">
              <a:extLst>
                <a:ext uri="{FF2B5EF4-FFF2-40B4-BE49-F238E27FC236}">
                  <a16:creationId xmlns:a16="http://schemas.microsoft.com/office/drawing/2014/main" id="{927EC9F0-FF91-4FBC-A3E3-DC8B3F117D03}"/>
                </a:ext>
              </a:extLst>
            </p:cNvPr>
            <p:cNvGrpSpPr/>
            <p:nvPr/>
          </p:nvGrpSpPr>
          <p:grpSpPr>
            <a:xfrm>
              <a:off x="1538944" y="3341641"/>
              <a:ext cx="3878135" cy="3998860"/>
              <a:chOff x="1538944" y="3341641"/>
              <a:chExt cx="3878135" cy="3998860"/>
            </a:xfrm>
          </p:grpSpPr>
          <p:sp>
            <p:nvSpPr>
              <p:cNvPr id="32" name="Flowchart: Preparation 31" descr="product image zoom">
                <a:extLst>
                  <a:ext uri="{FF2B5EF4-FFF2-40B4-BE49-F238E27FC236}">
                    <a16:creationId xmlns:a16="http://schemas.microsoft.com/office/drawing/2014/main" id="{FFEDC999-5E58-4527-BAE6-485223353B63}"/>
                  </a:ext>
                </a:extLst>
              </p:cNvPr>
              <p:cNvSpPr/>
              <p:nvPr/>
            </p:nvSpPr>
            <p:spPr>
              <a:xfrm>
                <a:off x="1538944" y="4383105"/>
                <a:ext cx="1446537" cy="1149480"/>
              </a:xfrm>
              <a:prstGeom prst="flowChartPreparation">
                <a:avLst/>
              </a:prstGeom>
              <a:blipFill>
                <a:blip r:embed="rId4" cstate="screen">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3" name="Flowchart: Preparation 32" descr="Organic Coconut Manna - Coconut Butter | Nutiva">
                <a:extLst>
                  <a:ext uri="{FF2B5EF4-FFF2-40B4-BE49-F238E27FC236}">
                    <a16:creationId xmlns:a16="http://schemas.microsoft.com/office/drawing/2014/main" id="{2202FEC9-BF85-465B-AF86-2C09A7B4952F}"/>
                  </a:ext>
                </a:extLst>
              </p:cNvPr>
              <p:cNvSpPr/>
              <p:nvPr/>
            </p:nvSpPr>
            <p:spPr>
              <a:xfrm>
                <a:off x="1627730" y="3388387"/>
                <a:ext cx="1446537" cy="1149480"/>
              </a:xfrm>
              <a:prstGeom prst="flowChartPreparation">
                <a:avLst/>
              </a:prstGeom>
              <a:blipFill rotWithShape="1">
                <a:blip r:embed="rId5" cstate="screen">
                  <a:extLst>
                    <a:ext uri="{28A0092B-C50C-407E-A947-70E740481C1C}">
                      <a14:useLocalDpi xmlns:a14="http://schemas.microsoft.com/office/drawing/2010/main"/>
                    </a:ext>
                  </a:extLst>
                </a:blip>
                <a:srcRect/>
                <a:stretch>
                  <a:fillRect/>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4" name="Flowchart: Preparation 33" descr="Why Whole Grains Are Good For You? 7 Benefits To Look Out For! - NDTV Food">
                <a:extLst>
                  <a:ext uri="{FF2B5EF4-FFF2-40B4-BE49-F238E27FC236}">
                    <a16:creationId xmlns:a16="http://schemas.microsoft.com/office/drawing/2014/main" id="{30827143-620B-4445-B831-CDAF8392FFFA}"/>
                  </a:ext>
                </a:extLst>
              </p:cNvPr>
              <p:cNvSpPr/>
              <p:nvPr/>
            </p:nvSpPr>
            <p:spPr>
              <a:xfrm>
                <a:off x="2731508" y="4999693"/>
                <a:ext cx="1446537" cy="1149480"/>
              </a:xfrm>
              <a:prstGeom prst="flowChartPreparation">
                <a:avLst/>
              </a:prstGeom>
              <a:blipFill>
                <a:blip r:embed="rId6" cstate="screen">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6" name="Flowchart: Preparation 35">
                <a:extLst>
                  <a:ext uri="{FF2B5EF4-FFF2-40B4-BE49-F238E27FC236}">
                    <a16:creationId xmlns:a16="http://schemas.microsoft.com/office/drawing/2014/main" id="{118E16B2-7580-4F74-A993-E82F00FA44A8}"/>
                  </a:ext>
                </a:extLst>
              </p:cNvPr>
              <p:cNvSpPr/>
              <p:nvPr/>
            </p:nvSpPr>
            <p:spPr>
              <a:xfrm>
                <a:off x="3970542" y="3341641"/>
                <a:ext cx="1446537" cy="1149480"/>
              </a:xfrm>
              <a:prstGeom prst="flowChartPreparation">
                <a:avLst/>
              </a:prstGeom>
              <a:blipFill>
                <a:blip r:embed="rId7" cstate="screen">
                  <a:extLst>
                    <a:ext uri="{28A0092B-C50C-407E-A947-70E740481C1C}">
                      <a14:useLocalDpi xmlns:a14="http://schemas.microsoft.com/office/drawing/2010/main"/>
                    </a:ext>
                  </a:extLst>
                </a:blip>
                <a:srcRect/>
                <a:stretch>
                  <a:fillRect l="24991" t="7966" r="24991" b="1"/>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7" name="Flowchart: Preparation 36" descr="Wine critic Matthew Jukes launches non-alcoholic, low calorie cordials -  The Drinks Business">
                <a:extLst>
                  <a:ext uri="{FF2B5EF4-FFF2-40B4-BE49-F238E27FC236}">
                    <a16:creationId xmlns:a16="http://schemas.microsoft.com/office/drawing/2014/main" id="{8646B8C1-5E22-48B9-B585-21B397D1825B}"/>
                  </a:ext>
                </a:extLst>
              </p:cNvPr>
              <p:cNvSpPr/>
              <p:nvPr/>
            </p:nvSpPr>
            <p:spPr>
              <a:xfrm>
                <a:off x="3951606" y="4424552"/>
                <a:ext cx="1446537" cy="1149480"/>
              </a:xfrm>
              <a:prstGeom prst="flowChartPreparation">
                <a:avLst/>
              </a:prstGeom>
              <a:blipFill>
                <a:blip r:embed="rId8" cstate="screen">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8" name="Flowchart: Preparation 37" descr="World&amp;#39;s Best Loved Biscuit and Confectionery Brands Unite to Form New  Global Business and Enters the Nigerian Market">
                <a:extLst>
                  <a:ext uri="{FF2B5EF4-FFF2-40B4-BE49-F238E27FC236}">
                    <a16:creationId xmlns:a16="http://schemas.microsoft.com/office/drawing/2014/main" id="{570D2DF8-1AC5-4425-B548-6384F8645924}"/>
                  </a:ext>
                </a:extLst>
              </p:cNvPr>
              <p:cNvSpPr/>
              <p:nvPr/>
            </p:nvSpPr>
            <p:spPr>
              <a:xfrm>
                <a:off x="2754743" y="3916220"/>
                <a:ext cx="1446537" cy="1149480"/>
              </a:xfrm>
              <a:prstGeom prst="flowChartPreparation">
                <a:avLst/>
              </a:prstGeom>
              <a:blipFill rotWithShape="1">
                <a:blip r:embed="rId9" cstate="screen">
                  <a:extLst>
                    <a:ext uri="{BEBA8EAE-BF5A-486C-A8C5-ECC9F3942E4B}">
                      <a14:imgProps xmlns:a14="http://schemas.microsoft.com/office/drawing/2010/main">
                        <a14:imgLayer r:embed="rId10">
                          <a14:imgEffect>
                            <a14:backgroundRemoval t="9859" b="89906" l="0" r="100000"/>
                          </a14:imgEffect>
                        </a14:imgLayer>
                      </a14:imgProps>
                    </a:ext>
                    <a:ext uri="{28A0092B-C50C-407E-A947-70E740481C1C}">
                      <a14:useLocalDpi xmlns:a14="http://schemas.microsoft.com/office/drawing/2010/main"/>
                    </a:ext>
                  </a:extLst>
                </a:blip>
                <a:srcRect/>
                <a:stretch>
                  <a:fillRect/>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9" name="Flowchart: Preparation 38" descr="Best Mixed Berry Jam Recipe - How to Make Homemade Jam -  GoodHousekeeping.com">
                <a:extLst>
                  <a:ext uri="{FF2B5EF4-FFF2-40B4-BE49-F238E27FC236}">
                    <a16:creationId xmlns:a16="http://schemas.microsoft.com/office/drawing/2014/main" id="{3E74A3EA-C290-44AE-A97F-29BF79A1250E}"/>
                  </a:ext>
                </a:extLst>
              </p:cNvPr>
              <p:cNvSpPr/>
              <p:nvPr/>
            </p:nvSpPr>
            <p:spPr>
              <a:xfrm>
                <a:off x="3919219" y="5623927"/>
                <a:ext cx="1446537" cy="1149480"/>
              </a:xfrm>
              <a:prstGeom prst="flowChartPreparation">
                <a:avLst/>
              </a:prstGeom>
              <a:blipFill>
                <a:blip r:embed="rId11" cstate="screen">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0" name="Flowchart: Preparation 39" descr="To Use or Not to Use? Reusables for Bulk Food and Produce - Groovy Green  Living">
                <a:extLst>
                  <a:ext uri="{FF2B5EF4-FFF2-40B4-BE49-F238E27FC236}">
                    <a16:creationId xmlns:a16="http://schemas.microsoft.com/office/drawing/2014/main" id="{BADBE14F-3BC7-4B60-B466-E89BD2B59D1E}"/>
                  </a:ext>
                </a:extLst>
              </p:cNvPr>
              <p:cNvSpPr/>
              <p:nvPr/>
            </p:nvSpPr>
            <p:spPr>
              <a:xfrm>
                <a:off x="2739226" y="6191021"/>
                <a:ext cx="1446537" cy="1149480"/>
              </a:xfrm>
              <a:prstGeom prst="flowChartPreparation">
                <a:avLst/>
              </a:prstGeom>
              <a:blipFill>
                <a:blip r:embed="rId12" cstate="screen">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1" name="Flowchart: Preparation 40">
                <a:extLst>
                  <a:ext uri="{FF2B5EF4-FFF2-40B4-BE49-F238E27FC236}">
                    <a16:creationId xmlns:a16="http://schemas.microsoft.com/office/drawing/2014/main" id="{53596D38-6DEA-43F3-A24E-D3580385EC80}"/>
                  </a:ext>
                </a:extLst>
              </p:cNvPr>
              <p:cNvSpPr/>
              <p:nvPr/>
            </p:nvSpPr>
            <p:spPr>
              <a:xfrm>
                <a:off x="1552063" y="5614302"/>
                <a:ext cx="1447160" cy="1149480"/>
              </a:xfrm>
              <a:prstGeom prst="flowChartPreparation">
                <a:avLst/>
              </a:prstGeom>
              <a:blipFill rotWithShape="1">
                <a:blip r:embed="rId13" cstate="screen">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sp>
        <p:nvSpPr>
          <p:cNvPr id="44" name="Slide Number Placeholder 2">
            <a:extLst>
              <a:ext uri="{FF2B5EF4-FFF2-40B4-BE49-F238E27FC236}">
                <a16:creationId xmlns:a16="http://schemas.microsoft.com/office/drawing/2014/main" id="{BE285B25-10E0-4F03-82A7-7142B2B57C13}"/>
              </a:ext>
            </a:extLst>
          </p:cNvPr>
          <p:cNvSpPr txBox="1">
            <a:spLocks/>
          </p:cNvSpPr>
          <p:nvPr/>
        </p:nvSpPr>
        <p:spPr>
          <a:xfrm>
            <a:off x="9781190" y="6511179"/>
            <a:ext cx="2311400" cy="24622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2782948-4DBE-204D-AB9E-B65E067054AE}" type="slidenum">
              <a:rPr lang="en-US" sz="1000"/>
              <a:pPr algn="r"/>
              <a:t>31</a:t>
            </a:fld>
            <a:endParaRPr lang="en-US" sz="1000" dirty="0"/>
          </a:p>
        </p:txBody>
      </p:sp>
    </p:spTree>
    <p:extLst>
      <p:ext uri="{BB962C8B-B14F-4D97-AF65-F5344CB8AC3E}">
        <p14:creationId xmlns:p14="http://schemas.microsoft.com/office/powerpoint/2010/main" val="27892058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9105F0-5A8E-4F3B-BBD3-F8D19D040BE4}"/>
              </a:ext>
            </a:extLst>
          </p:cNvPr>
          <p:cNvSpPr>
            <a:spLocks noGrp="1"/>
          </p:cNvSpPr>
          <p:nvPr>
            <p:ph type="title"/>
          </p:nvPr>
        </p:nvSpPr>
        <p:spPr>
          <a:xfrm>
            <a:off x="900671" y="788519"/>
            <a:ext cx="10515600" cy="596022"/>
          </a:xfrm>
        </p:spPr>
        <p:txBody>
          <a:bodyPr anchor="ctr">
            <a:normAutofit/>
          </a:bodyPr>
          <a:lstStyle/>
          <a:p>
            <a:r>
              <a:rPr lang="en-US" sz="2925" spc="-61" dirty="0">
                <a:latin typeface="+mj-lt"/>
              </a:rPr>
              <a:t>How do I navigate the complex process to export to the US</a:t>
            </a:r>
          </a:p>
        </p:txBody>
      </p:sp>
      <p:sp>
        <p:nvSpPr>
          <p:cNvPr id="6" name="Text Placeholder 5">
            <a:extLst>
              <a:ext uri="{FF2B5EF4-FFF2-40B4-BE49-F238E27FC236}">
                <a16:creationId xmlns:a16="http://schemas.microsoft.com/office/drawing/2014/main" id="{23F6268D-66E0-49D7-A567-1B5C6B611F8D}"/>
              </a:ext>
            </a:extLst>
          </p:cNvPr>
          <p:cNvSpPr txBox="1">
            <a:spLocks/>
          </p:cNvSpPr>
          <p:nvPr/>
        </p:nvSpPr>
        <p:spPr>
          <a:xfrm>
            <a:off x="914972" y="466344"/>
            <a:ext cx="3355849" cy="2032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lang="en-US" sz="731" b="1" kern="0" cap="all" spc="203" baseline="0" dirty="0">
                <a:solidFill>
                  <a:schemeClr val="accent5">
                    <a:lumMod val="60000"/>
                    <a:lumOff val="40000"/>
                  </a:schemeClr>
                </a:solidFill>
                <a:latin typeface="Arial" panose="020B0604020202020204" pitchFamily="34" charset="0"/>
                <a:ea typeface="Nexa Black" charset="0"/>
                <a:cs typeface="Nexa Black"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mj-lt"/>
              </a:rPr>
              <a:t>Regulatory Foundation</a:t>
            </a:r>
          </a:p>
        </p:txBody>
      </p:sp>
      <p:pic>
        <p:nvPicPr>
          <p:cNvPr id="28" name="Picture 27">
            <a:extLst>
              <a:ext uri="{FF2B5EF4-FFF2-40B4-BE49-F238E27FC236}">
                <a16:creationId xmlns:a16="http://schemas.microsoft.com/office/drawing/2014/main" id="{8280AE7A-FA5B-41AB-8B69-A3689A2A2A2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79422" y="2661285"/>
            <a:ext cx="11423233" cy="3886588"/>
          </a:xfrm>
          <a:prstGeom prst="rect">
            <a:avLst/>
          </a:prstGeom>
        </p:spPr>
      </p:pic>
      <p:sp>
        <p:nvSpPr>
          <p:cNvPr id="29" name="Freeform 15">
            <a:extLst>
              <a:ext uri="{FF2B5EF4-FFF2-40B4-BE49-F238E27FC236}">
                <a16:creationId xmlns:a16="http://schemas.microsoft.com/office/drawing/2014/main" id="{A5DF432C-EEFD-41C3-9217-06A986DEB83D}"/>
              </a:ext>
            </a:extLst>
          </p:cNvPr>
          <p:cNvSpPr/>
          <p:nvPr/>
        </p:nvSpPr>
        <p:spPr bwMode="gray">
          <a:xfrm>
            <a:off x="1786480" y="2978933"/>
            <a:ext cx="8987246" cy="2943497"/>
          </a:xfrm>
          <a:custGeom>
            <a:avLst/>
            <a:gdLst>
              <a:gd name="connsiteX0" fmla="*/ 0 w 8987246"/>
              <a:gd name="connsiteY0" fmla="*/ 0 h 2943497"/>
              <a:gd name="connsiteX1" fmla="*/ 740229 w 8987246"/>
              <a:gd name="connsiteY1" fmla="*/ 391885 h 2943497"/>
              <a:gd name="connsiteX2" fmla="*/ 2899954 w 8987246"/>
              <a:gd name="connsiteY2" fmla="*/ 592182 h 2943497"/>
              <a:gd name="connsiteX3" fmla="*/ 3971109 w 8987246"/>
              <a:gd name="connsiteY3" fmla="*/ 757645 h 2943497"/>
              <a:gd name="connsiteX4" fmla="*/ 4632960 w 8987246"/>
              <a:gd name="connsiteY4" fmla="*/ 1140822 h 2943497"/>
              <a:gd name="connsiteX5" fmla="*/ 4101737 w 8987246"/>
              <a:gd name="connsiteY5" fmla="*/ 1541417 h 2943497"/>
              <a:gd name="connsiteX6" fmla="*/ 2629989 w 8987246"/>
              <a:gd name="connsiteY6" fmla="*/ 1889760 h 2943497"/>
              <a:gd name="connsiteX7" fmla="*/ 3248297 w 8987246"/>
              <a:gd name="connsiteY7" fmla="*/ 2360022 h 2943497"/>
              <a:gd name="connsiteX8" fmla="*/ 6261463 w 8987246"/>
              <a:gd name="connsiteY8" fmla="*/ 2812868 h 2943497"/>
              <a:gd name="connsiteX9" fmla="*/ 8987246 w 8987246"/>
              <a:gd name="connsiteY9" fmla="*/ 2943497 h 2943497"/>
              <a:gd name="connsiteX10" fmla="*/ 8987246 w 8987246"/>
              <a:gd name="connsiteY10" fmla="*/ 2943497 h 2943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87246" h="2943497">
                <a:moveTo>
                  <a:pt x="0" y="0"/>
                </a:moveTo>
                <a:cubicBezTo>
                  <a:pt x="128451" y="146594"/>
                  <a:pt x="256903" y="293188"/>
                  <a:pt x="740229" y="391885"/>
                </a:cubicBezTo>
                <a:cubicBezTo>
                  <a:pt x="1223555" y="490582"/>
                  <a:pt x="2361474" y="531222"/>
                  <a:pt x="2899954" y="592182"/>
                </a:cubicBezTo>
                <a:cubicBezTo>
                  <a:pt x="3438434" y="653142"/>
                  <a:pt x="3682275" y="666205"/>
                  <a:pt x="3971109" y="757645"/>
                </a:cubicBezTo>
                <a:cubicBezTo>
                  <a:pt x="4259943" y="849085"/>
                  <a:pt x="4611189" y="1010193"/>
                  <a:pt x="4632960" y="1140822"/>
                </a:cubicBezTo>
                <a:cubicBezTo>
                  <a:pt x="4654731" y="1271451"/>
                  <a:pt x="4435565" y="1416594"/>
                  <a:pt x="4101737" y="1541417"/>
                </a:cubicBezTo>
                <a:cubicBezTo>
                  <a:pt x="3767909" y="1666240"/>
                  <a:pt x="2772229" y="1753326"/>
                  <a:pt x="2629989" y="1889760"/>
                </a:cubicBezTo>
                <a:cubicBezTo>
                  <a:pt x="2487749" y="2026194"/>
                  <a:pt x="2643051" y="2206171"/>
                  <a:pt x="3248297" y="2360022"/>
                </a:cubicBezTo>
                <a:cubicBezTo>
                  <a:pt x="3853543" y="2513873"/>
                  <a:pt x="5304972" y="2715622"/>
                  <a:pt x="6261463" y="2812868"/>
                </a:cubicBezTo>
                <a:cubicBezTo>
                  <a:pt x="7217955" y="2910114"/>
                  <a:pt x="8987246" y="2943497"/>
                  <a:pt x="8987246" y="2943497"/>
                </a:cubicBezTo>
                <a:lnTo>
                  <a:pt x="8987246" y="2943497"/>
                </a:lnTo>
              </a:path>
            </a:pathLst>
          </a:custGeom>
          <a:noFill/>
          <a:ln w="76200" algn="ctr">
            <a:gradFill>
              <a:gsLst>
                <a:gs pos="0">
                  <a:srgbClr val="F5F5F6"/>
                </a:gs>
                <a:gs pos="20000">
                  <a:schemeClr val="bg1"/>
                </a:gs>
                <a:gs pos="85000">
                  <a:schemeClr val="bg1"/>
                </a:gs>
                <a:gs pos="100000">
                  <a:srgbClr val="D1D2D4"/>
                </a:gs>
              </a:gsLst>
              <a:lin ang="5400000" scaled="1"/>
            </a:gradFill>
            <a:miter lim="800000"/>
            <a:headEnd/>
            <a:tailEnd type="triangle"/>
          </a:ln>
          <a:effectLst>
            <a:outerShdw blurRad="50800" dist="38100" dir="2700000" algn="tl" rotWithShape="0">
              <a:prstClr val="black">
                <a:alpha val="2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ea typeface="+mn-ea"/>
              <a:cs typeface="+mn-cs"/>
            </a:endParaRPr>
          </a:p>
        </p:txBody>
      </p:sp>
      <p:grpSp>
        <p:nvGrpSpPr>
          <p:cNvPr id="30" name="Group 29">
            <a:extLst>
              <a:ext uri="{FF2B5EF4-FFF2-40B4-BE49-F238E27FC236}">
                <a16:creationId xmlns:a16="http://schemas.microsoft.com/office/drawing/2014/main" id="{20F0E49C-17B5-40D3-810A-35B3BD28C993}"/>
              </a:ext>
            </a:extLst>
          </p:cNvPr>
          <p:cNvGrpSpPr/>
          <p:nvPr/>
        </p:nvGrpSpPr>
        <p:grpSpPr>
          <a:xfrm>
            <a:off x="507831" y="1371253"/>
            <a:ext cx="2462397" cy="1674440"/>
            <a:chOff x="302252" y="1012591"/>
            <a:chExt cx="2462397" cy="1674440"/>
          </a:xfrm>
        </p:grpSpPr>
        <p:sp>
          <p:nvSpPr>
            <p:cNvPr id="31" name="TextBox 30">
              <a:extLst>
                <a:ext uri="{FF2B5EF4-FFF2-40B4-BE49-F238E27FC236}">
                  <a16:creationId xmlns:a16="http://schemas.microsoft.com/office/drawing/2014/main" id="{AD7106B4-B887-490A-AA90-24EF1014A8E3}"/>
                </a:ext>
              </a:extLst>
            </p:cNvPr>
            <p:cNvSpPr txBox="1"/>
            <p:nvPr/>
          </p:nvSpPr>
          <p:spPr>
            <a:xfrm>
              <a:off x="815193" y="1012591"/>
              <a:ext cx="1949456" cy="1077218"/>
            </a:xfrm>
            <a:prstGeom prst="rect">
              <a:avLst/>
            </a:prstGeom>
            <a:noFill/>
          </p:spPr>
          <p:txBody>
            <a:bodyPr wrap="square" rtlCol="0">
              <a:spAutoFit/>
            </a:bodyPr>
            <a:lstStyle/>
            <a:p>
              <a:pPr lvl="0" defTabSz="1219170">
                <a:defRPr/>
              </a:pPr>
              <a:r>
                <a:rPr lang="en-US" sz="1600" b="1" dirty="0">
                  <a:ea typeface="Verdana" panose="020B0604030504040204" pitchFamily="34" charset="0"/>
                  <a:cs typeface="Verdana" panose="020B0604030504040204" pitchFamily="34" charset="0"/>
                </a:rPr>
                <a:t>1. Review the information and use the resources available to you!</a:t>
              </a:r>
            </a:p>
          </p:txBody>
        </p:sp>
        <p:sp>
          <p:nvSpPr>
            <p:cNvPr id="42" name="Freeform 66">
              <a:extLst>
                <a:ext uri="{FF2B5EF4-FFF2-40B4-BE49-F238E27FC236}">
                  <a16:creationId xmlns:a16="http://schemas.microsoft.com/office/drawing/2014/main" id="{EFCB9CE1-7ED1-4D3C-A2F8-C66A3198DC18}"/>
                </a:ext>
              </a:extLst>
            </p:cNvPr>
            <p:cNvSpPr>
              <a:spLocks noChangeAspect="1" noEditPoints="1"/>
            </p:cNvSpPr>
            <p:nvPr/>
          </p:nvSpPr>
          <p:spPr bwMode="auto">
            <a:xfrm>
              <a:off x="302252" y="1085281"/>
              <a:ext cx="487829" cy="487829"/>
            </a:xfrm>
            <a:custGeom>
              <a:avLst/>
              <a:gdLst>
                <a:gd name="T0" fmla="*/ 275 w 512"/>
                <a:gd name="T1" fmla="*/ 260 h 512"/>
                <a:gd name="T2" fmla="*/ 295 w 512"/>
                <a:gd name="T3" fmla="*/ 217 h 512"/>
                <a:gd name="T4" fmla="*/ 251 w 512"/>
                <a:gd name="T5" fmla="*/ 236 h 512"/>
                <a:gd name="T6" fmla="*/ 275 w 512"/>
                <a:gd name="T7" fmla="*/ 260 h 512"/>
                <a:gd name="T8" fmla="*/ 384 w 512"/>
                <a:gd name="T9" fmla="*/ 245 h 512"/>
                <a:gd name="T10" fmla="*/ 394 w 512"/>
                <a:gd name="T11" fmla="*/ 245 h 512"/>
                <a:gd name="T12" fmla="*/ 266 w 512"/>
                <a:gd name="T13" fmla="*/ 118 h 512"/>
                <a:gd name="T14" fmla="*/ 266 w 512"/>
                <a:gd name="T15" fmla="*/ 128 h 512"/>
                <a:gd name="T16" fmla="*/ 256 w 512"/>
                <a:gd name="T17" fmla="*/ 138 h 512"/>
                <a:gd name="T18" fmla="*/ 245 w 512"/>
                <a:gd name="T19" fmla="*/ 128 h 512"/>
                <a:gd name="T20" fmla="*/ 245 w 512"/>
                <a:gd name="T21" fmla="*/ 118 h 512"/>
                <a:gd name="T22" fmla="*/ 118 w 512"/>
                <a:gd name="T23" fmla="*/ 245 h 512"/>
                <a:gd name="T24" fmla="*/ 128 w 512"/>
                <a:gd name="T25" fmla="*/ 245 h 512"/>
                <a:gd name="T26" fmla="*/ 138 w 512"/>
                <a:gd name="T27" fmla="*/ 256 h 512"/>
                <a:gd name="T28" fmla="*/ 128 w 512"/>
                <a:gd name="T29" fmla="*/ 266 h 512"/>
                <a:gd name="T30" fmla="*/ 118 w 512"/>
                <a:gd name="T31" fmla="*/ 266 h 512"/>
                <a:gd name="T32" fmla="*/ 245 w 512"/>
                <a:gd name="T33" fmla="*/ 394 h 512"/>
                <a:gd name="T34" fmla="*/ 245 w 512"/>
                <a:gd name="T35" fmla="*/ 384 h 512"/>
                <a:gd name="T36" fmla="*/ 256 w 512"/>
                <a:gd name="T37" fmla="*/ 373 h 512"/>
                <a:gd name="T38" fmla="*/ 266 w 512"/>
                <a:gd name="T39" fmla="*/ 384 h 512"/>
                <a:gd name="T40" fmla="*/ 266 w 512"/>
                <a:gd name="T41" fmla="*/ 394 h 512"/>
                <a:gd name="T42" fmla="*/ 394 w 512"/>
                <a:gd name="T43" fmla="*/ 266 h 512"/>
                <a:gd name="T44" fmla="*/ 384 w 512"/>
                <a:gd name="T45" fmla="*/ 266 h 512"/>
                <a:gd name="T46" fmla="*/ 373 w 512"/>
                <a:gd name="T47" fmla="*/ 256 h 512"/>
                <a:gd name="T48" fmla="*/ 384 w 512"/>
                <a:gd name="T49" fmla="*/ 245 h 512"/>
                <a:gd name="T50" fmla="*/ 326 w 512"/>
                <a:gd name="T51" fmla="*/ 200 h 512"/>
                <a:gd name="T52" fmla="*/ 288 w 512"/>
                <a:gd name="T53" fmla="*/ 283 h 512"/>
                <a:gd name="T54" fmla="*/ 283 w 512"/>
                <a:gd name="T55" fmla="*/ 288 h 512"/>
                <a:gd name="T56" fmla="*/ 200 w 512"/>
                <a:gd name="T57" fmla="*/ 326 h 512"/>
                <a:gd name="T58" fmla="*/ 195 w 512"/>
                <a:gd name="T59" fmla="*/ 327 h 512"/>
                <a:gd name="T60" fmla="*/ 188 w 512"/>
                <a:gd name="T61" fmla="*/ 324 h 512"/>
                <a:gd name="T62" fmla="*/ 186 w 512"/>
                <a:gd name="T63" fmla="*/ 312 h 512"/>
                <a:gd name="T64" fmla="*/ 223 w 512"/>
                <a:gd name="T65" fmla="*/ 229 h 512"/>
                <a:gd name="T66" fmla="*/ 229 w 512"/>
                <a:gd name="T67" fmla="*/ 223 h 512"/>
                <a:gd name="T68" fmla="*/ 312 w 512"/>
                <a:gd name="T69" fmla="*/ 186 h 512"/>
                <a:gd name="T70" fmla="*/ 324 w 512"/>
                <a:gd name="T71" fmla="*/ 188 h 512"/>
                <a:gd name="T72" fmla="*/ 326 w 512"/>
                <a:gd name="T73" fmla="*/ 200 h 512"/>
                <a:gd name="T74" fmla="*/ 217 w 512"/>
                <a:gd name="T75" fmla="*/ 295 h 512"/>
                <a:gd name="T76" fmla="*/ 260 w 512"/>
                <a:gd name="T77" fmla="*/ 275 h 512"/>
                <a:gd name="T78" fmla="*/ 236 w 512"/>
                <a:gd name="T79" fmla="*/ 251 h 512"/>
                <a:gd name="T80" fmla="*/ 217 w 512"/>
                <a:gd name="T81" fmla="*/ 295 h 512"/>
                <a:gd name="T82" fmla="*/ 256 w 512"/>
                <a:gd name="T83" fmla="*/ 0 h 512"/>
                <a:gd name="T84" fmla="*/ 0 w 512"/>
                <a:gd name="T85" fmla="*/ 256 h 512"/>
                <a:gd name="T86" fmla="*/ 256 w 512"/>
                <a:gd name="T87" fmla="*/ 512 h 512"/>
                <a:gd name="T88" fmla="*/ 512 w 512"/>
                <a:gd name="T89" fmla="*/ 256 h 512"/>
                <a:gd name="T90" fmla="*/ 256 w 512"/>
                <a:gd name="T91" fmla="*/ 0 h 512"/>
                <a:gd name="T92" fmla="*/ 256 w 512"/>
                <a:gd name="T93" fmla="*/ 416 h 512"/>
                <a:gd name="T94" fmla="*/ 96 w 512"/>
                <a:gd name="T95" fmla="*/ 256 h 512"/>
                <a:gd name="T96" fmla="*/ 256 w 512"/>
                <a:gd name="T97" fmla="*/ 96 h 512"/>
                <a:gd name="T98" fmla="*/ 416 w 512"/>
                <a:gd name="T99" fmla="*/ 256 h 512"/>
                <a:gd name="T100" fmla="*/ 256 w 512"/>
                <a:gd name="T101" fmla="*/ 41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 h="512">
                  <a:moveTo>
                    <a:pt x="275" y="260"/>
                  </a:moveTo>
                  <a:cubicBezTo>
                    <a:pt x="295" y="217"/>
                    <a:pt x="295" y="217"/>
                    <a:pt x="295" y="217"/>
                  </a:cubicBezTo>
                  <a:cubicBezTo>
                    <a:pt x="251" y="236"/>
                    <a:pt x="251" y="236"/>
                    <a:pt x="251" y="236"/>
                  </a:cubicBezTo>
                  <a:lnTo>
                    <a:pt x="275" y="260"/>
                  </a:lnTo>
                  <a:close/>
                  <a:moveTo>
                    <a:pt x="384" y="245"/>
                  </a:moveTo>
                  <a:cubicBezTo>
                    <a:pt x="394" y="245"/>
                    <a:pt x="394" y="245"/>
                    <a:pt x="394" y="245"/>
                  </a:cubicBezTo>
                  <a:cubicBezTo>
                    <a:pt x="389" y="177"/>
                    <a:pt x="334" y="123"/>
                    <a:pt x="266" y="118"/>
                  </a:cubicBezTo>
                  <a:cubicBezTo>
                    <a:pt x="266" y="128"/>
                    <a:pt x="266" y="128"/>
                    <a:pt x="266" y="128"/>
                  </a:cubicBezTo>
                  <a:cubicBezTo>
                    <a:pt x="266" y="134"/>
                    <a:pt x="262" y="138"/>
                    <a:pt x="256" y="138"/>
                  </a:cubicBezTo>
                  <a:cubicBezTo>
                    <a:pt x="250" y="138"/>
                    <a:pt x="245" y="134"/>
                    <a:pt x="245" y="128"/>
                  </a:cubicBezTo>
                  <a:cubicBezTo>
                    <a:pt x="245" y="118"/>
                    <a:pt x="245" y="118"/>
                    <a:pt x="245" y="118"/>
                  </a:cubicBezTo>
                  <a:cubicBezTo>
                    <a:pt x="177" y="123"/>
                    <a:pt x="123" y="177"/>
                    <a:pt x="118" y="245"/>
                  </a:cubicBezTo>
                  <a:cubicBezTo>
                    <a:pt x="128" y="245"/>
                    <a:pt x="128" y="245"/>
                    <a:pt x="128" y="245"/>
                  </a:cubicBezTo>
                  <a:cubicBezTo>
                    <a:pt x="134" y="245"/>
                    <a:pt x="138" y="250"/>
                    <a:pt x="138" y="256"/>
                  </a:cubicBezTo>
                  <a:cubicBezTo>
                    <a:pt x="138" y="262"/>
                    <a:pt x="134" y="266"/>
                    <a:pt x="128" y="266"/>
                  </a:cubicBezTo>
                  <a:cubicBezTo>
                    <a:pt x="118" y="266"/>
                    <a:pt x="118" y="266"/>
                    <a:pt x="118" y="266"/>
                  </a:cubicBezTo>
                  <a:cubicBezTo>
                    <a:pt x="123" y="334"/>
                    <a:pt x="177" y="389"/>
                    <a:pt x="245" y="394"/>
                  </a:cubicBezTo>
                  <a:cubicBezTo>
                    <a:pt x="245" y="384"/>
                    <a:pt x="245" y="384"/>
                    <a:pt x="245" y="384"/>
                  </a:cubicBezTo>
                  <a:cubicBezTo>
                    <a:pt x="245" y="378"/>
                    <a:pt x="250" y="373"/>
                    <a:pt x="256" y="373"/>
                  </a:cubicBezTo>
                  <a:cubicBezTo>
                    <a:pt x="262" y="373"/>
                    <a:pt x="266" y="378"/>
                    <a:pt x="266" y="384"/>
                  </a:cubicBezTo>
                  <a:cubicBezTo>
                    <a:pt x="266" y="394"/>
                    <a:pt x="266" y="394"/>
                    <a:pt x="266" y="394"/>
                  </a:cubicBezTo>
                  <a:cubicBezTo>
                    <a:pt x="334" y="389"/>
                    <a:pt x="389" y="334"/>
                    <a:pt x="394" y="266"/>
                  </a:cubicBezTo>
                  <a:cubicBezTo>
                    <a:pt x="384" y="266"/>
                    <a:pt x="384" y="266"/>
                    <a:pt x="384" y="266"/>
                  </a:cubicBezTo>
                  <a:cubicBezTo>
                    <a:pt x="378" y="266"/>
                    <a:pt x="373" y="262"/>
                    <a:pt x="373" y="256"/>
                  </a:cubicBezTo>
                  <a:cubicBezTo>
                    <a:pt x="373" y="250"/>
                    <a:pt x="378" y="245"/>
                    <a:pt x="384" y="245"/>
                  </a:cubicBezTo>
                  <a:close/>
                  <a:moveTo>
                    <a:pt x="326" y="200"/>
                  </a:moveTo>
                  <a:cubicBezTo>
                    <a:pt x="288" y="283"/>
                    <a:pt x="288" y="283"/>
                    <a:pt x="288" y="283"/>
                  </a:cubicBezTo>
                  <a:cubicBezTo>
                    <a:pt x="287" y="285"/>
                    <a:pt x="285" y="287"/>
                    <a:pt x="283" y="288"/>
                  </a:cubicBezTo>
                  <a:cubicBezTo>
                    <a:pt x="200" y="326"/>
                    <a:pt x="200" y="326"/>
                    <a:pt x="200" y="326"/>
                  </a:cubicBezTo>
                  <a:cubicBezTo>
                    <a:pt x="198" y="326"/>
                    <a:pt x="197" y="327"/>
                    <a:pt x="195" y="327"/>
                  </a:cubicBezTo>
                  <a:cubicBezTo>
                    <a:pt x="193" y="327"/>
                    <a:pt x="190" y="326"/>
                    <a:pt x="188" y="324"/>
                  </a:cubicBezTo>
                  <a:cubicBezTo>
                    <a:pt x="185" y="320"/>
                    <a:pt x="184" y="316"/>
                    <a:pt x="186" y="312"/>
                  </a:cubicBezTo>
                  <a:cubicBezTo>
                    <a:pt x="223" y="229"/>
                    <a:pt x="223" y="229"/>
                    <a:pt x="223" y="229"/>
                  </a:cubicBezTo>
                  <a:cubicBezTo>
                    <a:pt x="224" y="226"/>
                    <a:pt x="226" y="224"/>
                    <a:pt x="229" y="223"/>
                  </a:cubicBezTo>
                  <a:cubicBezTo>
                    <a:pt x="312" y="186"/>
                    <a:pt x="312" y="186"/>
                    <a:pt x="312" y="186"/>
                  </a:cubicBezTo>
                  <a:cubicBezTo>
                    <a:pt x="316" y="184"/>
                    <a:pt x="320" y="185"/>
                    <a:pt x="324" y="188"/>
                  </a:cubicBezTo>
                  <a:cubicBezTo>
                    <a:pt x="327" y="191"/>
                    <a:pt x="328" y="196"/>
                    <a:pt x="326" y="200"/>
                  </a:cubicBezTo>
                  <a:close/>
                  <a:moveTo>
                    <a:pt x="217" y="295"/>
                  </a:moveTo>
                  <a:cubicBezTo>
                    <a:pt x="260" y="275"/>
                    <a:pt x="260" y="275"/>
                    <a:pt x="260" y="275"/>
                  </a:cubicBezTo>
                  <a:cubicBezTo>
                    <a:pt x="236" y="251"/>
                    <a:pt x="236" y="251"/>
                    <a:pt x="236" y="251"/>
                  </a:cubicBezTo>
                  <a:lnTo>
                    <a:pt x="217" y="295"/>
                  </a:ln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16"/>
                  </a:moveTo>
                  <a:cubicBezTo>
                    <a:pt x="167" y="416"/>
                    <a:pt x="96" y="344"/>
                    <a:pt x="96" y="256"/>
                  </a:cubicBezTo>
                  <a:cubicBezTo>
                    <a:pt x="96" y="167"/>
                    <a:pt x="167" y="96"/>
                    <a:pt x="256" y="96"/>
                  </a:cubicBezTo>
                  <a:cubicBezTo>
                    <a:pt x="344" y="96"/>
                    <a:pt x="416" y="167"/>
                    <a:pt x="416" y="256"/>
                  </a:cubicBezTo>
                  <a:cubicBezTo>
                    <a:pt x="416" y="344"/>
                    <a:pt x="344" y="416"/>
                    <a:pt x="256" y="41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ea typeface="+mn-ea"/>
                <a:cs typeface="+mn-cs"/>
              </a:endParaRPr>
            </a:p>
          </p:txBody>
        </p:sp>
        <p:sp>
          <p:nvSpPr>
            <p:cNvPr id="43" name="Freeform 6">
              <a:extLst>
                <a:ext uri="{FF2B5EF4-FFF2-40B4-BE49-F238E27FC236}">
                  <a16:creationId xmlns:a16="http://schemas.microsoft.com/office/drawing/2014/main" id="{F7EACC23-E715-4424-9FF8-1A0E5DD5EEED}"/>
                </a:ext>
              </a:extLst>
            </p:cNvPr>
            <p:cNvSpPr>
              <a:spLocks noChangeAspect="1" noEditPoints="1"/>
            </p:cNvSpPr>
            <p:nvPr/>
          </p:nvSpPr>
          <p:spPr bwMode="auto">
            <a:xfrm>
              <a:off x="1622797" y="2407699"/>
              <a:ext cx="193554" cy="279332"/>
            </a:xfrm>
            <a:custGeom>
              <a:avLst/>
              <a:gdLst>
                <a:gd name="T0" fmla="*/ 37 w 74"/>
                <a:gd name="T1" fmla="*/ 0 h 118"/>
                <a:gd name="T2" fmla="*/ 0 w 74"/>
                <a:gd name="T3" fmla="*/ 37 h 118"/>
                <a:gd name="T4" fmla="*/ 37 w 74"/>
                <a:gd name="T5" fmla="*/ 118 h 118"/>
                <a:gd name="T6" fmla="*/ 74 w 74"/>
                <a:gd name="T7" fmla="*/ 37 h 118"/>
                <a:gd name="T8" fmla="*/ 37 w 74"/>
                <a:gd name="T9" fmla="*/ 0 h 118"/>
                <a:gd name="T10" fmla="*/ 37 w 74"/>
                <a:gd name="T11" fmla="*/ 57 h 118"/>
                <a:gd name="T12" fmla="*/ 17 w 74"/>
                <a:gd name="T13" fmla="*/ 37 h 118"/>
                <a:gd name="T14" fmla="*/ 37 w 74"/>
                <a:gd name="T15" fmla="*/ 17 h 118"/>
                <a:gd name="T16" fmla="*/ 57 w 74"/>
                <a:gd name="T17" fmla="*/ 37 h 118"/>
                <a:gd name="T18" fmla="*/ 37 w 74"/>
                <a:gd name="T19" fmla="*/ 5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118">
                  <a:moveTo>
                    <a:pt x="37" y="0"/>
                  </a:moveTo>
                  <a:cubicBezTo>
                    <a:pt x="16" y="0"/>
                    <a:pt x="0" y="16"/>
                    <a:pt x="0" y="37"/>
                  </a:cubicBezTo>
                  <a:cubicBezTo>
                    <a:pt x="0" y="72"/>
                    <a:pt x="37" y="118"/>
                    <a:pt x="37" y="118"/>
                  </a:cubicBezTo>
                  <a:cubicBezTo>
                    <a:pt x="37" y="118"/>
                    <a:pt x="74" y="72"/>
                    <a:pt x="74" y="37"/>
                  </a:cubicBezTo>
                  <a:cubicBezTo>
                    <a:pt x="74" y="16"/>
                    <a:pt x="57" y="0"/>
                    <a:pt x="37" y="0"/>
                  </a:cubicBezTo>
                  <a:close/>
                  <a:moveTo>
                    <a:pt x="37" y="57"/>
                  </a:moveTo>
                  <a:cubicBezTo>
                    <a:pt x="26" y="57"/>
                    <a:pt x="17" y="48"/>
                    <a:pt x="17" y="37"/>
                  </a:cubicBezTo>
                  <a:cubicBezTo>
                    <a:pt x="17" y="26"/>
                    <a:pt x="26" y="17"/>
                    <a:pt x="37" y="17"/>
                  </a:cubicBezTo>
                  <a:cubicBezTo>
                    <a:pt x="48" y="17"/>
                    <a:pt x="57" y="26"/>
                    <a:pt x="57" y="37"/>
                  </a:cubicBezTo>
                  <a:cubicBezTo>
                    <a:pt x="57" y="48"/>
                    <a:pt x="48" y="57"/>
                    <a:pt x="37" y="5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ea typeface="+mn-ea"/>
                <a:cs typeface="+mn-cs"/>
              </a:endParaRPr>
            </a:p>
          </p:txBody>
        </p:sp>
        <p:cxnSp>
          <p:nvCxnSpPr>
            <p:cNvPr id="44" name="Straight Arrow Connector 43">
              <a:extLst>
                <a:ext uri="{FF2B5EF4-FFF2-40B4-BE49-F238E27FC236}">
                  <a16:creationId xmlns:a16="http://schemas.microsoft.com/office/drawing/2014/main" id="{8A4D166E-A9A5-466D-909B-C6056E5CFBAC}"/>
                </a:ext>
              </a:extLst>
            </p:cNvPr>
            <p:cNvCxnSpPr/>
            <p:nvPr/>
          </p:nvCxnSpPr>
          <p:spPr>
            <a:xfrm flipH="1" flipV="1">
              <a:off x="1547971" y="2073403"/>
              <a:ext cx="117639" cy="314536"/>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45" name="TextBox 44">
            <a:extLst>
              <a:ext uri="{FF2B5EF4-FFF2-40B4-BE49-F238E27FC236}">
                <a16:creationId xmlns:a16="http://schemas.microsoft.com/office/drawing/2014/main" id="{F442ED8A-0095-4526-B7E5-B240E8B48D5F}"/>
              </a:ext>
            </a:extLst>
          </p:cNvPr>
          <p:cNvSpPr txBox="1"/>
          <p:nvPr/>
        </p:nvSpPr>
        <p:spPr>
          <a:xfrm>
            <a:off x="3636417" y="1398649"/>
            <a:ext cx="2526490" cy="1077218"/>
          </a:xfrm>
          <a:prstGeom prst="rect">
            <a:avLst/>
          </a:prstGeom>
          <a:noFill/>
        </p:spPr>
        <p:txBody>
          <a:bodyPr wrap="square" rtlCol="0">
            <a:spAutoFit/>
          </a:bodyPr>
          <a:lstStyle/>
          <a:p>
            <a:pPr lvl="0" defTabSz="1219170">
              <a:defRPr/>
            </a:pPr>
            <a:r>
              <a:rPr lang="en-US" sz="1600" b="1" dirty="0">
                <a:ea typeface="Verdana" panose="020B0604030504040204" pitchFamily="34" charset="0"/>
                <a:cs typeface="Verdana" panose="020B0604030504040204" pitchFamily="34" charset="0"/>
              </a:rPr>
              <a:t>2. Register Your Facility(</a:t>
            </a:r>
            <a:r>
              <a:rPr lang="en-US" sz="1600" b="1" dirty="0" err="1">
                <a:ea typeface="Verdana" panose="020B0604030504040204" pitchFamily="34" charset="0"/>
                <a:cs typeface="Verdana" panose="020B0604030504040204" pitchFamily="34" charset="0"/>
              </a:rPr>
              <a:t>ies</a:t>
            </a:r>
            <a:r>
              <a:rPr lang="en-US" sz="1600" b="1" dirty="0">
                <a:ea typeface="Verdana" panose="020B0604030504040204" pitchFamily="34" charset="0"/>
                <a:cs typeface="Verdana" panose="020B0604030504040204" pitchFamily="34" charset="0"/>
              </a:rPr>
              <a:t>) with the U.S. Food and Drug Administration</a:t>
            </a:r>
            <a:endParaRPr kumimoji="0" lang="en-US" sz="1000" b="1" i="0" u="none" strike="noStrike" kern="1200" cap="none" spc="0" normalizeH="0" baseline="0" noProof="0" dirty="0">
              <a:ln>
                <a:noFill/>
              </a:ln>
              <a:effectLst/>
              <a:uLnTx/>
              <a:uFillTx/>
              <a:ea typeface="Verdana" panose="020B0604030504040204" pitchFamily="34" charset="0"/>
              <a:cs typeface="Verdana" panose="020B0604030504040204" pitchFamily="34" charset="0"/>
            </a:endParaRPr>
          </a:p>
        </p:txBody>
      </p:sp>
      <p:sp>
        <p:nvSpPr>
          <p:cNvPr id="46" name="Freeform 723">
            <a:extLst>
              <a:ext uri="{FF2B5EF4-FFF2-40B4-BE49-F238E27FC236}">
                <a16:creationId xmlns:a16="http://schemas.microsoft.com/office/drawing/2014/main" id="{656B425F-D969-48FE-9DDB-BC6E4703A157}"/>
              </a:ext>
            </a:extLst>
          </p:cNvPr>
          <p:cNvSpPr>
            <a:spLocks noChangeAspect="1" noEditPoints="1"/>
          </p:cNvSpPr>
          <p:nvPr/>
        </p:nvSpPr>
        <p:spPr bwMode="auto">
          <a:xfrm>
            <a:off x="3152377" y="1449429"/>
            <a:ext cx="487829" cy="487829"/>
          </a:xfrm>
          <a:custGeom>
            <a:avLst/>
            <a:gdLst>
              <a:gd name="T0" fmla="*/ 248 w 512"/>
              <a:gd name="T1" fmla="*/ 263 h 512"/>
              <a:gd name="T2" fmla="*/ 263 w 512"/>
              <a:gd name="T3" fmla="*/ 263 h 512"/>
              <a:gd name="T4" fmla="*/ 288 w 512"/>
              <a:gd name="T5" fmla="*/ 256 h 512"/>
              <a:gd name="T6" fmla="*/ 224 w 512"/>
              <a:gd name="T7" fmla="*/ 256 h 512"/>
              <a:gd name="T8" fmla="*/ 269 w 512"/>
              <a:gd name="T9" fmla="*/ 227 h 512"/>
              <a:gd name="T10" fmla="*/ 331 w 512"/>
              <a:gd name="T11" fmla="*/ 196 h 512"/>
              <a:gd name="T12" fmla="*/ 256 w 512"/>
              <a:gd name="T13" fmla="*/ 352 h 512"/>
              <a:gd name="T14" fmla="*/ 256 w 512"/>
              <a:gd name="T15" fmla="*/ 160 h 512"/>
              <a:gd name="T16" fmla="*/ 331 w 512"/>
              <a:gd name="T17" fmla="*/ 166 h 512"/>
              <a:gd name="T18" fmla="*/ 138 w 512"/>
              <a:gd name="T19" fmla="*/ 256 h 512"/>
              <a:gd name="T20" fmla="*/ 373 w 512"/>
              <a:gd name="T21" fmla="*/ 256 h 512"/>
              <a:gd name="T22" fmla="*/ 331 w 512"/>
              <a:gd name="T23" fmla="*/ 196 h 512"/>
              <a:gd name="T24" fmla="*/ 181 w 512"/>
              <a:gd name="T25" fmla="*/ 256 h 512"/>
              <a:gd name="T26" fmla="*/ 330 w 512"/>
              <a:gd name="T27" fmla="*/ 256 h 512"/>
              <a:gd name="T28" fmla="*/ 300 w 512"/>
              <a:gd name="T29" fmla="*/ 226 h 512"/>
              <a:gd name="T30" fmla="*/ 256 w 512"/>
              <a:gd name="T31" fmla="*/ 309 h 512"/>
              <a:gd name="T32" fmla="*/ 256 w 512"/>
              <a:gd name="T33" fmla="*/ 202 h 512"/>
              <a:gd name="T34" fmla="*/ 300 w 512"/>
              <a:gd name="T35" fmla="*/ 196 h 512"/>
              <a:gd name="T36" fmla="*/ 512 w 512"/>
              <a:gd name="T37" fmla="*/ 256 h 512"/>
              <a:gd name="T38" fmla="*/ 0 w 512"/>
              <a:gd name="T39" fmla="*/ 256 h 512"/>
              <a:gd name="T40" fmla="*/ 512 w 512"/>
              <a:gd name="T41" fmla="*/ 256 h 512"/>
              <a:gd name="T42" fmla="*/ 394 w 512"/>
              <a:gd name="T43" fmla="*/ 138 h 512"/>
              <a:gd name="T44" fmla="*/ 373 w 512"/>
              <a:gd name="T45" fmla="*/ 117 h 512"/>
              <a:gd name="T46" fmla="*/ 352 w 512"/>
              <a:gd name="T47" fmla="*/ 117 h 512"/>
              <a:gd name="T48" fmla="*/ 346 w 512"/>
              <a:gd name="T49" fmla="*/ 150 h 512"/>
              <a:gd name="T50" fmla="*/ 117 w 512"/>
              <a:gd name="T51" fmla="*/ 256 h 512"/>
              <a:gd name="T52" fmla="*/ 141 w 512"/>
              <a:gd name="T53" fmla="*/ 376 h 512"/>
              <a:gd name="T54" fmla="*/ 149 w 512"/>
              <a:gd name="T55" fmla="*/ 394 h 512"/>
              <a:gd name="T56" fmla="*/ 178 w 512"/>
              <a:gd name="T57" fmla="*/ 370 h 512"/>
              <a:gd name="T58" fmla="*/ 334 w 512"/>
              <a:gd name="T59" fmla="*/ 370 h 512"/>
              <a:gd name="T60" fmla="*/ 362 w 512"/>
              <a:gd name="T61" fmla="*/ 394 h 512"/>
              <a:gd name="T62" fmla="*/ 370 w 512"/>
              <a:gd name="T63" fmla="*/ 376 h 512"/>
              <a:gd name="T64" fmla="*/ 394 w 512"/>
              <a:gd name="T65" fmla="*/ 256 h 512"/>
              <a:gd name="T66" fmla="*/ 367 w 512"/>
              <a:gd name="T67" fmla="*/ 160 h 512"/>
              <a:gd name="T68" fmla="*/ 405 w 512"/>
              <a:gd name="T69" fmla="*/ 14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48" y="248"/>
                </a:moveTo>
                <a:cubicBezTo>
                  <a:pt x="244" y="252"/>
                  <a:pt x="244" y="259"/>
                  <a:pt x="248" y="263"/>
                </a:cubicBezTo>
                <a:cubicBezTo>
                  <a:pt x="250" y="265"/>
                  <a:pt x="253" y="266"/>
                  <a:pt x="256" y="266"/>
                </a:cubicBezTo>
                <a:cubicBezTo>
                  <a:pt x="258" y="266"/>
                  <a:pt x="261" y="265"/>
                  <a:pt x="263" y="263"/>
                </a:cubicBezTo>
                <a:cubicBezTo>
                  <a:pt x="284" y="242"/>
                  <a:pt x="284" y="242"/>
                  <a:pt x="284" y="242"/>
                </a:cubicBezTo>
                <a:cubicBezTo>
                  <a:pt x="286" y="246"/>
                  <a:pt x="288" y="251"/>
                  <a:pt x="288" y="256"/>
                </a:cubicBezTo>
                <a:cubicBezTo>
                  <a:pt x="288" y="273"/>
                  <a:pt x="273" y="288"/>
                  <a:pt x="256" y="288"/>
                </a:cubicBezTo>
                <a:cubicBezTo>
                  <a:pt x="238" y="288"/>
                  <a:pt x="224" y="273"/>
                  <a:pt x="224" y="256"/>
                </a:cubicBezTo>
                <a:cubicBezTo>
                  <a:pt x="224" y="238"/>
                  <a:pt x="238" y="224"/>
                  <a:pt x="256" y="224"/>
                </a:cubicBezTo>
                <a:cubicBezTo>
                  <a:pt x="261" y="224"/>
                  <a:pt x="265" y="225"/>
                  <a:pt x="269" y="227"/>
                </a:cubicBezTo>
                <a:lnTo>
                  <a:pt x="248" y="248"/>
                </a:lnTo>
                <a:close/>
                <a:moveTo>
                  <a:pt x="331" y="196"/>
                </a:moveTo>
                <a:cubicBezTo>
                  <a:pt x="344" y="212"/>
                  <a:pt x="352" y="233"/>
                  <a:pt x="352" y="256"/>
                </a:cubicBezTo>
                <a:cubicBezTo>
                  <a:pt x="352" y="309"/>
                  <a:pt x="309" y="352"/>
                  <a:pt x="256" y="352"/>
                </a:cubicBezTo>
                <a:cubicBezTo>
                  <a:pt x="203" y="352"/>
                  <a:pt x="160" y="309"/>
                  <a:pt x="160" y="256"/>
                </a:cubicBezTo>
                <a:cubicBezTo>
                  <a:pt x="160" y="203"/>
                  <a:pt x="203" y="160"/>
                  <a:pt x="256" y="160"/>
                </a:cubicBezTo>
                <a:cubicBezTo>
                  <a:pt x="278" y="160"/>
                  <a:pt x="299" y="168"/>
                  <a:pt x="316" y="181"/>
                </a:cubicBezTo>
                <a:cubicBezTo>
                  <a:pt x="331" y="166"/>
                  <a:pt x="331" y="166"/>
                  <a:pt x="331" y="166"/>
                </a:cubicBezTo>
                <a:cubicBezTo>
                  <a:pt x="310" y="149"/>
                  <a:pt x="284" y="138"/>
                  <a:pt x="256" y="138"/>
                </a:cubicBezTo>
                <a:cubicBezTo>
                  <a:pt x="191" y="138"/>
                  <a:pt x="138" y="191"/>
                  <a:pt x="138" y="256"/>
                </a:cubicBezTo>
                <a:cubicBezTo>
                  <a:pt x="138" y="320"/>
                  <a:pt x="191" y="373"/>
                  <a:pt x="256" y="373"/>
                </a:cubicBezTo>
                <a:cubicBezTo>
                  <a:pt x="320" y="373"/>
                  <a:pt x="373" y="320"/>
                  <a:pt x="373" y="256"/>
                </a:cubicBezTo>
                <a:cubicBezTo>
                  <a:pt x="373" y="227"/>
                  <a:pt x="363" y="201"/>
                  <a:pt x="346" y="181"/>
                </a:cubicBezTo>
                <a:lnTo>
                  <a:pt x="331" y="196"/>
                </a:lnTo>
                <a:close/>
                <a:moveTo>
                  <a:pt x="256" y="181"/>
                </a:moveTo>
                <a:cubicBezTo>
                  <a:pt x="214" y="181"/>
                  <a:pt x="181" y="214"/>
                  <a:pt x="181" y="256"/>
                </a:cubicBezTo>
                <a:cubicBezTo>
                  <a:pt x="181" y="297"/>
                  <a:pt x="214" y="330"/>
                  <a:pt x="256" y="330"/>
                </a:cubicBezTo>
                <a:cubicBezTo>
                  <a:pt x="297" y="330"/>
                  <a:pt x="330" y="297"/>
                  <a:pt x="330" y="256"/>
                </a:cubicBezTo>
                <a:cubicBezTo>
                  <a:pt x="330" y="239"/>
                  <a:pt x="325" y="224"/>
                  <a:pt x="315" y="211"/>
                </a:cubicBezTo>
                <a:cubicBezTo>
                  <a:pt x="300" y="226"/>
                  <a:pt x="300" y="226"/>
                  <a:pt x="300" y="226"/>
                </a:cubicBezTo>
                <a:cubicBezTo>
                  <a:pt x="306" y="235"/>
                  <a:pt x="309" y="245"/>
                  <a:pt x="309" y="256"/>
                </a:cubicBezTo>
                <a:cubicBezTo>
                  <a:pt x="309" y="285"/>
                  <a:pt x="285" y="309"/>
                  <a:pt x="256" y="309"/>
                </a:cubicBezTo>
                <a:cubicBezTo>
                  <a:pt x="226" y="309"/>
                  <a:pt x="202" y="285"/>
                  <a:pt x="202" y="256"/>
                </a:cubicBezTo>
                <a:cubicBezTo>
                  <a:pt x="202" y="226"/>
                  <a:pt x="226" y="202"/>
                  <a:pt x="256" y="202"/>
                </a:cubicBezTo>
                <a:cubicBezTo>
                  <a:pt x="267" y="202"/>
                  <a:pt x="277" y="206"/>
                  <a:pt x="285" y="211"/>
                </a:cubicBezTo>
                <a:cubicBezTo>
                  <a:pt x="300" y="196"/>
                  <a:pt x="300" y="196"/>
                  <a:pt x="300" y="196"/>
                </a:cubicBezTo>
                <a:cubicBezTo>
                  <a:pt x="288" y="187"/>
                  <a:pt x="272" y="181"/>
                  <a:pt x="256" y="181"/>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05" y="149"/>
                </a:moveTo>
                <a:cubicBezTo>
                  <a:pt x="405" y="143"/>
                  <a:pt x="400" y="138"/>
                  <a:pt x="394" y="138"/>
                </a:cubicBezTo>
                <a:cubicBezTo>
                  <a:pt x="373" y="138"/>
                  <a:pt x="373" y="138"/>
                  <a:pt x="373" y="138"/>
                </a:cubicBezTo>
                <a:cubicBezTo>
                  <a:pt x="373" y="117"/>
                  <a:pt x="373" y="117"/>
                  <a:pt x="373" y="117"/>
                </a:cubicBezTo>
                <a:cubicBezTo>
                  <a:pt x="373" y="111"/>
                  <a:pt x="368" y="106"/>
                  <a:pt x="362" y="106"/>
                </a:cubicBezTo>
                <a:cubicBezTo>
                  <a:pt x="356" y="106"/>
                  <a:pt x="352" y="111"/>
                  <a:pt x="352" y="117"/>
                </a:cubicBezTo>
                <a:cubicBezTo>
                  <a:pt x="352" y="145"/>
                  <a:pt x="352" y="145"/>
                  <a:pt x="352" y="145"/>
                </a:cubicBezTo>
                <a:cubicBezTo>
                  <a:pt x="346" y="150"/>
                  <a:pt x="346" y="150"/>
                  <a:pt x="346" y="150"/>
                </a:cubicBezTo>
                <a:cubicBezTo>
                  <a:pt x="322" y="130"/>
                  <a:pt x="290" y="117"/>
                  <a:pt x="256" y="117"/>
                </a:cubicBezTo>
                <a:cubicBezTo>
                  <a:pt x="179" y="117"/>
                  <a:pt x="117" y="179"/>
                  <a:pt x="117" y="256"/>
                </a:cubicBezTo>
                <a:cubicBezTo>
                  <a:pt x="117" y="295"/>
                  <a:pt x="134" y="331"/>
                  <a:pt x="161" y="357"/>
                </a:cubicBezTo>
                <a:cubicBezTo>
                  <a:pt x="141" y="376"/>
                  <a:pt x="141" y="376"/>
                  <a:pt x="141" y="376"/>
                </a:cubicBezTo>
                <a:cubicBezTo>
                  <a:pt x="137" y="380"/>
                  <a:pt x="137" y="387"/>
                  <a:pt x="141" y="391"/>
                </a:cubicBezTo>
                <a:cubicBezTo>
                  <a:pt x="144" y="393"/>
                  <a:pt x="146" y="394"/>
                  <a:pt x="149" y="394"/>
                </a:cubicBezTo>
                <a:cubicBezTo>
                  <a:pt x="152" y="394"/>
                  <a:pt x="154" y="393"/>
                  <a:pt x="157" y="391"/>
                </a:cubicBezTo>
                <a:cubicBezTo>
                  <a:pt x="178" y="370"/>
                  <a:pt x="178" y="370"/>
                  <a:pt x="178" y="370"/>
                </a:cubicBezTo>
                <a:cubicBezTo>
                  <a:pt x="200" y="385"/>
                  <a:pt x="227" y="394"/>
                  <a:pt x="256" y="394"/>
                </a:cubicBezTo>
                <a:cubicBezTo>
                  <a:pt x="285" y="394"/>
                  <a:pt x="311" y="385"/>
                  <a:pt x="334" y="370"/>
                </a:cubicBezTo>
                <a:cubicBezTo>
                  <a:pt x="355" y="391"/>
                  <a:pt x="355" y="391"/>
                  <a:pt x="355" y="391"/>
                </a:cubicBezTo>
                <a:cubicBezTo>
                  <a:pt x="357" y="393"/>
                  <a:pt x="360" y="394"/>
                  <a:pt x="362" y="394"/>
                </a:cubicBezTo>
                <a:cubicBezTo>
                  <a:pt x="365" y="394"/>
                  <a:pt x="368" y="393"/>
                  <a:pt x="370" y="391"/>
                </a:cubicBezTo>
                <a:cubicBezTo>
                  <a:pt x="374" y="387"/>
                  <a:pt x="374" y="380"/>
                  <a:pt x="370" y="376"/>
                </a:cubicBezTo>
                <a:cubicBezTo>
                  <a:pt x="350" y="357"/>
                  <a:pt x="350" y="357"/>
                  <a:pt x="350" y="357"/>
                </a:cubicBezTo>
                <a:cubicBezTo>
                  <a:pt x="377" y="331"/>
                  <a:pt x="394" y="295"/>
                  <a:pt x="394" y="256"/>
                </a:cubicBezTo>
                <a:cubicBezTo>
                  <a:pt x="394" y="221"/>
                  <a:pt x="382" y="190"/>
                  <a:pt x="361" y="166"/>
                </a:cubicBezTo>
                <a:cubicBezTo>
                  <a:pt x="367" y="160"/>
                  <a:pt x="367" y="160"/>
                  <a:pt x="367" y="160"/>
                </a:cubicBezTo>
                <a:cubicBezTo>
                  <a:pt x="394" y="160"/>
                  <a:pt x="394" y="160"/>
                  <a:pt x="394" y="160"/>
                </a:cubicBezTo>
                <a:cubicBezTo>
                  <a:pt x="400" y="160"/>
                  <a:pt x="405" y="155"/>
                  <a:pt x="405" y="14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ea typeface="+mn-ea"/>
              <a:cs typeface="+mn-cs"/>
            </a:endParaRPr>
          </a:p>
        </p:txBody>
      </p:sp>
      <p:sp>
        <p:nvSpPr>
          <p:cNvPr id="47" name="Freeform 6">
            <a:extLst>
              <a:ext uri="{FF2B5EF4-FFF2-40B4-BE49-F238E27FC236}">
                <a16:creationId xmlns:a16="http://schemas.microsoft.com/office/drawing/2014/main" id="{E63BBBE3-2E8B-4F58-B463-732B83BDB78E}"/>
              </a:ext>
            </a:extLst>
          </p:cNvPr>
          <p:cNvSpPr>
            <a:spLocks noChangeAspect="1" noEditPoints="1"/>
          </p:cNvSpPr>
          <p:nvPr/>
        </p:nvSpPr>
        <p:spPr bwMode="auto">
          <a:xfrm>
            <a:off x="3312419" y="3197923"/>
            <a:ext cx="187276" cy="279332"/>
          </a:xfrm>
          <a:custGeom>
            <a:avLst/>
            <a:gdLst>
              <a:gd name="T0" fmla="*/ 37 w 74"/>
              <a:gd name="T1" fmla="*/ 0 h 118"/>
              <a:gd name="T2" fmla="*/ 0 w 74"/>
              <a:gd name="T3" fmla="*/ 37 h 118"/>
              <a:gd name="T4" fmla="*/ 37 w 74"/>
              <a:gd name="T5" fmla="*/ 118 h 118"/>
              <a:gd name="T6" fmla="*/ 74 w 74"/>
              <a:gd name="T7" fmla="*/ 37 h 118"/>
              <a:gd name="T8" fmla="*/ 37 w 74"/>
              <a:gd name="T9" fmla="*/ 0 h 118"/>
              <a:gd name="T10" fmla="*/ 37 w 74"/>
              <a:gd name="T11" fmla="*/ 57 h 118"/>
              <a:gd name="T12" fmla="*/ 17 w 74"/>
              <a:gd name="T13" fmla="*/ 37 h 118"/>
              <a:gd name="T14" fmla="*/ 37 w 74"/>
              <a:gd name="T15" fmla="*/ 17 h 118"/>
              <a:gd name="T16" fmla="*/ 57 w 74"/>
              <a:gd name="T17" fmla="*/ 37 h 118"/>
              <a:gd name="T18" fmla="*/ 37 w 74"/>
              <a:gd name="T19" fmla="*/ 5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118">
                <a:moveTo>
                  <a:pt x="37" y="0"/>
                </a:moveTo>
                <a:cubicBezTo>
                  <a:pt x="16" y="0"/>
                  <a:pt x="0" y="16"/>
                  <a:pt x="0" y="37"/>
                </a:cubicBezTo>
                <a:cubicBezTo>
                  <a:pt x="0" y="72"/>
                  <a:pt x="37" y="118"/>
                  <a:pt x="37" y="118"/>
                </a:cubicBezTo>
                <a:cubicBezTo>
                  <a:pt x="37" y="118"/>
                  <a:pt x="74" y="72"/>
                  <a:pt x="74" y="37"/>
                </a:cubicBezTo>
                <a:cubicBezTo>
                  <a:pt x="74" y="16"/>
                  <a:pt x="57" y="0"/>
                  <a:pt x="37" y="0"/>
                </a:cubicBezTo>
                <a:close/>
                <a:moveTo>
                  <a:pt x="37" y="57"/>
                </a:moveTo>
                <a:cubicBezTo>
                  <a:pt x="26" y="57"/>
                  <a:pt x="17" y="48"/>
                  <a:pt x="17" y="37"/>
                </a:cubicBezTo>
                <a:cubicBezTo>
                  <a:pt x="17" y="26"/>
                  <a:pt x="26" y="17"/>
                  <a:pt x="37" y="17"/>
                </a:cubicBezTo>
                <a:cubicBezTo>
                  <a:pt x="48" y="17"/>
                  <a:pt x="57" y="26"/>
                  <a:pt x="57" y="37"/>
                </a:cubicBezTo>
                <a:cubicBezTo>
                  <a:pt x="57" y="48"/>
                  <a:pt x="48" y="57"/>
                  <a:pt x="37" y="57"/>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ea typeface="+mn-ea"/>
              <a:cs typeface="+mn-cs"/>
            </a:endParaRPr>
          </a:p>
        </p:txBody>
      </p:sp>
      <p:cxnSp>
        <p:nvCxnSpPr>
          <p:cNvPr id="48" name="Straight Arrow Connector 47">
            <a:extLst>
              <a:ext uri="{FF2B5EF4-FFF2-40B4-BE49-F238E27FC236}">
                <a16:creationId xmlns:a16="http://schemas.microsoft.com/office/drawing/2014/main" id="{A3DA736D-A26C-4D70-B7F3-0AB2D6C10058}"/>
              </a:ext>
            </a:extLst>
          </p:cNvPr>
          <p:cNvCxnSpPr/>
          <p:nvPr/>
        </p:nvCxnSpPr>
        <p:spPr>
          <a:xfrm flipV="1">
            <a:off x="3478746" y="2704481"/>
            <a:ext cx="363797" cy="48135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B2806DB8-0AC5-4A49-AB58-D69DF6588C7B}"/>
              </a:ext>
            </a:extLst>
          </p:cNvPr>
          <p:cNvGrpSpPr/>
          <p:nvPr/>
        </p:nvGrpSpPr>
        <p:grpSpPr>
          <a:xfrm>
            <a:off x="5866230" y="1729949"/>
            <a:ext cx="4551083" cy="2097341"/>
            <a:chOff x="5799324" y="1429734"/>
            <a:chExt cx="4551083" cy="2097341"/>
          </a:xfrm>
        </p:grpSpPr>
        <p:sp>
          <p:nvSpPr>
            <p:cNvPr id="50" name="TextBox 49">
              <a:extLst>
                <a:ext uri="{FF2B5EF4-FFF2-40B4-BE49-F238E27FC236}">
                  <a16:creationId xmlns:a16="http://schemas.microsoft.com/office/drawing/2014/main" id="{F78618BA-31EA-46EA-8B6B-D1A0B5D45936}"/>
                </a:ext>
              </a:extLst>
            </p:cNvPr>
            <p:cNvSpPr txBox="1"/>
            <p:nvPr/>
          </p:nvSpPr>
          <p:spPr>
            <a:xfrm>
              <a:off x="6365027" y="1429734"/>
              <a:ext cx="3985380" cy="584775"/>
            </a:xfrm>
            <a:prstGeom prst="rect">
              <a:avLst/>
            </a:prstGeom>
            <a:noFill/>
          </p:spPr>
          <p:txBody>
            <a:bodyPr wrap="square" rtlCol="0">
              <a:spAutoFit/>
            </a:bodyPr>
            <a:lstStyle/>
            <a:p>
              <a:pPr lvl="0" defTabSz="1219170">
                <a:defRPr/>
              </a:pPr>
              <a:r>
                <a:rPr lang="en-US" sz="1600" b="1" dirty="0">
                  <a:ea typeface="Verdana" panose="020B0604030504040204" pitchFamily="34" charset="0"/>
                  <a:cs typeface="Verdana" panose="020B0604030504040204" pitchFamily="34" charset="0"/>
                </a:rPr>
                <a:t>3. Designate a U.S. Agent to handle your U.S. Communications. </a:t>
              </a:r>
            </a:p>
          </p:txBody>
        </p:sp>
        <p:sp>
          <p:nvSpPr>
            <p:cNvPr id="51" name="Freeform 5">
              <a:extLst>
                <a:ext uri="{FF2B5EF4-FFF2-40B4-BE49-F238E27FC236}">
                  <a16:creationId xmlns:a16="http://schemas.microsoft.com/office/drawing/2014/main" id="{9CF05265-05D0-4160-AE94-A1DD165460C0}"/>
                </a:ext>
              </a:extLst>
            </p:cNvPr>
            <p:cNvSpPr>
              <a:spLocks noChangeAspect="1" noEditPoints="1"/>
            </p:cNvSpPr>
            <p:nvPr/>
          </p:nvSpPr>
          <p:spPr bwMode="auto">
            <a:xfrm>
              <a:off x="5856979" y="1474838"/>
              <a:ext cx="487829" cy="487829"/>
            </a:xfrm>
            <a:custGeom>
              <a:avLst/>
              <a:gdLst>
                <a:gd name="T0" fmla="*/ 341 w 512"/>
                <a:gd name="T1" fmla="*/ 232 h 512"/>
                <a:gd name="T2" fmla="*/ 373 w 512"/>
                <a:gd name="T3" fmla="*/ 200 h 512"/>
                <a:gd name="T4" fmla="*/ 364 w 512"/>
                <a:gd name="T5" fmla="*/ 237 h 512"/>
                <a:gd name="T6" fmla="*/ 364 w 512"/>
                <a:gd name="T7" fmla="*/ 237 h 512"/>
                <a:gd name="T8" fmla="*/ 354 w 512"/>
                <a:gd name="T9" fmla="*/ 249 h 512"/>
                <a:gd name="T10" fmla="*/ 288 w 512"/>
                <a:gd name="T11" fmla="*/ 264 h 512"/>
                <a:gd name="T12" fmla="*/ 276 w 512"/>
                <a:gd name="T13" fmla="*/ 267 h 512"/>
                <a:gd name="T14" fmla="*/ 167 w 512"/>
                <a:gd name="T15" fmla="*/ 376 h 512"/>
                <a:gd name="T16" fmla="*/ 137 w 512"/>
                <a:gd name="T17" fmla="*/ 376 h 512"/>
                <a:gd name="T18" fmla="*/ 131 w 512"/>
                <a:gd name="T19" fmla="*/ 361 h 512"/>
                <a:gd name="T20" fmla="*/ 137 w 512"/>
                <a:gd name="T21" fmla="*/ 346 h 512"/>
                <a:gd name="T22" fmla="*/ 246 w 512"/>
                <a:gd name="T23" fmla="*/ 237 h 512"/>
                <a:gd name="T24" fmla="*/ 249 w 512"/>
                <a:gd name="T25" fmla="*/ 225 h 512"/>
                <a:gd name="T26" fmla="*/ 264 w 512"/>
                <a:gd name="T27" fmla="*/ 159 h 512"/>
                <a:gd name="T28" fmla="*/ 276 w 512"/>
                <a:gd name="T29" fmla="*/ 149 h 512"/>
                <a:gd name="T30" fmla="*/ 309 w 512"/>
                <a:gd name="T31" fmla="*/ 140 h 512"/>
                <a:gd name="T32" fmla="*/ 312 w 512"/>
                <a:gd name="T33" fmla="*/ 140 h 512"/>
                <a:gd name="T34" fmla="*/ 281 w 512"/>
                <a:gd name="T35" fmla="*/ 171 h 512"/>
                <a:gd name="T36" fmla="*/ 280 w 512"/>
                <a:gd name="T37" fmla="*/ 185 h 512"/>
                <a:gd name="T38" fmla="*/ 301 w 512"/>
                <a:gd name="T39" fmla="*/ 211 h 512"/>
                <a:gd name="T40" fmla="*/ 328 w 512"/>
                <a:gd name="T41" fmla="*/ 233 h 512"/>
                <a:gd name="T42" fmla="*/ 341 w 512"/>
                <a:gd name="T43" fmla="*/ 232 h 512"/>
                <a:gd name="T44" fmla="*/ 512 w 512"/>
                <a:gd name="T45" fmla="*/ 256 h 512"/>
                <a:gd name="T46" fmla="*/ 256 w 512"/>
                <a:gd name="T47" fmla="*/ 512 h 512"/>
                <a:gd name="T48" fmla="*/ 0 w 512"/>
                <a:gd name="T49" fmla="*/ 256 h 512"/>
                <a:gd name="T50" fmla="*/ 256 w 512"/>
                <a:gd name="T51" fmla="*/ 0 h 512"/>
                <a:gd name="T52" fmla="*/ 512 w 512"/>
                <a:gd name="T53" fmla="*/ 256 h 512"/>
                <a:gd name="T54" fmla="*/ 389 w 512"/>
                <a:gd name="T55" fmla="*/ 175 h 512"/>
                <a:gd name="T56" fmla="*/ 382 w 512"/>
                <a:gd name="T57" fmla="*/ 169 h 512"/>
                <a:gd name="T58" fmla="*/ 372 w 512"/>
                <a:gd name="T59" fmla="*/ 171 h 512"/>
                <a:gd name="T60" fmla="*/ 333 w 512"/>
                <a:gd name="T61" fmla="*/ 210 h 512"/>
                <a:gd name="T62" fmla="*/ 317 w 512"/>
                <a:gd name="T63" fmla="*/ 196 h 512"/>
                <a:gd name="T64" fmla="*/ 303 w 512"/>
                <a:gd name="T65" fmla="*/ 180 h 512"/>
                <a:gd name="T66" fmla="*/ 342 w 512"/>
                <a:gd name="T67" fmla="*/ 141 h 512"/>
                <a:gd name="T68" fmla="*/ 344 w 512"/>
                <a:gd name="T69" fmla="*/ 131 h 512"/>
                <a:gd name="T70" fmla="*/ 338 w 512"/>
                <a:gd name="T71" fmla="*/ 124 h 512"/>
                <a:gd name="T72" fmla="*/ 265 w 512"/>
                <a:gd name="T73" fmla="*/ 131 h 512"/>
                <a:gd name="T74" fmla="*/ 249 w 512"/>
                <a:gd name="T75" fmla="*/ 144 h 512"/>
                <a:gd name="T76" fmla="*/ 227 w 512"/>
                <a:gd name="T77" fmla="*/ 226 h 512"/>
                <a:gd name="T78" fmla="*/ 122 w 512"/>
                <a:gd name="T79" fmla="*/ 331 h 512"/>
                <a:gd name="T80" fmla="*/ 109 w 512"/>
                <a:gd name="T81" fmla="*/ 361 h 512"/>
                <a:gd name="T82" fmla="*/ 122 w 512"/>
                <a:gd name="T83" fmla="*/ 391 h 512"/>
                <a:gd name="T84" fmla="*/ 152 w 512"/>
                <a:gd name="T85" fmla="*/ 404 h 512"/>
                <a:gd name="T86" fmla="*/ 182 w 512"/>
                <a:gd name="T87" fmla="*/ 391 h 512"/>
                <a:gd name="T88" fmla="*/ 287 w 512"/>
                <a:gd name="T89" fmla="*/ 286 h 512"/>
                <a:gd name="T90" fmla="*/ 369 w 512"/>
                <a:gd name="T91" fmla="*/ 264 h 512"/>
                <a:gd name="T92" fmla="*/ 382 w 512"/>
                <a:gd name="T93" fmla="*/ 248 h 512"/>
                <a:gd name="T94" fmla="*/ 389 w 512"/>
                <a:gd name="T95" fmla="*/ 17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2" h="512">
                  <a:moveTo>
                    <a:pt x="341" y="232"/>
                  </a:moveTo>
                  <a:cubicBezTo>
                    <a:pt x="373" y="200"/>
                    <a:pt x="373" y="200"/>
                    <a:pt x="373" y="200"/>
                  </a:cubicBezTo>
                  <a:cubicBezTo>
                    <a:pt x="374" y="213"/>
                    <a:pt x="370" y="226"/>
                    <a:pt x="364" y="237"/>
                  </a:cubicBezTo>
                  <a:cubicBezTo>
                    <a:pt x="364" y="237"/>
                    <a:pt x="364" y="237"/>
                    <a:pt x="364" y="237"/>
                  </a:cubicBezTo>
                  <a:cubicBezTo>
                    <a:pt x="361" y="242"/>
                    <a:pt x="358" y="246"/>
                    <a:pt x="354" y="249"/>
                  </a:cubicBezTo>
                  <a:cubicBezTo>
                    <a:pt x="337" y="267"/>
                    <a:pt x="311" y="272"/>
                    <a:pt x="288" y="264"/>
                  </a:cubicBezTo>
                  <a:cubicBezTo>
                    <a:pt x="284" y="263"/>
                    <a:pt x="279" y="264"/>
                    <a:pt x="276" y="267"/>
                  </a:cubicBezTo>
                  <a:cubicBezTo>
                    <a:pt x="167" y="376"/>
                    <a:pt x="167" y="376"/>
                    <a:pt x="167" y="376"/>
                  </a:cubicBezTo>
                  <a:cubicBezTo>
                    <a:pt x="159" y="384"/>
                    <a:pt x="145" y="384"/>
                    <a:pt x="137" y="376"/>
                  </a:cubicBezTo>
                  <a:cubicBezTo>
                    <a:pt x="133" y="372"/>
                    <a:pt x="131" y="367"/>
                    <a:pt x="131" y="361"/>
                  </a:cubicBezTo>
                  <a:cubicBezTo>
                    <a:pt x="131" y="355"/>
                    <a:pt x="133" y="350"/>
                    <a:pt x="137" y="346"/>
                  </a:cubicBezTo>
                  <a:cubicBezTo>
                    <a:pt x="246" y="237"/>
                    <a:pt x="246" y="237"/>
                    <a:pt x="246" y="237"/>
                  </a:cubicBezTo>
                  <a:cubicBezTo>
                    <a:pt x="249" y="234"/>
                    <a:pt x="250" y="229"/>
                    <a:pt x="249" y="225"/>
                  </a:cubicBezTo>
                  <a:cubicBezTo>
                    <a:pt x="241" y="202"/>
                    <a:pt x="246" y="176"/>
                    <a:pt x="264" y="159"/>
                  </a:cubicBezTo>
                  <a:cubicBezTo>
                    <a:pt x="267" y="155"/>
                    <a:pt x="271" y="152"/>
                    <a:pt x="276" y="149"/>
                  </a:cubicBezTo>
                  <a:cubicBezTo>
                    <a:pt x="286" y="143"/>
                    <a:pt x="297" y="140"/>
                    <a:pt x="309" y="140"/>
                  </a:cubicBezTo>
                  <a:cubicBezTo>
                    <a:pt x="310" y="140"/>
                    <a:pt x="311" y="140"/>
                    <a:pt x="312" y="140"/>
                  </a:cubicBezTo>
                  <a:cubicBezTo>
                    <a:pt x="281" y="171"/>
                    <a:pt x="281" y="171"/>
                    <a:pt x="281" y="171"/>
                  </a:cubicBezTo>
                  <a:cubicBezTo>
                    <a:pt x="277" y="175"/>
                    <a:pt x="277" y="181"/>
                    <a:pt x="280" y="185"/>
                  </a:cubicBezTo>
                  <a:cubicBezTo>
                    <a:pt x="286" y="194"/>
                    <a:pt x="293" y="203"/>
                    <a:pt x="301" y="211"/>
                  </a:cubicBezTo>
                  <a:cubicBezTo>
                    <a:pt x="310" y="220"/>
                    <a:pt x="318" y="227"/>
                    <a:pt x="328" y="233"/>
                  </a:cubicBezTo>
                  <a:cubicBezTo>
                    <a:pt x="332" y="236"/>
                    <a:pt x="338" y="235"/>
                    <a:pt x="341" y="232"/>
                  </a:cubicBezTo>
                  <a:close/>
                  <a:moveTo>
                    <a:pt x="512" y="256"/>
                  </a:moveTo>
                  <a:cubicBezTo>
                    <a:pt x="512" y="397"/>
                    <a:pt x="397" y="512"/>
                    <a:pt x="256" y="512"/>
                  </a:cubicBezTo>
                  <a:cubicBezTo>
                    <a:pt x="115" y="512"/>
                    <a:pt x="0" y="397"/>
                    <a:pt x="0" y="256"/>
                  </a:cubicBezTo>
                  <a:cubicBezTo>
                    <a:pt x="0" y="114"/>
                    <a:pt x="115" y="0"/>
                    <a:pt x="256" y="0"/>
                  </a:cubicBezTo>
                  <a:cubicBezTo>
                    <a:pt x="397" y="0"/>
                    <a:pt x="512" y="114"/>
                    <a:pt x="512" y="256"/>
                  </a:cubicBezTo>
                  <a:close/>
                  <a:moveTo>
                    <a:pt x="389" y="175"/>
                  </a:moveTo>
                  <a:cubicBezTo>
                    <a:pt x="388" y="172"/>
                    <a:pt x="385" y="169"/>
                    <a:pt x="382" y="169"/>
                  </a:cubicBezTo>
                  <a:cubicBezTo>
                    <a:pt x="378" y="168"/>
                    <a:pt x="374" y="169"/>
                    <a:pt x="372" y="171"/>
                  </a:cubicBezTo>
                  <a:cubicBezTo>
                    <a:pt x="333" y="210"/>
                    <a:pt x="333" y="210"/>
                    <a:pt x="333" y="210"/>
                  </a:cubicBezTo>
                  <a:cubicBezTo>
                    <a:pt x="327" y="206"/>
                    <a:pt x="322" y="201"/>
                    <a:pt x="317" y="196"/>
                  </a:cubicBezTo>
                  <a:cubicBezTo>
                    <a:pt x="311" y="191"/>
                    <a:pt x="307" y="186"/>
                    <a:pt x="303" y="180"/>
                  </a:cubicBezTo>
                  <a:cubicBezTo>
                    <a:pt x="342" y="141"/>
                    <a:pt x="342" y="141"/>
                    <a:pt x="342" y="141"/>
                  </a:cubicBezTo>
                  <a:cubicBezTo>
                    <a:pt x="344" y="139"/>
                    <a:pt x="345" y="135"/>
                    <a:pt x="344" y="131"/>
                  </a:cubicBezTo>
                  <a:cubicBezTo>
                    <a:pt x="344" y="128"/>
                    <a:pt x="341" y="125"/>
                    <a:pt x="338" y="124"/>
                  </a:cubicBezTo>
                  <a:cubicBezTo>
                    <a:pt x="313" y="115"/>
                    <a:pt x="287" y="118"/>
                    <a:pt x="265" y="131"/>
                  </a:cubicBezTo>
                  <a:cubicBezTo>
                    <a:pt x="259" y="135"/>
                    <a:pt x="253" y="139"/>
                    <a:pt x="249" y="144"/>
                  </a:cubicBezTo>
                  <a:cubicBezTo>
                    <a:pt x="227" y="165"/>
                    <a:pt x="219" y="197"/>
                    <a:pt x="227" y="226"/>
                  </a:cubicBezTo>
                  <a:cubicBezTo>
                    <a:pt x="122" y="331"/>
                    <a:pt x="122" y="331"/>
                    <a:pt x="122" y="331"/>
                  </a:cubicBezTo>
                  <a:cubicBezTo>
                    <a:pt x="114" y="339"/>
                    <a:pt x="109" y="350"/>
                    <a:pt x="109" y="361"/>
                  </a:cubicBezTo>
                  <a:cubicBezTo>
                    <a:pt x="109" y="372"/>
                    <a:pt x="114" y="383"/>
                    <a:pt x="122" y="391"/>
                  </a:cubicBezTo>
                  <a:cubicBezTo>
                    <a:pt x="130" y="399"/>
                    <a:pt x="140" y="404"/>
                    <a:pt x="152" y="404"/>
                  </a:cubicBezTo>
                  <a:cubicBezTo>
                    <a:pt x="163" y="404"/>
                    <a:pt x="174" y="399"/>
                    <a:pt x="182" y="391"/>
                  </a:cubicBezTo>
                  <a:cubicBezTo>
                    <a:pt x="287" y="286"/>
                    <a:pt x="287" y="286"/>
                    <a:pt x="287" y="286"/>
                  </a:cubicBezTo>
                  <a:cubicBezTo>
                    <a:pt x="316" y="294"/>
                    <a:pt x="348" y="286"/>
                    <a:pt x="369" y="264"/>
                  </a:cubicBezTo>
                  <a:cubicBezTo>
                    <a:pt x="374" y="260"/>
                    <a:pt x="378" y="254"/>
                    <a:pt x="382" y="248"/>
                  </a:cubicBezTo>
                  <a:cubicBezTo>
                    <a:pt x="395" y="226"/>
                    <a:pt x="398" y="200"/>
                    <a:pt x="389" y="17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46A38"/>
                </a:solidFill>
                <a:effectLst/>
                <a:uLnTx/>
                <a:uFillTx/>
                <a:ea typeface="+mn-ea"/>
                <a:cs typeface="+mn-cs"/>
              </a:endParaRPr>
            </a:p>
          </p:txBody>
        </p:sp>
        <p:sp>
          <p:nvSpPr>
            <p:cNvPr id="52" name="Freeform 6">
              <a:extLst>
                <a:ext uri="{FF2B5EF4-FFF2-40B4-BE49-F238E27FC236}">
                  <a16:creationId xmlns:a16="http://schemas.microsoft.com/office/drawing/2014/main" id="{82A806A1-3A96-4E1F-BAD4-2EC23589A148}"/>
                </a:ext>
              </a:extLst>
            </p:cNvPr>
            <p:cNvSpPr>
              <a:spLocks noChangeAspect="1" noEditPoints="1"/>
            </p:cNvSpPr>
            <p:nvPr/>
          </p:nvSpPr>
          <p:spPr bwMode="auto">
            <a:xfrm>
              <a:off x="5799324" y="3247743"/>
              <a:ext cx="174857" cy="279332"/>
            </a:xfrm>
            <a:custGeom>
              <a:avLst/>
              <a:gdLst>
                <a:gd name="T0" fmla="*/ 37 w 74"/>
                <a:gd name="T1" fmla="*/ 0 h 118"/>
                <a:gd name="T2" fmla="*/ 0 w 74"/>
                <a:gd name="T3" fmla="*/ 37 h 118"/>
                <a:gd name="T4" fmla="*/ 37 w 74"/>
                <a:gd name="T5" fmla="*/ 118 h 118"/>
                <a:gd name="T6" fmla="*/ 74 w 74"/>
                <a:gd name="T7" fmla="*/ 37 h 118"/>
                <a:gd name="T8" fmla="*/ 37 w 74"/>
                <a:gd name="T9" fmla="*/ 0 h 118"/>
                <a:gd name="T10" fmla="*/ 37 w 74"/>
                <a:gd name="T11" fmla="*/ 57 h 118"/>
                <a:gd name="T12" fmla="*/ 17 w 74"/>
                <a:gd name="T13" fmla="*/ 37 h 118"/>
                <a:gd name="T14" fmla="*/ 37 w 74"/>
                <a:gd name="T15" fmla="*/ 17 h 118"/>
                <a:gd name="T16" fmla="*/ 57 w 74"/>
                <a:gd name="T17" fmla="*/ 37 h 118"/>
                <a:gd name="T18" fmla="*/ 37 w 74"/>
                <a:gd name="T19" fmla="*/ 5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118">
                  <a:moveTo>
                    <a:pt x="37" y="0"/>
                  </a:moveTo>
                  <a:cubicBezTo>
                    <a:pt x="16" y="0"/>
                    <a:pt x="0" y="16"/>
                    <a:pt x="0" y="37"/>
                  </a:cubicBezTo>
                  <a:cubicBezTo>
                    <a:pt x="0" y="72"/>
                    <a:pt x="37" y="118"/>
                    <a:pt x="37" y="118"/>
                  </a:cubicBezTo>
                  <a:cubicBezTo>
                    <a:pt x="37" y="118"/>
                    <a:pt x="74" y="72"/>
                    <a:pt x="74" y="37"/>
                  </a:cubicBezTo>
                  <a:cubicBezTo>
                    <a:pt x="74" y="16"/>
                    <a:pt x="57" y="0"/>
                    <a:pt x="37" y="0"/>
                  </a:cubicBezTo>
                  <a:close/>
                  <a:moveTo>
                    <a:pt x="37" y="57"/>
                  </a:moveTo>
                  <a:cubicBezTo>
                    <a:pt x="26" y="57"/>
                    <a:pt x="17" y="48"/>
                    <a:pt x="17" y="37"/>
                  </a:cubicBezTo>
                  <a:cubicBezTo>
                    <a:pt x="17" y="26"/>
                    <a:pt x="26" y="17"/>
                    <a:pt x="37" y="17"/>
                  </a:cubicBezTo>
                  <a:cubicBezTo>
                    <a:pt x="48" y="17"/>
                    <a:pt x="57" y="26"/>
                    <a:pt x="57" y="37"/>
                  </a:cubicBezTo>
                  <a:cubicBezTo>
                    <a:pt x="57" y="48"/>
                    <a:pt x="48" y="57"/>
                    <a:pt x="37" y="5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ea typeface="+mn-ea"/>
                <a:cs typeface="+mn-cs"/>
              </a:endParaRPr>
            </a:p>
          </p:txBody>
        </p:sp>
        <p:cxnSp>
          <p:nvCxnSpPr>
            <p:cNvPr id="53" name="Straight Arrow Connector 52">
              <a:extLst>
                <a:ext uri="{FF2B5EF4-FFF2-40B4-BE49-F238E27FC236}">
                  <a16:creationId xmlns:a16="http://schemas.microsoft.com/office/drawing/2014/main" id="{07C4F5FD-019F-4694-8DB8-D9CAB3FCDE2A}"/>
                </a:ext>
              </a:extLst>
            </p:cNvPr>
            <p:cNvCxnSpPr/>
            <p:nvPr/>
          </p:nvCxnSpPr>
          <p:spPr>
            <a:xfrm flipV="1">
              <a:off x="5951916" y="2687031"/>
              <a:ext cx="413111" cy="560466"/>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54" name="TextBox 53">
            <a:extLst>
              <a:ext uri="{FF2B5EF4-FFF2-40B4-BE49-F238E27FC236}">
                <a16:creationId xmlns:a16="http://schemas.microsoft.com/office/drawing/2014/main" id="{0FEC5C6D-B970-4288-A030-49FA6F7B97CC}"/>
              </a:ext>
            </a:extLst>
          </p:cNvPr>
          <p:cNvSpPr txBox="1"/>
          <p:nvPr/>
        </p:nvSpPr>
        <p:spPr>
          <a:xfrm>
            <a:off x="7494502" y="3254443"/>
            <a:ext cx="1986219" cy="1323439"/>
          </a:xfrm>
          <a:prstGeom prst="rect">
            <a:avLst/>
          </a:prstGeom>
          <a:noFill/>
        </p:spPr>
        <p:txBody>
          <a:bodyPr wrap="square" rtlCol="0">
            <a:spAutoFit/>
          </a:bodyPr>
          <a:lstStyle/>
          <a:p>
            <a:pPr lvl="0" defTabSz="1219170">
              <a:defRPr/>
            </a:pPr>
            <a:r>
              <a:rPr lang="en-US" sz="1600" b="1" dirty="0">
                <a:ea typeface="Verdana" panose="020B0604030504040204" pitchFamily="34" charset="0"/>
                <a:cs typeface="Verdana" panose="020B0604030504040204" pitchFamily="34" charset="0"/>
              </a:rPr>
              <a:t>5. Apply the FDA Food Safety Requirements for Your Food Product</a:t>
            </a:r>
          </a:p>
        </p:txBody>
      </p:sp>
      <p:sp>
        <p:nvSpPr>
          <p:cNvPr id="55" name="Freeform 259">
            <a:extLst>
              <a:ext uri="{FF2B5EF4-FFF2-40B4-BE49-F238E27FC236}">
                <a16:creationId xmlns:a16="http://schemas.microsoft.com/office/drawing/2014/main" id="{DDABD7C0-3483-4D26-8B7D-7796CCC82987}"/>
              </a:ext>
            </a:extLst>
          </p:cNvPr>
          <p:cNvSpPr>
            <a:spLocks noChangeAspect="1" noEditPoints="1"/>
          </p:cNvSpPr>
          <p:nvPr/>
        </p:nvSpPr>
        <p:spPr bwMode="auto">
          <a:xfrm>
            <a:off x="7008103" y="3303797"/>
            <a:ext cx="486399" cy="487829"/>
          </a:xfrm>
          <a:custGeom>
            <a:avLst/>
            <a:gdLst>
              <a:gd name="T0" fmla="*/ 174 w 512"/>
              <a:gd name="T1" fmla="*/ 245 h 512"/>
              <a:gd name="T2" fmla="*/ 373 w 512"/>
              <a:gd name="T3" fmla="*/ 245 h 512"/>
              <a:gd name="T4" fmla="*/ 373 w 512"/>
              <a:gd name="T5" fmla="*/ 288 h 512"/>
              <a:gd name="T6" fmla="*/ 174 w 512"/>
              <a:gd name="T7" fmla="*/ 288 h 512"/>
              <a:gd name="T8" fmla="*/ 145 w 512"/>
              <a:gd name="T9" fmla="*/ 266 h 512"/>
              <a:gd name="T10" fmla="*/ 174 w 512"/>
              <a:gd name="T11" fmla="*/ 245 h 512"/>
              <a:gd name="T12" fmla="*/ 366 w 512"/>
              <a:gd name="T13" fmla="*/ 160 h 512"/>
              <a:gd name="T14" fmla="*/ 337 w 512"/>
              <a:gd name="T15" fmla="*/ 138 h 512"/>
              <a:gd name="T16" fmla="*/ 138 w 512"/>
              <a:gd name="T17" fmla="*/ 138 h 512"/>
              <a:gd name="T18" fmla="*/ 138 w 512"/>
              <a:gd name="T19" fmla="*/ 181 h 512"/>
              <a:gd name="T20" fmla="*/ 337 w 512"/>
              <a:gd name="T21" fmla="*/ 181 h 512"/>
              <a:gd name="T22" fmla="*/ 366 w 512"/>
              <a:gd name="T23" fmla="*/ 160 h 512"/>
              <a:gd name="T24" fmla="*/ 512 w 512"/>
              <a:gd name="T25" fmla="*/ 256 h 512"/>
              <a:gd name="T26" fmla="*/ 256 w 512"/>
              <a:gd name="T27" fmla="*/ 512 h 512"/>
              <a:gd name="T28" fmla="*/ 0 w 512"/>
              <a:gd name="T29" fmla="*/ 256 h 512"/>
              <a:gd name="T30" fmla="*/ 256 w 512"/>
              <a:gd name="T31" fmla="*/ 0 h 512"/>
              <a:gd name="T32" fmla="*/ 512 w 512"/>
              <a:gd name="T33" fmla="*/ 256 h 512"/>
              <a:gd name="T34" fmla="*/ 266 w 512"/>
              <a:gd name="T35" fmla="*/ 224 h 512"/>
              <a:gd name="T36" fmla="*/ 266 w 512"/>
              <a:gd name="T37" fmla="*/ 202 h 512"/>
              <a:gd name="T38" fmla="*/ 341 w 512"/>
              <a:gd name="T39" fmla="*/ 202 h 512"/>
              <a:gd name="T40" fmla="*/ 347 w 512"/>
              <a:gd name="T41" fmla="*/ 200 h 512"/>
              <a:gd name="T42" fmla="*/ 390 w 512"/>
              <a:gd name="T43" fmla="*/ 168 h 512"/>
              <a:gd name="T44" fmla="*/ 394 w 512"/>
              <a:gd name="T45" fmla="*/ 160 h 512"/>
              <a:gd name="T46" fmla="*/ 390 w 512"/>
              <a:gd name="T47" fmla="*/ 151 h 512"/>
              <a:gd name="T48" fmla="*/ 347 w 512"/>
              <a:gd name="T49" fmla="*/ 119 h 512"/>
              <a:gd name="T50" fmla="*/ 341 w 512"/>
              <a:gd name="T51" fmla="*/ 117 h 512"/>
              <a:gd name="T52" fmla="*/ 266 w 512"/>
              <a:gd name="T53" fmla="*/ 117 h 512"/>
              <a:gd name="T54" fmla="*/ 266 w 512"/>
              <a:gd name="T55" fmla="*/ 106 h 512"/>
              <a:gd name="T56" fmla="*/ 256 w 512"/>
              <a:gd name="T57" fmla="*/ 96 h 512"/>
              <a:gd name="T58" fmla="*/ 245 w 512"/>
              <a:gd name="T59" fmla="*/ 106 h 512"/>
              <a:gd name="T60" fmla="*/ 245 w 512"/>
              <a:gd name="T61" fmla="*/ 117 h 512"/>
              <a:gd name="T62" fmla="*/ 128 w 512"/>
              <a:gd name="T63" fmla="*/ 117 h 512"/>
              <a:gd name="T64" fmla="*/ 117 w 512"/>
              <a:gd name="T65" fmla="*/ 128 h 512"/>
              <a:gd name="T66" fmla="*/ 117 w 512"/>
              <a:gd name="T67" fmla="*/ 192 h 512"/>
              <a:gd name="T68" fmla="*/ 128 w 512"/>
              <a:gd name="T69" fmla="*/ 202 h 512"/>
              <a:gd name="T70" fmla="*/ 245 w 512"/>
              <a:gd name="T71" fmla="*/ 202 h 512"/>
              <a:gd name="T72" fmla="*/ 245 w 512"/>
              <a:gd name="T73" fmla="*/ 224 h 512"/>
              <a:gd name="T74" fmla="*/ 170 w 512"/>
              <a:gd name="T75" fmla="*/ 224 h 512"/>
              <a:gd name="T76" fmla="*/ 164 w 512"/>
              <a:gd name="T77" fmla="*/ 226 h 512"/>
              <a:gd name="T78" fmla="*/ 121 w 512"/>
              <a:gd name="T79" fmla="*/ 258 h 512"/>
              <a:gd name="T80" fmla="*/ 117 w 512"/>
              <a:gd name="T81" fmla="*/ 266 h 512"/>
              <a:gd name="T82" fmla="*/ 121 w 512"/>
              <a:gd name="T83" fmla="*/ 275 h 512"/>
              <a:gd name="T84" fmla="*/ 164 w 512"/>
              <a:gd name="T85" fmla="*/ 307 h 512"/>
              <a:gd name="T86" fmla="*/ 170 w 512"/>
              <a:gd name="T87" fmla="*/ 309 h 512"/>
              <a:gd name="T88" fmla="*/ 245 w 512"/>
              <a:gd name="T89" fmla="*/ 309 h 512"/>
              <a:gd name="T90" fmla="*/ 245 w 512"/>
              <a:gd name="T91" fmla="*/ 405 h 512"/>
              <a:gd name="T92" fmla="*/ 256 w 512"/>
              <a:gd name="T93" fmla="*/ 416 h 512"/>
              <a:gd name="T94" fmla="*/ 266 w 512"/>
              <a:gd name="T95" fmla="*/ 405 h 512"/>
              <a:gd name="T96" fmla="*/ 266 w 512"/>
              <a:gd name="T97" fmla="*/ 309 h 512"/>
              <a:gd name="T98" fmla="*/ 384 w 512"/>
              <a:gd name="T99" fmla="*/ 309 h 512"/>
              <a:gd name="T100" fmla="*/ 394 w 512"/>
              <a:gd name="T101" fmla="*/ 298 h 512"/>
              <a:gd name="T102" fmla="*/ 394 w 512"/>
              <a:gd name="T103" fmla="*/ 234 h 512"/>
              <a:gd name="T104" fmla="*/ 384 w 512"/>
              <a:gd name="T105" fmla="*/ 224 h 512"/>
              <a:gd name="T106" fmla="*/ 266 w 512"/>
              <a:gd name="T107" fmla="*/ 22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512">
                <a:moveTo>
                  <a:pt x="174" y="245"/>
                </a:moveTo>
                <a:cubicBezTo>
                  <a:pt x="373" y="245"/>
                  <a:pt x="373" y="245"/>
                  <a:pt x="373" y="245"/>
                </a:cubicBezTo>
                <a:cubicBezTo>
                  <a:pt x="373" y="288"/>
                  <a:pt x="373" y="288"/>
                  <a:pt x="373" y="288"/>
                </a:cubicBezTo>
                <a:cubicBezTo>
                  <a:pt x="174" y="288"/>
                  <a:pt x="174" y="288"/>
                  <a:pt x="174" y="288"/>
                </a:cubicBezTo>
                <a:cubicBezTo>
                  <a:pt x="145" y="266"/>
                  <a:pt x="145" y="266"/>
                  <a:pt x="145" y="266"/>
                </a:cubicBezTo>
                <a:lnTo>
                  <a:pt x="174" y="245"/>
                </a:lnTo>
                <a:close/>
                <a:moveTo>
                  <a:pt x="366" y="160"/>
                </a:moveTo>
                <a:cubicBezTo>
                  <a:pt x="337" y="138"/>
                  <a:pt x="337" y="138"/>
                  <a:pt x="337" y="138"/>
                </a:cubicBezTo>
                <a:cubicBezTo>
                  <a:pt x="138" y="138"/>
                  <a:pt x="138" y="138"/>
                  <a:pt x="138" y="138"/>
                </a:cubicBezTo>
                <a:cubicBezTo>
                  <a:pt x="138" y="181"/>
                  <a:pt x="138" y="181"/>
                  <a:pt x="138" y="181"/>
                </a:cubicBezTo>
                <a:cubicBezTo>
                  <a:pt x="337" y="181"/>
                  <a:pt x="337" y="181"/>
                  <a:pt x="337" y="181"/>
                </a:cubicBezTo>
                <a:lnTo>
                  <a:pt x="366" y="160"/>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266" y="224"/>
                </a:moveTo>
                <a:cubicBezTo>
                  <a:pt x="266" y="202"/>
                  <a:pt x="266" y="202"/>
                  <a:pt x="266" y="202"/>
                </a:cubicBezTo>
                <a:cubicBezTo>
                  <a:pt x="341" y="202"/>
                  <a:pt x="341" y="202"/>
                  <a:pt x="341" y="202"/>
                </a:cubicBezTo>
                <a:cubicBezTo>
                  <a:pt x="343" y="202"/>
                  <a:pt x="346" y="202"/>
                  <a:pt x="347" y="200"/>
                </a:cubicBezTo>
                <a:cubicBezTo>
                  <a:pt x="390" y="168"/>
                  <a:pt x="390" y="168"/>
                  <a:pt x="390" y="168"/>
                </a:cubicBezTo>
                <a:cubicBezTo>
                  <a:pt x="393" y="166"/>
                  <a:pt x="394" y="163"/>
                  <a:pt x="394" y="160"/>
                </a:cubicBezTo>
                <a:cubicBezTo>
                  <a:pt x="394" y="156"/>
                  <a:pt x="393" y="153"/>
                  <a:pt x="390" y="151"/>
                </a:cubicBezTo>
                <a:cubicBezTo>
                  <a:pt x="347" y="119"/>
                  <a:pt x="347" y="119"/>
                  <a:pt x="347" y="119"/>
                </a:cubicBezTo>
                <a:cubicBezTo>
                  <a:pt x="346" y="118"/>
                  <a:pt x="343" y="117"/>
                  <a:pt x="341" y="117"/>
                </a:cubicBezTo>
                <a:cubicBezTo>
                  <a:pt x="266" y="117"/>
                  <a:pt x="266" y="117"/>
                  <a:pt x="266" y="117"/>
                </a:cubicBezTo>
                <a:cubicBezTo>
                  <a:pt x="266" y="106"/>
                  <a:pt x="266" y="106"/>
                  <a:pt x="266" y="106"/>
                </a:cubicBezTo>
                <a:cubicBezTo>
                  <a:pt x="266" y="100"/>
                  <a:pt x="262" y="96"/>
                  <a:pt x="256" y="96"/>
                </a:cubicBezTo>
                <a:cubicBezTo>
                  <a:pt x="250" y="96"/>
                  <a:pt x="245" y="100"/>
                  <a:pt x="245" y="106"/>
                </a:cubicBezTo>
                <a:cubicBezTo>
                  <a:pt x="245" y="117"/>
                  <a:pt x="245" y="117"/>
                  <a:pt x="245" y="117"/>
                </a:cubicBezTo>
                <a:cubicBezTo>
                  <a:pt x="128" y="117"/>
                  <a:pt x="128" y="117"/>
                  <a:pt x="128" y="117"/>
                </a:cubicBezTo>
                <a:cubicBezTo>
                  <a:pt x="122" y="117"/>
                  <a:pt x="117" y="122"/>
                  <a:pt x="117" y="128"/>
                </a:cubicBezTo>
                <a:cubicBezTo>
                  <a:pt x="117" y="192"/>
                  <a:pt x="117" y="192"/>
                  <a:pt x="117" y="192"/>
                </a:cubicBezTo>
                <a:cubicBezTo>
                  <a:pt x="117" y="198"/>
                  <a:pt x="122" y="202"/>
                  <a:pt x="128" y="202"/>
                </a:cubicBezTo>
                <a:cubicBezTo>
                  <a:pt x="245" y="202"/>
                  <a:pt x="245" y="202"/>
                  <a:pt x="245" y="202"/>
                </a:cubicBezTo>
                <a:cubicBezTo>
                  <a:pt x="245" y="224"/>
                  <a:pt x="245" y="224"/>
                  <a:pt x="245" y="224"/>
                </a:cubicBezTo>
                <a:cubicBezTo>
                  <a:pt x="170" y="224"/>
                  <a:pt x="170" y="224"/>
                  <a:pt x="170" y="224"/>
                </a:cubicBezTo>
                <a:cubicBezTo>
                  <a:pt x="168" y="224"/>
                  <a:pt x="166" y="224"/>
                  <a:pt x="164" y="226"/>
                </a:cubicBezTo>
                <a:cubicBezTo>
                  <a:pt x="121" y="258"/>
                  <a:pt x="121" y="258"/>
                  <a:pt x="121" y="258"/>
                </a:cubicBezTo>
                <a:cubicBezTo>
                  <a:pt x="119" y="260"/>
                  <a:pt x="117" y="263"/>
                  <a:pt x="117" y="266"/>
                </a:cubicBezTo>
                <a:cubicBezTo>
                  <a:pt x="117" y="270"/>
                  <a:pt x="119" y="273"/>
                  <a:pt x="121" y="275"/>
                </a:cubicBezTo>
                <a:cubicBezTo>
                  <a:pt x="164" y="307"/>
                  <a:pt x="164" y="307"/>
                  <a:pt x="164" y="307"/>
                </a:cubicBezTo>
                <a:cubicBezTo>
                  <a:pt x="166" y="308"/>
                  <a:pt x="168" y="309"/>
                  <a:pt x="170" y="309"/>
                </a:cubicBezTo>
                <a:cubicBezTo>
                  <a:pt x="245" y="309"/>
                  <a:pt x="245" y="309"/>
                  <a:pt x="245" y="309"/>
                </a:cubicBezTo>
                <a:cubicBezTo>
                  <a:pt x="245" y="405"/>
                  <a:pt x="245" y="405"/>
                  <a:pt x="245" y="405"/>
                </a:cubicBezTo>
                <a:cubicBezTo>
                  <a:pt x="245" y="411"/>
                  <a:pt x="250" y="416"/>
                  <a:pt x="256" y="416"/>
                </a:cubicBezTo>
                <a:cubicBezTo>
                  <a:pt x="262" y="416"/>
                  <a:pt x="266" y="411"/>
                  <a:pt x="266" y="405"/>
                </a:cubicBezTo>
                <a:cubicBezTo>
                  <a:pt x="266" y="309"/>
                  <a:pt x="266" y="309"/>
                  <a:pt x="266" y="309"/>
                </a:cubicBezTo>
                <a:cubicBezTo>
                  <a:pt x="384" y="309"/>
                  <a:pt x="384" y="309"/>
                  <a:pt x="384" y="309"/>
                </a:cubicBezTo>
                <a:cubicBezTo>
                  <a:pt x="390" y="309"/>
                  <a:pt x="394" y="304"/>
                  <a:pt x="394" y="298"/>
                </a:cubicBezTo>
                <a:cubicBezTo>
                  <a:pt x="394" y="234"/>
                  <a:pt x="394" y="234"/>
                  <a:pt x="394" y="234"/>
                </a:cubicBezTo>
                <a:cubicBezTo>
                  <a:pt x="394" y="228"/>
                  <a:pt x="390" y="224"/>
                  <a:pt x="384" y="224"/>
                </a:cubicBezTo>
                <a:lnTo>
                  <a:pt x="266" y="224"/>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ea typeface="+mn-ea"/>
              <a:cs typeface="+mn-cs"/>
            </a:endParaRPr>
          </a:p>
        </p:txBody>
      </p:sp>
      <p:sp>
        <p:nvSpPr>
          <p:cNvPr id="56" name="Freeform 6">
            <a:extLst>
              <a:ext uri="{FF2B5EF4-FFF2-40B4-BE49-F238E27FC236}">
                <a16:creationId xmlns:a16="http://schemas.microsoft.com/office/drawing/2014/main" id="{0256CFA5-88E3-4DDD-86C1-806DB150185E}"/>
              </a:ext>
            </a:extLst>
          </p:cNvPr>
          <p:cNvSpPr>
            <a:spLocks noChangeAspect="1" noEditPoints="1"/>
          </p:cNvSpPr>
          <p:nvPr/>
        </p:nvSpPr>
        <p:spPr bwMode="auto">
          <a:xfrm>
            <a:off x="7737948" y="5496572"/>
            <a:ext cx="174857" cy="279333"/>
          </a:xfrm>
          <a:custGeom>
            <a:avLst/>
            <a:gdLst>
              <a:gd name="T0" fmla="*/ 37 w 74"/>
              <a:gd name="T1" fmla="*/ 0 h 118"/>
              <a:gd name="T2" fmla="*/ 0 w 74"/>
              <a:gd name="T3" fmla="*/ 37 h 118"/>
              <a:gd name="T4" fmla="*/ 37 w 74"/>
              <a:gd name="T5" fmla="*/ 118 h 118"/>
              <a:gd name="T6" fmla="*/ 74 w 74"/>
              <a:gd name="T7" fmla="*/ 37 h 118"/>
              <a:gd name="T8" fmla="*/ 37 w 74"/>
              <a:gd name="T9" fmla="*/ 0 h 118"/>
              <a:gd name="T10" fmla="*/ 37 w 74"/>
              <a:gd name="T11" fmla="*/ 57 h 118"/>
              <a:gd name="T12" fmla="*/ 17 w 74"/>
              <a:gd name="T13" fmla="*/ 37 h 118"/>
              <a:gd name="T14" fmla="*/ 37 w 74"/>
              <a:gd name="T15" fmla="*/ 17 h 118"/>
              <a:gd name="T16" fmla="*/ 57 w 74"/>
              <a:gd name="T17" fmla="*/ 37 h 118"/>
              <a:gd name="T18" fmla="*/ 37 w 74"/>
              <a:gd name="T19" fmla="*/ 5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118">
                <a:moveTo>
                  <a:pt x="37" y="0"/>
                </a:moveTo>
                <a:cubicBezTo>
                  <a:pt x="16" y="0"/>
                  <a:pt x="0" y="16"/>
                  <a:pt x="0" y="37"/>
                </a:cubicBezTo>
                <a:cubicBezTo>
                  <a:pt x="0" y="72"/>
                  <a:pt x="37" y="118"/>
                  <a:pt x="37" y="118"/>
                </a:cubicBezTo>
                <a:cubicBezTo>
                  <a:pt x="37" y="118"/>
                  <a:pt x="74" y="72"/>
                  <a:pt x="74" y="37"/>
                </a:cubicBezTo>
                <a:cubicBezTo>
                  <a:pt x="74" y="16"/>
                  <a:pt x="57" y="0"/>
                  <a:pt x="37" y="0"/>
                </a:cubicBezTo>
                <a:close/>
                <a:moveTo>
                  <a:pt x="37" y="57"/>
                </a:moveTo>
                <a:cubicBezTo>
                  <a:pt x="26" y="57"/>
                  <a:pt x="17" y="48"/>
                  <a:pt x="17" y="37"/>
                </a:cubicBezTo>
                <a:cubicBezTo>
                  <a:pt x="17" y="26"/>
                  <a:pt x="26" y="17"/>
                  <a:pt x="37" y="17"/>
                </a:cubicBezTo>
                <a:cubicBezTo>
                  <a:pt x="48" y="17"/>
                  <a:pt x="57" y="26"/>
                  <a:pt x="57" y="37"/>
                </a:cubicBezTo>
                <a:cubicBezTo>
                  <a:pt x="57" y="48"/>
                  <a:pt x="48" y="57"/>
                  <a:pt x="37" y="5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ea typeface="+mn-ea"/>
              <a:cs typeface="+mn-cs"/>
            </a:endParaRPr>
          </a:p>
        </p:txBody>
      </p:sp>
      <p:cxnSp>
        <p:nvCxnSpPr>
          <p:cNvPr id="57" name="Straight Arrow Connector 56">
            <a:extLst>
              <a:ext uri="{FF2B5EF4-FFF2-40B4-BE49-F238E27FC236}">
                <a16:creationId xmlns:a16="http://schemas.microsoft.com/office/drawing/2014/main" id="{60BF66D4-DB3F-45DA-B30E-D3C862907FA8}"/>
              </a:ext>
            </a:extLst>
          </p:cNvPr>
          <p:cNvCxnSpPr>
            <a:cxnSpLocks/>
          </p:cNvCxnSpPr>
          <p:nvPr/>
        </p:nvCxnSpPr>
        <p:spPr>
          <a:xfrm flipV="1">
            <a:off x="7886523" y="4828618"/>
            <a:ext cx="95351" cy="653616"/>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0CB33FD9-872A-4DFD-B9F7-1CB1E78B10FC}"/>
              </a:ext>
            </a:extLst>
          </p:cNvPr>
          <p:cNvSpPr txBox="1"/>
          <p:nvPr/>
        </p:nvSpPr>
        <p:spPr>
          <a:xfrm>
            <a:off x="10151927" y="3633895"/>
            <a:ext cx="2022456" cy="1077218"/>
          </a:xfrm>
          <a:prstGeom prst="rect">
            <a:avLst/>
          </a:prstGeom>
          <a:noFill/>
        </p:spPr>
        <p:txBody>
          <a:bodyPr wrap="square" rtlCol="0">
            <a:spAutoFit/>
          </a:bodyPr>
          <a:lstStyle/>
          <a:p>
            <a:pPr lvl="0" defTabSz="1219170">
              <a:defRPr/>
            </a:pPr>
            <a:r>
              <a:rPr lang="en-US" sz="1600" b="1" dirty="0">
                <a:ea typeface="Verdana" panose="020B0604030504040204" pitchFamily="34" charset="0"/>
                <a:cs typeface="Verdana" panose="020B0604030504040204" pitchFamily="34" charset="0"/>
              </a:rPr>
              <a:t>6. Align with the Importer, Customs Broker, etc. to export the product</a:t>
            </a:r>
            <a:endParaRPr kumimoji="0" lang="en-US" sz="1000" b="1" i="0" u="none" strike="noStrike" kern="1200" cap="none" spc="0" normalizeH="0" baseline="0" noProof="0" dirty="0">
              <a:ln>
                <a:noFill/>
              </a:ln>
              <a:effectLst/>
              <a:uLnTx/>
              <a:uFillTx/>
              <a:ea typeface="Verdana" panose="020B0604030504040204" pitchFamily="34" charset="0"/>
              <a:cs typeface="Verdana" panose="020B0604030504040204" pitchFamily="34" charset="0"/>
            </a:endParaRPr>
          </a:p>
        </p:txBody>
      </p:sp>
      <p:grpSp>
        <p:nvGrpSpPr>
          <p:cNvPr id="59" name="Group 58">
            <a:extLst>
              <a:ext uri="{FF2B5EF4-FFF2-40B4-BE49-F238E27FC236}">
                <a16:creationId xmlns:a16="http://schemas.microsoft.com/office/drawing/2014/main" id="{E79E9DFB-25DE-4ECB-9B33-40854F717310}"/>
              </a:ext>
            </a:extLst>
          </p:cNvPr>
          <p:cNvGrpSpPr>
            <a:grpSpLocks noChangeAspect="1"/>
          </p:cNvGrpSpPr>
          <p:nvPr/>
        </p:nvGrpSpPr>
        <p:grpSpPr bwMode="auto">
          <a:xfrm>
            <a:off x="9654586" y="3714855"/>
            <a:ext cx="472637" cy="487829"/>
            <a:chOff x="787" y="3112"/>
            <a:chExt cx="340" cy="340"/>
          </a:xfrm>
          <a:solidFill>
            <a:schemeClr val="accent3"/>
          </a:solidFill>
        </p:grpSpPr>
        <p:sp>
          <p:nvSpPr>
            <p:cNvPr id="60" name="Oval 899">
              <a:extLst>
                <a:ext uri="{FF2B5EF4-FFF2-40B4-BE49-F238E27FC236}">
                  <a16:creationId xmlns:a16="http://schemas.microsoft.com/office/drawing/2014/main" id="{0CFAEA40-9F96-41B2-B63B-65708BA472DA}"/>
                </a:ext>
              </a:extLst>
            </p:cNvPr>
            <p:cNvSpPr>
              <a:spLocks noChangeArrowheads="1"/>
            </p:cNvSpPr>
            <p:nvPr/>
          </p:nvSpPr>
          <p:spPr bwMode="auto">
            <a:xfrm>
              <a:off x="950" y="3146"/>
              <a:ext cx="14" cy="14"/>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ea typeface="+mn-ea"/>
                <a:cs typeface="+mn-cs"/>
              </a:endParaRPr>
            </a:p>
          </p:txBody>
        </p:sp>
        <p:sp>
          <p:nvSpPr>
            <p:cNvPr id="61" name="Freeform 900">
              <a:extLst>
                <a:ext uri="{FF2B5EF4-FFF2-40B4-BE49-F238E27FC236}">
                  <a16:creationId xmlns:a16="http://schemas.microsoft.com/office/drawing/2014/main" id="{D05D6639-F52A-40A6-9B60-41807B78D79C}"/>
                </a:ext>
              </a:extLst>
            </p:cNvPr>
            <p:cNvSpPr>
              <a:spLocks noEditPoints="1"/>
            </p:cNvSpPr>
            <p:nvPr/>
          </p:nvSpPr>
          <p:spPr bwMode="auto">
            <a:xfrm>
              <a:off x="787" y="3112"/>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96 h 512"/>
                <a:gd name="T12" fmla="*/ 288 w 512"/>
                <a:gd name="T13" fmla="*/ 128 h 512"/>
                <a:gd name="T14" fmla="*/ 256 w 512"/>
                <a:gd name="T15" fmla="*/ 160 h 512"/>
                <a:gd name="T16" fmla="*/ 224 w 512"/>
                <a:gd name="T17" fmla="*/ 128 h 512"/>
                <a:gd name="T18" fmla="*/ 256 w 512"/>
                <a:gd name="T19" fmla="*/ 96 h 512"/>
                <a:gd name="T20" fmla="*/ 254 w 512"/>
                <a:gd name="T21" fmla="*/ 337 h 512"/>
                <a:gd name="T22" fmla="*/ 200 w 512"/>
                <a:gd name="T23" fmla="*/ 411 h 512"/>
                <a:gd name="T24" fmla="*/ 192 w 512"/>
                <a:gd name="T25" fmla="*/ 416 h 512"/>
                <a:gd name="T26" fmla="*/ 185 w 512"/>
                <a:gd name="T27" fmla="*/ 414 h 512"/>
                <a:gd name="T28" fmla="*/ 183 w 512"/>
                <a:gd name="T29" fmla="*/ 399 h 512"/>
                <a:gd name="T30" fmla="*/ 236 w 512"/>
                <a:gd name="T31" fmla="*/ 324 h 512"/>
                <a:gd name="T32" fmla="*/ 251 w 512"/>
                <a:gd name="T33" fmla="*/ 322 h 512"/>
                <a:gd name="T34" fmla="*/ 254 w 512"/>
                <a:gd name="T35" fmla="*/ 337 h 512"/>
                <a:gd name="T36" fmla="*/ 311 w 512"/>
                <a:gd name="T37" fmla="*/ 416 h 512"/>
                <a:gd name="T38" fmla="*/ 309 w 512"/>
                <a:gd name="T39" fmla="*/ 416 h 512"/>
                <a:gd name="T40" fmla="*/ 298 w 512"/>
                <a:gd name="T41" fmla="*/ 407 h 512"/>
                <a:gd name="T42" fmla="*/ 288 w 512"/>
                <a:gd name="T43" fmla="*/ 335 h 512"/>
                <a:gd name="T44" fmla="*/ 247 w 512"/>
                <a:gd name="T45" fmla="*/ 284 h 512"/>
                <a:gd name="T46" fmla="*/ 245 w 512"/>
                <a:gd name="T47" fmla="*/ 277 h 512"/>
                <a:gd name="T48" fmla="*/ 245 w 512"/>
                <a:gd name="T49" fmla="*/ 202 h 512"/>
                <a:gd name="T50" fmla="*/ 224 w 512"/>
                <a:gd name="T51" fmla="*/ 218 h 512"/>
                <a:gd name="T52" fmla="*/ 224 w 512"/>
                <a:gd name="T53" fmla="*/ 288 h 512"/>
                <a:gd name="T54" fmla="*/ 213 w 512"/>
                <a:gd name="T55" fmla="*/ 298 h 512"/>
                <a:gd name="T56" fmla="*/ 202 w 512"/>
                <a:gd name="T57" fmla="*/ 288 h 512"/>
                <a:gd name="T58" fmla="*/ 202 w 512"/>
                <a:gd name="T59" fmla="*/ 213 h 512"/>
                <a:gd name="T60" fmla="*/ 207 w 512"/>
                <a:gd name="T61" fmla="*/ 204 h 512"/>
                <a:gd name="T62" fmla="*/ 249 w 512"/>
                <a:gd name="T63" fmla="*/ 172 h 512"/>
                <a:gd name="T64" fmla="*/ 260 w 512"/>
                <a:gd name="T65" fmla="*/ 171 h 512"/>
                <a:gd name="T66" fmla="*/ 266 w 512"/>
                <a:gd name="T67" fmla="*/ 181 h 512"/>
                <a:gd name="T68" fmla="*/ 266 w 512"/>
                <a:gd name="T69" fmla="*/ 273 h 512"/>
                <a:gd name="T70" fmla="*/ 307 w 512"/>
                <a:gd name="T71" fmla="*/ 324 h 512"/>
                <a:gd name="T72" fmla="*/ 309 w 512"/>
                <a:gd name="T73" fmla="*/ 329 h 512"/>
                <a:gd name="T74" fmla="*/ 320 w 512"/>
                <a:gd name="T75" fmla="*/ 403 h 512"/>
                <a:gd name="T76" fmla="*/ 311 w 512"/>
                <a:gd name="T77" fmla="*/ 416 h 512"/>
                <a:gd name="T78" fmla="*/ 317 w 512"/>
                <a:gd name="T79" fmla="*/ 274 h 512"/>
                <a:gd name="T80" fmla="*/ 309 w 512"/>
                <a:gd name="T81" fmla="*/ 277 h 512"/>
                <a:gd name="T82" fmla="*/ 301 w 512"/>
                <a:gd name="T83" fmla="*/ 274 h 512"/>
                <a:gd name="T84" fmla="*/ 291 w 512"/>
                <a:gd name="T85" fmla="*/ 263 h 512"/>
                <a:gd name="T86" fmla="*/ 291 w 512"/>
                <a:gd name="T87" fmla="*/ 248 h 512"/>
                <a:gd name="T88" fmla="*/ 306 w 512"/>
                <a:gd name="T89" fmla="*/ 248 h 512"/>
                <a:gd name="T90" fmla="*/ 317 w 512"/>
                <a:gd name="T91" fmla="*/ 259 h 512"/>
                <a:gd name="T92" fmla="*/ 317 w 512"/>
                <a:gd name="T93" fmla="*/ 27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96"/>
                  </a:moveTo>
                  <a:cubicBezTo>
                    <a:pt x="273" y="96"/>
                    <a:pt x="288" y="110"/>
                    <a:pt x="288" y="128"/>
                  </a:cubicBezTo>
                  <a:cubicBezTo>
                    <a:pt x="288" y="145"/>
                    <a:pt x="273" y="160"/>
                    <a:pt x="256" y="160"/>
                  </a:cubicBezTo>
                  <a:cubicBezTo>
                    <a:pt x="238" y="160"/>
                    <a:pt x="224" y="145"/>
                    <a:pt x="224" y="128"/>
                  </a:cubicBezTo>
                  <a:cubicBezTo>
                    <a:pt x="224" y="110"/>
                    <a:pt x="238" y="96"/>
                    <a:pt x="256" y="96"/>
                  </a:cubicBezTo>
                  <a:close/>
                  <a:moveTo>
                    <a:pt x="254" y="337"/>
                  </a:moveTo>
                  <a:cubicBezTo>
                    <a:pt x="200" y="411"/>
                    <a:pt x="200" y="411"/>
                    <a:pt x="200" y="411"/>
                  </a:cubicBezTo>
                  <a:cubicBezTo>
                    <a:pt x="198" y="414"/>
                    <a:pt x="195" y="416"/>
                    <a:pt x="192" y="416"/>
                  </a:cubicBezTo>
                  <a:cubicBezTo>
                    <a:pt x="190" y="416"/>
                    <a:pt x="187" y="415"/>
                    <a:pt x="185" y="414"/>
                  </a:cubicBezTo>
                  <a:cubicBezTo>
                    <a:pt x="181" y="410"/>
                    <a:pt x="180" y="404"/>
                    <a:pt x="183" y="399"/>
                  </a:cubicBezTo>
                  <a:cubicBezTo>
                    <a:pt x="236" y="324"/>
                    <a:pt x="236" y="324"/>
                    <a:pt x="236" y="324"/>
                  </a:cubicBezTo>
                  <a:cubicBezTo>
                    <a:pt x="240" y="319"/>
                    <a:pt x="246" y="318"/>
                    <a:pt x="251" y="322"/>
                  </a:cubicBezTo>
                  <a:cubicBezTo>
                    <a:pt x="256" y="325"/>
                    <a:pt x="257" y="332"/>
                    <a:pt x="254" y="337"/>
                  </a:cubicBezTo>
                  <a:close/>
                  <a:moveTo>
                    <a:pt x="311" y="416"/>
                  </a:moveTo>
                  <a:cubicBezTo>
                    <a:pt x="310" y="416"/>
                    <a:pt x="309" y="416"/>
                    <a:pt x="309" y="416"/>
                  </a:cubicBezTo>
                  <a:cubicBezTo>
                    <a:pt x="304" y="416"/>
                    <a:pt x="299" y="412"/>
                    <a:pt x="298" y="407"/>
                  </a:cubicBezTo>
                  <a:cubicBezTo>
                    <a:pt x="288" y="335"/>
                    <a:pt x="288" y="335"/>
                    <a:pt x="288" y="335"/>
                  </a:cubicBezTo>
                  <a:cubicBezTo>
                    <a:pt x="247" y="284"/>
                    <a:pt x="247" y="284"/>
                    <a:pt x="247" y="284"/>
                  </a:cubicBezTo>
                  <a:cubicBezTo>
                    <a:pt x="246" y="282"/>
                    <a:pt x="245" y="279"/>
                    <a:pt x="245" y="277"/>
                  </a:cubicBezTo>
                  <a:cubicBezTo>
                    <a:pt x="245" y="202"/>
                    <a:pt x="245" y="202"/>
                    <a:pt x="245" y="202"/>
                  </a:cubicBezTo>
                  <a:cubicBezTo>
                    <a:pt x="224" y="218"/>
                    <a:pt x="224" y="218"/>
                    <a:pt x="224" y="218"/>
                  </a:cubicBezTo>
                  <a:cubicBezTo>
                    <a:pt x="224" y="288"/>
                    <a:pt x="224" y="288"/>
                    <a:pt x="224" y="288"/>
                  </a:cubicBezTo>
                  <a:cubicBezTo>
                    <a:pt x="224" y="294"/>
                    <a:pt x="219" y="298"/>
                    <a:pt x="213" y="298"/>
                  </a:cubicBezTo>
                  <a:cubicBezTo>
                    <a:pt x="207" y="298"/>
                    <a:pt x="202" y="294"/>
                    <a:pt x="202" y="288"/>
                  </a:cubicBezTo>
                  <a:cubicBezTo>
                    <a:pt x="202" y="213"/>
                    <a:pt x="202" y="213"/>
                    <a:pt x="202" y="213"/>
                  </a:cubicBezTo>
                  <a:cubicBezTo>
                    <a:pt x="202" y="210"/>
                    <a:pt x="204" y="206"/>
                    <a:pt x="207" y="204"/>
                  </a:cubicBezTo>
                  <a:cubicBezTo>
                    <a:pt x="249" y="172"/>
                    <a:pt x="249" y="172"/>
                    <a:pt x="249" y="172"/>
                  </a:cubicBezTo>
                  <a:cubicBezTo>
                    <a:pt x="253" y="170"/>
                    <a:pt x="257" y="170"/>
                    <a:pt x="260" y="171"/>
                  </a:cubicBezTo>
                  <a:cubicBezTo>
                    <a:pt x="264" y="173"/>
                    <a:pt x="266" y="177"/>
                    <a:pt x="266" y="181"/>
                  </a:cubicBezTo>
                  <a:cubicBezTo>
                    <a:pt x="266" y="273"/>
                    <a:pt x="266" y="273"/>
                    <a:pt x="266" y="273"/>
                  </a:cubicBezTo>
                  <a:cubicBezTo>
                    <a:pt x="307" y="324"/>
                    <a:pt x="307" y="324"/>
                    <a:pt x="307" y="324"/>
                  </a:cubicBezTo>
                  <a:cubicBezTo>
                    <a:pt x="308" y="325"/>
                    <a:pt x="309" y="327"/>
                    <a:pt x="309" y="329"/>
                  </a:cubicBezTo>
                  <a:cubicBezTo>
                    <a:pt x="320" y="403"/>
                    <a:pt x="320" y="403"/>
                    <a:pt x="320" y="403"/>
                  </a:cubicBezTo>
                  <a:cubicBezTo>
                    <a:pt x="320" y="409"/>
                    <a:pt x="316" y="415"/>
                    <a:pt x="311" y="416"/>
                  </a:cubicBezTo>
                  <a:close/>
                  <a:moveTo>
                    <a:pt x="317" y="274"/>
                  </a:moveTo>
                  <a:cubicBezTo>
                    <a:pt x="314" y="276"/>
                    <a:pt x="312" y="277"/>
                    <a:pt x="309" y="277"/>
                  </a:cubicBezTo>
                  <a:cubicBezTo>
                    <a:pt x="306" y="277"/>
                    <a:pt x="304" y="276"/>
                    <a:pt x="301" y="274"/>
                  </a:cubicBezTo>
                  <a:cubicBezTo>
                    <a:pt x="291" y="263"/>
                    <a:pt x="291" y="263"/>
                    <a:pt x="291" y="263"/>
                  </a:cubicBezTo>
                  <a:cubicBezTo>
                    <a:pt x="287" y="259"/>
                    <a:pt x="287" y="252"/>
                    <a:pt x="291" y="248"/>
                  </a:cubicBezTo>
                  <a:cubicBezTo>
                    <a:pt x="295" y="244"/>
                    <a:pt x="302" y="244"/>
                    <a:pt x="306" y="248"/>
                  </a:cubicBezTo>
                  <a:cubicBezTo>
                    <a:pt x="317" y="259"/>
                    <a:pt x="317" y="259"/>
                    <a:pt x="317" y="259"/>
                  </a:cubicBezTo>
                  <a:cubicBezTo>
                    <a:pt x="321" y="263"/>
                    <a:pt x="321" y="270"/>
                    <a:pt x="317" y="27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ea typeface="+mn-ea"/>
                <a:cs typeface="+mn-cs"/>
              </a:endParaRPr>
            </a:p>
          </p:txBody>
        </p:sp>
      </p:grpSp>
      <p:sp>
        <p:nvSpPr>
          <p:cNvPr id="62" name="Freeform 38">
            <a:extLst>
              <a:ext uri="{FF2B5EF4-FFF2-40B4-BE49-F238E27FC236}">
                <a16:creationId xmlns:a16="http://schemas.microsoft.com/office/drawing/2014/main" id="{C7B24166-EB1E-451F-9CF4-C22601BE55D1}"/>
              </a:ext>
            </a:extLst>
          </p:cNvPr>
          <p:cNvSpPr>
            <a:spLocks noChangeAspect="1" noEditPoints="1"/>
          </p:cNvSpPr>
          <p:nvPr/>
        </p:nvSpPr>
        <p:spPr bwMode="auto">
          <a:xfrm>
            <a:off x="10005498" y="5484305"/>
            <a:ext cx="181444" cy="279333"/>
          </a:xfrm>
          <a:custGeom>
            <a:avLst/>
            <a:gdLst>
              <a:gd name="T0" fmla="*/ 37 w 74"/>
              <a:gd name="T1" fmla="*/ 0 h 118"/>
              <a:gd name="T2" fmla="*/ 0 w 74"/>
              <a:gd name="T3" fmla="*/ 37 h 118"/>
              <a:gd name="T4" fmla="*/ 37 w 74"/>
              <a:gd name="T5" fmla="*/ 118 h 118"/>
              <a:gd name="T6" fmla="*/ 74 w 74"/>
              <a:gd name="T7" fmla="*/ 37 h 118"/>
              <a:gd name="T8" fmla="*/ 37 w 74"/>
              <a:gd name="T9" fmla="*/ 0 h 118"/>
              <a:gd name="T10" fmla="*/ 37 w 74"/>
              <a:gd name="T11" fmla="*/ 57 h 118"/>
              <a:gd name="T12" fmla="*/ 17 w 74"/>
              <a:gd name="T13" fmla="*/ 37 h 118"/>
              <a:gd name="T14" fmla="*/ 37 w 74"/>
              <a:gd name="T15" fmla="*/ 17 h 118"/>
              <a:gd name="T16" fmla="*/ 57 w 74"/>
              <a:gd name="T17" fmla="*/ 37 h 118"/>
              <a:gd name="T18" fmla="*/ 37 w 74"/>
              <a:gd name="T19" fmla="*/ 5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118">
                <a:moveTo>
                  <a:pt x="37" y="0"/>
                </a:moveTo>
                <a:cubicBezTo>
                  <a:pt x="16" y="0"/>
                  <a:pt x="0" y="16"/>
                  <a:pt x="0" y="37"/>
                </a:cubicBezTo>
                <a:cubicBezTo>
                  <a:pt x="0" y="72"/>
                  <a:pt x="37" y="118"/>
                  <a:pt x="37" y="118"/>
                </a:cubicBezTo>
                <a:cubicBezTo>
                  <a:pt x="37" y="118"/>
                  <a:pt x="74" y="72"/>
                  <a:pt x="74" y="37"/>
                </a:cubicBezTo>
                <a:cubicBezTo>
                  <a:pt x="74" y="16"/>
                  <a:pt x="57" y="0"/>
                  <a:pt x="37" y="0"/>
                </a:cubicBezTo>
                <a:close/>
                <a:moveTo>
                  <a:pt x="37" y="57"/>
                </a:moveTo>
                <a:cubicBezTo>
                  <a:pt x="26" y="57"/>
                  <a:pt x="17" y="48"/>
                  <a:pt x="17" y="37"/>
                </a:cubicBezTo>
                <a:cubicBezTo>
                  <a:pt x="17" y="26"/>
                  <a:pt x="26" y="17"/>
                  <a:pt x="37" y="17"/>
                </a:cubicBezTo>
                <a:cubicBezTo>
                  <a:pt x="48" y="17"/>
                  <a:pt x="57" y="26"/>
                  <a:pt x="57" y="37"/>
                </a:cubicBezTo>
                <a:cubicBezTo>
                  <a:pt x="57" y="48"/>
                  <a:pt x="48" y="57"/>
                  <a:pt x="37" y="57"/>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ea typeface="+mn-ea"/>
              <a:cs typeface="+mn-cs"/>
            </a:endParaRPr>
          </a:p>
        </p:txBody>
      </p:sp>
      <p:cxnSp>
        <p:nvCxnSpPr>
          <p:cNvPr id="63" name="Straight Arrow Connector 62">
            <a:extLst>
              <a:ext uri="{FF2B5EF4-FFF2-40B4-BE49-F238E27FC236}">
                <a16:creationId xmlns:a16="http://schemas.microsoft.com/office/drawing/2014/main" id="{3AA1CDA1-EF97-4133-A590-D7A30788BB06}"/>
              </a:ext>
            </a:extLst>
          </p:cNvPr>
          <p:cNvCxnSpPr>
            <a:cxnSpLocks/>
          </p:cNvCxnSpPr>
          <p:nvPr/>
        </p:nvCxnSpPr>
        <p:spPr>
          <a:xfrm flipV="1">
            <a:off x="10105951" y="4808612"/>
            <a:ext cx="311362" cy="65261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64" name="Freeform 6">
            <a:extLst>
              <a:ext uri="{FF2B5EF4-FFF2-40B4-BE49-F238E27FC236}">
                <a16:creationId xmlns:a16="http://schemas.microsoft.com/office/drawing/2014/main" id="{B324FC57-E82F-4C14-B96D-C0A10FF70C6A}"/>
              </a:ext>
            </a:extLst>
          </p:cNvPr>
          <p:cNvSpPr>
            <a:spLocks noChangeAspect="1" noEditPoints="1"/>
          </p:cNvSpPr>
          <p:nvPr/>
        </p:nvSpPr>
        <p:spPr bwMode="auto">
          <a:xfrm>
            <a:off x="4311967" y="5139792"/>
            <a:ext cx="174857" cy="279332"/>
          </a:xfrm>
          <a:custGeom>
            <a:avLst/>
            <a:gdLst>
              <a:gd name="T0" fmla="*/ 37 w 74"/>
              <a:gd name="T1" fmla="*/ 0 h 118"/>
              <a:gd name="T2" fmla="*/ 0 w 74"/>
              <a:gd name="T3" fmla="*/ 37 h 118"/>
              <a:gd name="T4" fmla="*/ 37 w 74"/>
              <a:gd name="T5" fmla="*/ 118 h 118"/>
              <a:gd name="T6" fmla="*/ 74 w 74"/>
              <a:gd name="T7" fmla="*/ 37 h 118"/>
              <a:gd name="T8" fmla="*/ 37 w 74"/>
              <a:gd name="T9" fmla="*/ 0 h 118"/>
              <a:gd name="T10" fmla="*/ 37 w 74"/>
              <a:gd name="T11" fmla="*/ 57 h 118"/>
              <a:gd name="T12" fmla="*/ 17 w 74"/>
              <a:gd name="T13" fmla="*/ 37 h 118"/>
              <a:gd name="T14" fmla="*/ 37 w 74"/>
              <a:gd name="T15" fmla="*/ 17 h 118"/>
              <a:gd name="T16" fmla="*/ 57 w 74"/>
              <a:gd name="T17" fmla="*/ 37 h 118"/>
              <a:gd name="T18" fmla="*/ 37 w 74"/>
              <a:gd name="T19" fmla="*/ 5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118">
                <a:moveTo>
                  <a:pt x="37" y="0"/>
                </a:moveTo>
                <a:cubicBezTo>
                  <a:pt x="16" y="0"/>
                  <a:pt x="0" y="16"/>
                  <a:pt x="0" y="37"/>
                </a:cubicBezTo>
                <a:cubicBezTo>
                  <a:pt x="0" y="72"/>
                  <a:pt x="37" y="118"/>
                  <a:pt x="37" y="118"/>
                </a:cubicBezTo>
                <a:cubicBezTo>
                  <a:pt x="37" y="118"/>
                  <a:pt x="74" y="72"/>
                  <a:pt x="74" y="37"/>
                </a:cubicBezTo>
                <a:cubicBezTo>
                  <a:pt x="74" y="16"/>
                  <a:pt x="57" y="0"/>
                  <a:pt x="37" y="0"/>
                </a:cubicBezTo>
                <a:close/>
                <a:moveTo>
                  <a:pt x="37" y="57"/>
                </a:moveTo>
                <a:cubicBezTo>
                  <a:pt x="26" y="57"/>
                  <a:pt x="17" y="48"/>
                  <a:pt x="17" y="37"/>
                </a:cubicBezTo>
                <a:cubicBezTo>
                  <a:pt x="17" y="26"/>
                  <a:pt x="26" y="17"/>
                  <a:pt x="37" y="17"/>
                </a:cubicBezTo>
                <a:cubicBezTo>
                  <a:pt x="48" y="17"/>
                  <a:pt x="57" y="26"/>
                  <a:pt x="57" y="37"/>
                </a:cubicBezTo>
                <a:cubicBezTo>
                  <a:pt x="57" y="48"/>
                  <a:pt x="48" y="57"/>
                  <a:pt x="37" y="5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ea typeface="+mn-ea"/>
              <a:cs typeface="+mn-cs"/>
            </a:endParaRPr>
          </a:p>
        </p:txBody>
      </p:sp>
      <p:sp>
        <p:nvSpPr>
          <p:cNvPr id="65" name="Freeform 364">
            <a:extLst>
              <a:ext uri="{FF2B5EF4-FFF2-40B4-BE49-F238E27FC236}">
                <a16:creationId xmlns:a16="http://schemas.microsoft.com/office/drawing/2014/main" id="{74D42AA1-81DB-46FF-8FDA-1EF18A5113CF}"/>
              </a:ext>
            </a:extLst>
          </p:cNvPr>
          <p:cNvSpPr>
            <a:spLocks noChangeAspect="1" noEditPoints="1"/>
          </p:cNvSpPr>
          <p:nvPr/>
        </p:nvSpPr>
        <p:spPr bwMode="auto">
          <a:xfrm>
            <a:off x="757551" y="4327764"/>
            <a:ext cx="487829" cy="486399"/>
          </a:xfrm>
          <a:custGeom>
            <a:avLst/>
            <a:gdLst>
              <a:gd name="T0" fmla="*/ 0 w 512"/>
              <a:gd name="T1" fmla="*/ 256 h 512"/>
              <a:gd name="T2" fmla="*/ 512 w 512"/>
              <a:gd name="T3" fmla="*/ 256 h 512"/>
              <a:gd name="T4" fmla="*/ 117 w 512"/>
              <a:gd name="T5" fmla="*/ 362 h 512"/>
              <a:gd name="T6" fmla="*/ 96 w 512"/>
              <a:gd name="T7" fmla="*/ 362 h 512"/>
              <a:gd name="T8" fmla="*/ 106 w 512"/>
              <a:gd name="T9" fmla="*/ 330 h 512"/>
              <a:gd name="T10" fmla="*/ 117 w 512"/>
              <a:gd name="T11" fmla="*/ 362 h 512"/>
              <a:gd name="T12" fmla="*/ 149 w 512"/>
              <a:gd name="T13" fmla="*/ 373 h 512"/>
              <a:gd name="T14" fmla="*/ 138 w 512"/>
              <a:gd name="T15" fmla="*/ 320 h 512"/>
              <a:gd name="T16" fmla="*/ 160 w 512"/>
              <a:gd name="T17" fmla="*/ 320 h 512"/>
              <a:gd name="T18" fmla="*/ 202 w 512"/>
              <a:gd name="T19" fmla="*/ 362 h 512"/>
              <a:gd name="T20" fmla="*/ 181 w 512"/>
              <a:gd name="T21" fmla="*/ 362 h 512"/>
              <a:gd name="T22" fmla="*/ 192 w 512"/>
              <a:gd name="T23" fmla="*/ 277 h 512"/>
              <a:gd name="T24" fmla="*/ 202 w 512"/>
              <a:gd name="T25" fmla="*/ 362 h 512"/>
              <a:gd name="T26" fmla="*/ 234 w 512"/>
              <a:gd name="T27" fmla="*/ 373 h 512"/>
              <a:gd name="T28" fmla="*/ 224 w 512"/>
              <a:gd name="T29" fmla="*/ 277 h 512"/>
              <a:gd name="T30" fmla="*/ 245 w 512"/>
              <a:gd name="T31" fmla="*/ 277 h 512"/>
              <a:gd name="T32" fmla="*/ 288 w 512"/>
              <a:gd name="T33" fmla="*/ 362 h 512"/>
              <a:gd name="T34" fmla="*/ 266 w 512"/>
              <a:gd name="T35" fmla="*/ 362 h 512"/>
              <a:gd name="T36" fmla="*/ 277 w 512"/>
              <a:gd name="T37" fmla="*/ 266 h 512"/>
              <a:gd name="T38" fmla="*/ 288 w 512"/>
              <a:gd name="T39" fmla="*/ 362 h 512"/>
              <a:gd name="T40" fmla="*/ 320 w 512"/>
              <a:gd name="T41" fmla="*/ 373 h 512"/>
              <a:gd name="T42" fmla="*/ 309 w 512"/>
              <a:gd name="T43" fmla="*/ 245 h 512"/>
              <a:gd name="T44" fmla="*/ 330 w 512"/>
              <a:gd name="T45" fmla="*/ 245 h 512"/>
              <a:gd name="T46" fmla="*/ 373 w 512"/>
              <a:gd name="T47" fmla="*/ 362 h 512"/>
              <a:gd name="T48" fmla="*/ 352 w 512"/>
              <a:gd name="T49" fmla="*/ 362 h 512"/>
              <a:gd name="T50" fmla="*/ 362 w 512"/>
              <a:gd name="T51" fmla="*/ 202 h 512"/>
              <a:gd name="T52" fmla="*/ 373 w 512"/>
              <a:gd name="T53" fmla="*/ 362 h 512"/>
              <a:gd name="T54" fmla="*/ 384 w 512"/>
              <a:gd name="T55" fmla="*/ 181 h 512"/>
              <a:gd name="T56" fmla="*/ 373 w 512"/>
              <a:gd name="T57" fmla="*/ 153 h 512"/>
              <a:gd name="T58" fmla="*/ 277 w 512"/>
              <a:gd name="T59" fmla="*/ 245 h 512"/>
              <a:gd name="T60" fmla="*/ 113 w 512"/>
              <a:gd name="T61" fmla="*/ 307 h 512"/>
              <a:gd name="T62" fmla="*/ 98 w 512"/>
              <a:gd name="T63" fmla="*/ 305 h 512"/>
              <a:gd name="T64" fmla="*/ 185 w 512"/>
              <a:gd name="T65" fmla="*/ 226 h 512"/>
              <a:gd name="T66" fmla="*/ 273 w 512"/>
              <a:gd name="T67" fmla="*/ 224 h 512"/>
              <a:gd name="T68" fmla="*/ 341 w 512"/>
              <a:gd name="T69" fmla="*/ 138 h 512"/>
              <a:gd name="T70" fmla="*/ 341 w 512"/>
              <a:gd name="T71" fmla="*/ 117 h 512"/>
              <a:gd name="T72" fmla="*/ 388 w 512"/>
              <a:gd name="T73" fmla="*/ 118 h 512"/>
              <a:gd name="T74" fmla="*/ 394 w 512"/>
              <a:gd name="T75" fmla="*/ 12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17" y="362"/>
                </a:moveTo>
                <a:cubicBezTo>
                  <a:pt x="117" y="368"/>
                  <a:pt x="112" y="373"/>
                  <a:pt x="106" y="373"/>
                </a:cubicBezTo>
                <a:cubicBezTo>
                  <a:pt x="100" y="373"/>
                  <a:pt x="96" y="368"/>
                  <a:pt x="96" y="362"/>
                </a:cubicBezTo>
                <a:cubicBezTo>
                  <a:pt x="96" y="341"/>
                  <a:pt x="96" y="341"/>
                  <a:pt x="96" y="341"/>
                </a:cubicBezTo>
                <a:cubicBezTo>
                  <a:pt x="96" y="335"/>
                  <a:pt x="100" y="330"/>
                  <a:pt x="106" y="330"/>
                </a:cubicBezTo>
                <a:cubicBezTo>
                  <a:pt x="112" y="330"/>
                  <a:pt x="117" y="335"/>
                  <a:pt x="117" y="341"/>
                </a:cubicBezTo>
                <a:lnTo>
                  <a:pt x="117" y="362"/>
                </a:lnTo>
                <a:close/>
                <a:moveTo>
                  <a:pt x="160" y="362"/>
                </a:moveTo>
                <a:cubicBezTo>
                  <a:pt x="160" y="368"/>
                  <a:pt x="155" y="373"/>
                  <a:pt x="149" y="373"/>
                </a:cubicBezTo>
                <a:cubicBezTo>
                  <a:pt x="143" y="373"/>
                  <a:pt x="138" y="368"/>
                  <a:pt x="138" y="362"/>
                </a:cubicBezTo>
                <a:cubicBezTo>
                  <a:pt x="138" y="320"/>
                  <a:pt x="138" y="320"/>
                  <a:pt x="138" y="320"/>
                </a:cubicBezTo>
                <a:cubicBezTo>
                  <a:pt x="138" y="314"/>
                  <a:pt x="143" y="309"/>
                  <a:pt x="149" y="309"/>
                </a:cubicBezTo>
                <a:cubicBezTo>
                  <a:pt x="155" y="309"/>
                  <a:pt x="160" y="314"/>
                  <a:pt x="160" y="320"/>
                </a:cubicBezTo>
                <a:lnTo>
                  <a:pt x="160" y="362"/>
                </a:lnTo>
                <a:close/>
                <a:moveTo>
                  <a:pt x="202" y="362"/>
                </a:moveTo>
                <a:cubicBezTo>
                  <a:pt x="202" y="368"/>
                  <a:pt x="198" y="373"/>
                  <a:pt x="192" y="373"/>
                </a:cubicBezTo>
                <a:cubicBezTo>
                  <a:pt x="186" y="373"/>
                  <a:pt x="181" y="368"/>
                  <a:pt x="181" y="362"/>
                </a:cubicBezTo>
                <a:cubicBezTo>
                  <a:pt x="181" y="288"/>
                  <a:pt x="181" y="288"/>
                  <a:pt x="181" y="288"/>
                </a:cubicBezTo>
                <a:cubicBezTo>
                  <a:pt x="181" y="282"/>
                  <a:pt x="186" y="277"/>
                  <a:pt x="192" y="277"/>
                </a:cubicBezTo>
                <a:cubicBezTo>
                  <a:pt x="198" y="277"/>
                  <a:pt x="202" y="282"/>
                  <a:pt x="202" y="288"/>
                </a:cubicBezTo>
                <a:lnTo>
                  <a:pt x="202" y="362"/>
                </a:lnTo>
                <a:close/>
                <a:moveTo>
                  <a:pt x="245" y="362"/>
                </a:moveTo>
                <a:cubicBezTo>
                  <a:pt x="245" y="368"/>
                  <a:pt x="240" y="373"/>
                  <a:pt x="234" y="373"/>
                </a:cubicBezTo>
                <a:cubicBezTo>
                  <a:pt x="228" y="373"/>
                  <a:pt x="224" y="368"/>
                  <a:pt x="224" y="362"/>
                </a:cubicBezTo>
                <a:cubicBezTo>
                  <a:pt x="224" y="277"/>
                  <a:pt x="224" y="277"/>
                  <a:pt x="224" y="277"/>
                </a:cubicBezTo>
                <a:cubicBezTo>
                  <a:pt x="224" y="271"/>
                  <a:pt x="228" y="266"/>
                  <a:pt x="234" y="266"/>
                </a:cubicBezTo>
                <a:cubicBezTo>
                  <a:pt x="240" y="266"/>
                  <a:pt x="245" y="271"/>
                  <a:pt x="245" y="277"/>
                </a:cubicBezTo>
                <a:lnTo>
                  <a:pt x="245" y="362"/>
                </a:lnTo>
                <a:close/>
                <a:moveTo>
                  <a:pt x="288" y="362"/>
                </a:moveTo>
                <a:cubicBezTo>
                  <a:pt x="288" y="368"/>
                  <a:pt x="283" y="373"/>
                  <a:pt x="277" y="373"/>
                </a:cubicBezTo>
                <a:cubicBezTo>
                  <a:pt x="271" y="373"/>
                  <a:pt x="266" y="368"/>
                  <a:pt x="266" y="362"/>
                </a:cubicBezTo>
                <a:cubicBezTo>
                  <a:pt x="266" y="277"/>
                  <a:pt x="266" y="277"/>
                  <a:pt x="266" y="277"/>
                </a:cubicBezTo>
                <a:cubicBezTo>
                  <a:pt x="266" y="271"/>
                  <a:pt x="271" y="266"/>
                  <a:pt x="277" y="266"/>
                </a:cubicBezTo>
                <a:cubicBezTo>
                  <a:pt x="283" y="266"/>
                  <a:pt x="288" y="271"/>
                  <a:pt x="288" y="277"/>
                </a:cubicBezTo>
                <a:lnTo>
                  <a:pt x="288" y="362"/>
                </a:lnTo>
                <a:close/>
                <a:moveTo>
                  <a:pt x="330" y="362"/>
                </a:moveTo>
                <a:cubicBezTo>
                  <a:pt x="330" y="368"/>
                  <a:pt x="326" y="373"/>
                  <a:pt x="320" y="373"/>
                </a:cubicBezTo>
                <a:cubicBezTo>
                  <a:pt x="314" y="373"/>
                  <a:pt x="309" y="368"/>
                  <a:pt x="309" y="362"/>
                </a:cubicBezTo>
                <a:cubicBezTo>
                  <a:pt x="309" y="245"/>
                  <a:pt x="309" y="245"/>
                  <a:pt x="309" y="245"/>
                </a:cubicBezTo>
                <a:cubicBezTo>
                  <a:pt x="309" y="239"/>
                  <a:pt x="314" y="234"/>
                  <a:pt x="320" y="234"/>
                </a:cubicBezTo>
                <a:cubicBezTo>
                  <a:pt x="326" y="234"/>
                  <a:pt x="330" y="239"/>
                  <a:pt x="330" y="245"/>
                </a:cubicBezTo>
                <a:lnTo>
                  <a:pt x="330" y="362"/>
                </a:lnTo>
                <a:close/>
                <a:moveTo>
                  <a:pt x="373" y="362"/>
                </a:moveTo>
                <a:cubicBezTo>
                  <a:pt x="373" y="368"/>
                  <a:pt x="368" y="373"/>
                  <a:pt x="362" y="373"/>
                </a:cubicBezTo>
                <a:cubicBezTo>
                  <a:pt x="356" y="373"/>
                  <a:pt x="352" y="368"/>
                  <a:pt x="352" y="362"/>
                </a:cubicBezTo>
                <a:cubicBezTo>
                  <a:pt x="352" y="213"/>
                  <a:pt x="352" y="213"/>
                  <a:pt x="352" y="213"/>
                </a:cubicBezTo>
                <a:cubicBezTo>
                  <a:pt x="352" y="207"/>
                  <a:pt x="356" y="202"/>
                  <a:pt x="362" y="202"/>
                </a:cubicBezTo>
                <a:cubicBezTo>
                  <a:pt x="368" y="202"/>
                  <a:pt x="373" y="207"/>
                  <a:pt x="373" y="213"/>
                </a:cubicBezTo>
                <a:lnTo>
                  <a:pt x="373" y="362"/>
                </a:lnTo>
                <a:close/>
                <a:moveTo>
                  <a:pt x="394" y="170"/>
                </a:moveTo>
                <a:cubicBezTo>
                  <a:pt x="394" y="176"/>
                  <a:pt x="390" y="181"/>
                  <a:pt x="384" y="181"/>
                </a:cubicBezTo>
                <a:cubicBezTo>
                  <a:pt x="378" y="181"/>
                  <a:pt x="373" y="176"/>
                  <a:pt x="373" y="170"/>
                </a:cubicBezTo>
                <a:cubicBezTo>
                  <a:pt x="373" y="153"/>
                  <a:pt x="373" y="153"/>
                  <a:pt x="373" y="153"/>
                </a:cubicBezTo>
                <a:cubicBezTo>
                  <a:pt x="285" y="242"/>
                  <a:pt x="285" y="242"/>
                  <a:pt x="285" y="242"/>
                </a:cubicBezTo>
                <a:cubicBezTo>
                  <a:pt x="283" y="244"/>
                  <a:pt x="280" y="245"/>
                  <a:pt x="277" y="245"/>
                </a:cubicBezTo>
                <a:cubicBezTo>
                  <a:pt x="195" y="245"/>
                  <a:pt x="195" y="245"/>
                  <a:pt x="195" y="245"/>
                </a:cubicBezTo>
                <a:cubicBezTo>
                  <a:pt x="113" y="307"/>
                  <a:pt x="113" y="307"/>
                  <a:pt x="113" y="307"/>
                </a:cubicBezTo>
                <a:cubicBezTo>
                  <a:pt x="111" y="308"/>
                  <a:pt x="109" y="309"/>
                  <a:pt x="106" y="309"/>
                </a:cubicBezTo>
                <a:cubicBezTo>
                  <a:pt x="103" y="309"/>
                  <a:pt x="100" y="308"/>
                  <a:pt x="98" y="305"/>
                </a:cubicBezTo>
                <a:cubicBezTo>
                  <a:pt x="94" y="300"/>
                  <a:pt x="95" y="293"/>
                  <a:pt x="100" y="290"/>
                </a:cubicBezTo>
                <a:cubicBezTo>
                  <a:pt x="185" y="226"/>
                  <a:pt x="185" y="226"/>
                  <a:pt x="185" y="226"/>
                </a:cubicBezTo>
                <a:cubicBezTo>
                  <a:pt x="187" y="224"/>
                  <a:pt x="189" y="224"/>
                  <a:pt x="192" y="224"/>
                </a:cubicBezTo>
                <a:cubicBezTo>
                  <a:pt x="273" y="224"/>
                  <a:pt x="273" y="224"/>
                  <a:pt x="273" y="224"/>
                </a:cubicBezTo>
                <a:cubicBezTo>
                  <a:pt x="358" y="138"/>
                  <a:pt x="358" y="138"/>
                  <a:pt x="358" y="138"/>
                </a:cubicBezTo>
                <a:cubicBezTo>
                  <a:pt x="341" y="138"/>
                  <a:pt x="341" y="138"/>
                  <a:pt x="341" y="138"/>
                </a:cubicBezTo>
                <a:cubicBezTo>
                  <a:pt x="335" y="138"/>
                  <a:pt x="330" y="134"/>
                  <a:pt x="330" y="128"/>
                </a:cubicBezTo>
                <a:cubicBezTo>
                  <a:pt x="330" y="122"/>
                  <a:pt x="335" y="117"/>
                  <a:pt x="341" y="117"/>
                </a:cubicBezTo>
                <a:cubicBezTo>
                  <a:pt x="384" y="117"/>
                  <a:pt x="384" y="117"/>
                  <a:pt x="384" y="117"/>
                </a:cubicBezTo>
                <a:cubicBezTo>
                  <a:pt x="385" y="117"/>
                  <a:pt x="386" y="117"/>
                  <a:pt x="388" y="118"/>
                </a:cubicBezTo>
                <a:cubicBezTo>
                  <a:pt x="390" y="119"/>
                  <a:pt x="392" y="121"/>
                  <a:pt x="394" y="124"/>
                </a:cubicBezTo>
                <a:cubicBezTo>
                  <a:pt x="394" y="125"/>
                  <a:pt x="394" y="126"/>
                  <a:pt x="394" y="128"/>
                </a:cubicBezTo>
                <a:lnTo>
                  <a:pt x="394" y="17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ea typeface="+mn-ea"/>
              <a:cs typeface="+mn-cs"/>
            </a:endParaRPr>
          </a:p>
        </p:txBody>
      </p:sp>
      <p:cxnSp>
        <p:nvCxnSpPr>
          <p:cNvPr id="66" name="Straight Arrow Connector 65">
            <a:extLst>
              <a:ext uri="{FF2B5EF4-FFF2-40B4-BE49-F238E27FC236}">
                <a16:creationId xmlns:a16="http://schemas.microsoft.com/office/drawing/2014/main" id="{6ECBC9F1-6CEF-44B4-9CEB-080536F0881D}"/>
              </a:ext>
            </a:extLst>
          </p:cNvPr>
          <p:cNvCxnSpPr/>
          <p:nvPr/>
        </p:nvCxnSpPr>
        <p:spPr>
          <a:xfrm flipH="1" flipV="1">
            <a:off x="3477384" y="4955728"/>
            <a:ext cx="787211" cy="21713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B92F199A-4AF0-4C21-A1B4-89559651025A}"/>
              </a:ext>
            </a:extLst>
          </p:cNvPr>
          <p:cNvSpPr txBox="1"/>
          <p:nvPr/>
        </p:nvSpPr>
        <p:spPr>
          <a:xfrm>
            <a:off x="1222507" y="4284583"/>
            <a:ext cx="2795380" cy="830997"/>
          </a:xfrm>
          <a:prstGeom prst="rect">
            <a:avLst/>
          </a:prstGeom>
          <a:noFill/>
        </p:spPr>
        <p:txBody>
          <a:bodyPr wrap="square" rtlCol="0">
            <a:spAutoFit/>
          </a:bodyPr>
          <a:lstStyle/>
          <a:p>
            <a:pPr lvl="0" defTabSz="1219170">
              <a:defRPr/>
            </a:pPr>
            <a:r>
              <a:rPr lang="en-US" sz="1600" b="1" dirty="0">
                <a:ea typeface="Verdana" panose="020B0604030504040204" pitchFamily="34" charset="0"/>
                <a:cs typeface="Verdana" panose="020B0604030504040204" pitchFamily="34" charset="0"/>
              </a:rPr>
              <a:t>4. Obtain all Required Entry Filings and Permits (CBP)</a:t>
            </a:r>
          </a:p>
        </p:txBody>
      </p:sp>
      <p:sp>
        <p:nvSpPr>
          <p:cNvPr id="68" name="Slide Number Placeholder 2">
            <a:extLst>
              <a:ext uri="{FF2B5EF4-FFF2-40B4-BE49-F238E27FC236}">
                <a16:creationId xmlns:a16="http://schemas.microsoft.com/office/drawing/2014/main" id="{75F6E13B-C223-42BF-86F8-2CB1A7B2C84A}"/>
              </a:ext>
            </a:extLst>
          </p:cNvPr>
          <p:cNvSpPr txBox="1">
            <a:spLocks/>
          </p:cNvSpPr>
          <p:nvPr/>
        </p:nvSpPr>
        <p:spPr>
          <a:xfrm>
            <a:off x="9781190" y="6511179"/>
            <a:ext cx="2311400" cy="24622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2782948-4DBE-204D-AB9E-B65E067054AE}" type="slidenum">
              <a:rPr lang="en-US" sz="1000"/>
              <a:pPr algn="r"/>
              <a:t>32</a:t>
            </a:fld>
            <a:endParaRPr lang="en-US" sz="1000" dirty="0"/>
          </a:p>
        </p:txBody>
      </p:sp>
      <p:sp>
        <p:nvSpPr>
          <p:cNvPr id="2" name="TextBox 1">
            <a:extLst>
              <a:ext uri="{FF2B5EF4-FFF2-40B4-BE49-F238E27FC236}">
                <a16:creationId xmlns:a16="http://schemas.microsoft.com/office/drawing/2014/main" id="{BB3E9A70-EE55-4D0F-B600-F23F90F05CE5}"/>
              </a:ext>
            </a:extLst>
          </p:cNvPr>
          <p:cNvSpPr txBox="1"/>
          <p:nvPr/>
        </p:nvSpPr>
        <p:spPr>
          <a:xfrm>
            <a:off x="206531" y="6160167"/>
            <a:ext cx="7967313" cy="584775"/>
          </a:xfrm>
          <a:prstGeom prst="rect">
            <a:avLst/>
          </a:prstGeom>
          <a:noFill/>
        </p:spPr>
        <p:txBody>
          <a:bodyPr wrap="square" rtlCol="0">
            <a:spAutoFit/>
          </a:bodyPr>
          <a:lstStyle/>
          <a:p>
            <a:r>
              <a:rPr lang="en-US" sz="1600" spc="-61" dirty="0"/>
              <a:t>The Import process is managed by the Department of Homeland Security through the Customs and Border Protection Agency (CBP). For food products, CBP and FDA collaborate. </a:t>
            </a:r>
            <a:endParaRPr lang="en-US" sz="1600" dirty="0"/>
          </a:p>
        </p:txBody>
      </p:sp>
    </p:spTree>
    <p:extLst>
      <p:ext uri="{BB962C8B-B14F-4D97-AF65-F5344CB8AC3E}">
        <p14:creationId xmlns:p14="http://schemas.microsoft.com/office/powerpoint/2010/main" val="39160713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a:xfrm>
            <a:off x="0" y="0"/>
            <a:ext cx="6264166" cy="6857999"/>
          </a:xfrm>
        </p:spPr>
      </p:pic>
      <p:sp>
        <p:nvSpPr>
          <p:cNvPr id="8" name="Title 7"/>
          <p:cNvSpPr>
            <a:spLocks noGrp="1"/>
          </p:cNvSpPr>
          <p:nvPr>
            <p:ph type="title"/>
          </p:nvPr>
        </p:nvSpPr>
        <p:spPr>
          <a:xfrm>
            <a:off x="914400" y="3750358"/>
            <a:ext cx="4389120" cy="4154984"/>
          </a:xfrm>
        </p:spPr>
        <p:txBody>
          <a:bodyPr anchor="t"/>
          <a:lstStyle/>
          <a:p>
            <a:r>
              <a:rPr lang="en-US" dirty="0"/>
              <a:t>Regulatory Foundation</a:t>
            </a:r>
            <a:br>
              <a:rPr lang="en-US" dirty="0"/>
            </a:br>
            <a:br>
              <a:rPr lang="en-US" dirty="0"/>
            </a:br>
            <a:r>
              <a:rPr lang="en-US" dirty="0"/>
              <a:t>Questions and Discussion</a:t>
            </a:r>
          </a:p>
        </p:txBody>
      </p:sp>
      <p:grpSp>
        <p:nvGrpSpPr>
          <p:cNvPr id="7" name="Group 6">
            <a:extLst>
              <a:ext uri="{FF2B5EF4-FFF2-40B4-BE49-F238E27FC236}">
                <a16:creationId xmlns:a16="http://schemas.microsoft.com/office/drawing/2014/main" id="{B35D7C35-B22B-482E-9165-B14911939F6C}"/>
              </a:ext>
            </a:extLst>
          </p:cNvPr>
          <p:cNvGrpSpPr/>
          <p:nvPr/>
        </p:nvGrpSpPr>
        <p:grpSpPr>
          <a:xfrm>
            <a:off x="6573895" y="1051159"/>
            <a:ext cx="5137968" cy="5078907"/>
            <a:chOff x="6437261" y="1660759"/>
            <a:chExt cx="5137968" cy="5078907"/>
          </a:xfrm>
        </p:grpSpPr>
        <p:pic>
          <p:nvPicPr>
            <p:cNvPr id="9" name="Picture 8" descr="Shape&#10;&#10;Description automatically generated">
              <a:extLst>
                <a:ext uri="{FF2B5EF4-FFF2-40B4-BE49-F238E27FC236}">
                  <a16:creationId xmlns:a16="http://schemas.microsoft.com/office/drawing/2014/main" id="{DA5812BF-ED9C-41D6-BC33-734089D9147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37261" y="1660759"/>
              <a:ext cx="5137968" cy="5078907"/>
            </a:xfrm>
            <a:prstGeom prst="ellipse">
              <a:avLst/>
            </a:prstGeom>
          </p:spPr>
        </p:pic>
        <p:pic>
          <p:nvPicPr>
            <p:cNvPr id="10" name="Picture 9" descr="A picture containing indoor, fruit, vegetable, arranged&#10;&#10;Description automatically generated">
              <a:extLst>
                <a:ext uri="{FF2B5EF4-FFF2-40B4-BE49-F238E27FC236}">
                  <a16:creationId xmlns:a16="http://schemas.microsoft.com/office/drawing/2014/main" id="{7E2730EC-D322-4EF5-AE61-AAC1657F0C1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824351" y="2924106"/>
              <a:ext cx="2565583" cy="2605054"/>
            </a:xfrm>
            <a:prstGeom prst="ellipse">
              <a:avLst/>
            </a:prstGeom>
          </p:spPr>
        </p:pic>
        <p:pic>
          <p:nvPicPr>
            <p:cNvPr id="11" name="Picture 10">
              <a:extLst>
                <a:ext uri="{FF2B5EF4-FFF2-40B4-BE49-F238E27FC236}">
                  <a16:creationId xmlns:a16="http://schemas.microsoft.com/office/drawing/2014/main" id="{4E2EB28B-61F7-432A-9A62-7909082F448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409989" y="3457281"/>
              <a:ext cx="1420024" cy="1420945"/>
            </a:xfrm>
            <a:prstGeom prst="rect">
              <a:avLst/>
            </a:prstGeom>
          </p:spPr>
        </p:pic>
        <p:pic>
          <p:nvPicPr>
            <p:cNvPr id="12" name="Picture 11">
              <a:extLst>
                <a:ext uri="{FF2B5EF4-FFF2-40B4-BE49-F238E27FC236}">
                  <a16:creationId xmlns:a16="http://schemas.microsoft.com/office/drawing/2014/main" id="{3BE97FB7-382D-4874-9608-0A12AD12D16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15558" t="1333" r="24631" b="-1333"/>
            <a:stretch/>
          </p:blipFill>
          <p:spPr>
            <a:xfrm>
              <a:off x="9001099" y="4051749"/>
              <a:ext cx="237805" cy="232008"/>
            </a:xfrm>
            <a:prstGeom prst="flowChartConnector">
              <a:avLst/>
            </a:prstGeom>
            <a:ln>
              <a:solidFill>
                <a:schemeClr val="bg1">
                  <a:lumMod val="65000"/>
                </a:schemeClr>
              </a:solidFill>
            </a:ln>
          </p:spPr>
        </p:pic>
      </p:grpSp>
      <p:sp>
        <p:nvSpPr>
          <p:cNvPr id="13" name="Slide Number Placeholder 2">
            <a:extLst>
              <a:ext uri="{FF2B5EF4-FFF2-40B4-BE49-F238E27FC236}">
                <a16:creationId xmlns:a16="http://schemas.microsoft.com/office/drawing/2014/main" id="{45CFEE20-41B0-4595-BADB-C392246674A5}"/>
              </a:ext>
            </a:extLst>
          </p:cNvPr>
          <p:cNvSpPr txBox="1">
            <a:spLocks/>
          </p:cNvSpPr>
          <p:nvPr/>
        </p:nvSpPr>
        <p:spPr>
          <a:xfrm>
            <a:off x="9781190" y="6511179"/>
            <a:ext cx="2311400" cy="24622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2782948-4DBE-204D-AB9E-B65E067054AE}" type="slidenum">
              <a:rPr lang="en-US" sz="1000"/>
              <a:pPr algn="r"/>
              <a:t>33</a:t>
            </a:fld>
            <a:endParaRPr lang="en-US" sz="1000" dirty="0"/>
          </a:p>
        </p:txBody>
      </p:sp>
    </p:spTree>
    <p:extLst>
      <p:ext uri="{BB962C8B-B14F-4D97-AF65-F5344CB8AC3E}">
        <p14:creationId xmlns:p14="http://schemas.microsoft.com/office/powerpoint/2010/main" val="30681330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54854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24703B-47AD-46A1-937D-9E019E63EDF0}"/>
              </a:ext>
            </a:extLst>
          </p:cNvPr>
          <p:cNvSpPr txBox="1"/>
          <p:nvPr/>
        </p:nvSpPr>
        <p:spPr>
          <a:xfrm>
            <a:off x="2546279" y="3157772"/>
            <a:ext cx="7099443" cy="542456"/>
          </a:xfrm>
          <a:prstGeom prst="rect">
            <a:avLst/>
          </a:prstGeom>
          <a:noFill/>
        </p:spPr>
        <p:txBody>
          <a:bodyPr wrap="square" rtlCol="0">
            <a:spAutoFit/>
          </a:bodyPr>
          <a:lstStyle/>
          <a:p>
            <a:pPr algn="ctr"/>
            <a:r>
              <a:rPr lang="en-US" sz="2925" spc="-61" dirty="0">
                <a:latin typeface="+mj-lt"/>
                <a:ea typeface="+mj-ea"/>
                <a:cs typeface="Arial" panose="020B0604020202020204" pitchFamily="34" charset="0"/>
              </a:rPr>
              <a:t>Appendix</a:t>
            </a:r>
          </a:p>
        </p:txBody>
      </p:sp>
      <p:sp>
        <p:nvSpPr>
          <p:cNvPr id="3" name="Slide Number Placeholder 2">
            <a:extLst>
              <a:ext uri="{FF2B5EF4-FFF2-40B4-BE49-F238E27FC236}">
                <a16:creationId xmlns:a16="http://schemas.microsoft.com/office/drawing/2014/main" id="{B42DF04E-39D7-4403-8D88-DB82F1185FFC}"/>
              </a:ext>
            </a:extLst>
          </p:cNvPr>
          <p:cNvSpPr txBox="1">
            <a:spLocks/>
          </p:cNvSpPr>
          <p:nvPr/>
        </p:nvSpPr>
        <p:spPr>
          <a:xfrm>
            <a:off x="9781190" y="6511179"/>
            <a:ext cx="2311400" cy="24622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2782948-4DBE-204D-AB9E-B65E067054AE}" type="slidenum">
              <a:rPr lang="en-US" sz="1000"/>
              <a:pPr algn="r"/>
              <a:t>35</a:t>
            </a:fld>
            <a:endParaRPr lang="en-US" sz="1000" dirty="0"/>
          </a:p>
        </p:txBody>
      </p:sp>
    </p:spTree>
    <p:extLst>
      <p:ext uri="{BB962C8B-B14F-4D97-AF65-F5344CB8AC3E}">
        <p14:creationId xmlns:p14="http://schemas.microsoft.com/office/powerpoint/2010/main" val="25249517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925" spc="-61" dirty="0">
                <a:latin typeface="+mn-lt"/>
              </a:rPr>
              <a:t>Marketscape of Food Imports to the US</a:t>
            </a:r>
          </a:p>
        </p:txBody>
      </p:sp>
      <p:sp>
        <p:nvSpPr>
          <p:cNvPr id="57" name="Text Placeholder 7"/>
          <p:cNvSpPr txBox="1">
            <a:spLocks/>
          </p:cNvSpPr>
          <p:nvPr/>
        </p:nvSpPr>
        <p:spPr>
          <a:xfrm>
            <a:off x="707897" y="1690709"/>
            <a:ext cx="2047222" cy="896232"/>
          </a:xfrm>
          <a:prstGeom prst="rect">
            <a:avLst/>
          </a:prstGeom>
          <a:ln>
            <a:noFill/>
          </a:ln>
        </p:spPr>
        <p:txBody>
          <a:bodyPr anchor="ctr"/>
          <a:lstStyle>
            <a:lvl1pPr marL="228600" indent="-228600" algn="l" defTabSz="914400" rtl="0" eaLnBrk="1" latinLnBrk="0" hangingPunct="1">
              <a:lnSpc>
                <a:spcPct val="100000"/>
              </a:lnSpc>
              <a:spcBef>
                <a:spcPts val="1000"/>
              </a:spcBef>
              <a:buClr>
                <a:schemeClr val="accent5"/>
              </a:buClr>
              <a:buSzPct val="75000"/>
              <a:buFont typeface="Wingdings" charset="2"/>
              <a:buChar char="§"/>
              <a:defRPr sz="2000" kern="1200">
                <a:solidFill>
                  <a:srgbClr val="3F3F3F"/>
                </a:solidFill>
                <a:latin typeface="+mn-lt"/>
                <a:ea typeface="+mn-ea"/>
                <a:cs typeface="+mn-cs"/>
              </a:defRPr>
            </a:lvl1pPr>
            <a:lvl2pPr marL="685800" indent="-228600" algn="l" defTabSz="914400" rtl="0" eaLnBrk="1" latinLnBrk="0" hangingPunct="1">
              <a:lnSpc>
                <a:spcPct val="100000"/>
              </a:lnSpc>
              <a:spcBef>
                <a:spcPts val="500"/>
              </a:spcBef>
              <a:buClr>
                <a:schemeClr val="accent5"/>
              </a:buClr>
              <a:buSzPct val="75000"/>
              <a:buFont typeface="Wingdings" charset="2"/>
              <a:buChar char="§"/>
              <a:defRPr sz="1800" kern="1200">
                <a:solidFill>
                  <a:srgbClr val="3F3F3F"/>
                </a:solidFill>
                <a:latin typeface="+mn-lt"/>
                <a:ea typeface="+mn-ea"/>
                <a:cs typeface="+mn-cs"/>
              </a:defRPr>
            </a:lvl2pPr>
            <a:lvl3pPr marL="1143000" indent="-228600" algn="l" defTabSz="914400" rtl="0" eaLnBrk="1" latinLnBrk="0" hangingPunct="1">
              <a:lnSpc>
                <a:spcPct val="100000"/>
              </a:lnSpc>
              <a:spcBef>
                <a:spcPts val="500"/>
              </a:spcBef>
              <a:buClr>
                <a:schemeClr val="accent5"/>
              </a:buClr>
              <a:buSzPct val="75000"/>
              <a:buFont typeface="Wingdings" charset="2"/>
              <a:buChar char="§"/>
              <a:defRPr sz="1600" kern="1200">
                <a:solidFill>
                  <a:srgbClr val="3F3F3F"/>
                </a:solidFill>
                <a:latin typeface="+mn-lt"/>
                <a:ea typeface="+mn-ea"/>
                <a:cs typeface="+mn-cs"/>
              </a:defRPr>
            </a:lvl3pPr>
            <a:lvl4pPr marL="1600200" indent="-228600" algn="l" defTabSz="914400" rtl="0" eaLnBrk="1" latinLnBrk="0" hangingPunct="1">
              <a:lnSpc>
                <a:spcPct val="100000"/>
              </a:lnSpc>
              <a:spcBef>
                <a:spcPts val="500"/>
              </a:spcBef>
              <a:buClr>
                <a:schemeClr val="accent5"/>
              </a:buClr>
              <a:buSzPct val="75000"/>
              <a:buFont typeface="Wingdings" charset="2"/>
              <a:buChar char="§"/>
              <a:defRPr sz="1400" kern="1200">
                <a:solidFill>
                  <a:srgbClr val="3F3F3F"/>
                </a:solidFill>
                <a:latin typeface="+mn-lt"/>
                <a:ea typeface="+mn-ea"/>
                <a:cs typeface="+mn-cs"/>
              </a:defRPr>
            </a:lvl4pPr>
            <a:lvl5pPr marL="2057400" indent="-228600" algn="l" defTabSz="914400" rtl="0" eaLnBrk="1" latinLnBrk="0" hangingPunct="1">
              <a:lnSpc>
                <a:spcPct val="100000"/>
              </a:lnSpc>
              <a:spcBef>
                <a:spcPts val="500"/>
              </a:spcBef>
              <a:buClr>
                <a:schemeClr val="accent5"/>
              </a:buClr>
              <a:buSzPct val="75000"/>
              <a:buFont typeface="Wingdings" charset="2"/>
              <a:buChar char="§"/>
              <a:defRPr sz="1400" kern="1200">
                <a:solidFill>
                  <a:srgbClr val="3F3F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5000"/>
              </a:lnSpc>
              <a:buNone/>
            </a:pPr>
            <a:r>
              <a:rPr lang="en-US" sz="1600" b="1" dirty="0">
                <a:solidFill>
                  <a:srgbClr val="000000"/>
                </a:solidFill>
                <a:ea typeface="Chronicle Display Black" charset="0"/>
                <a:cs typeface="Chronicle Display Black" charset="0"/>
              </a:rPr>
              <a:t>Statistics</a:t>
            </a:r>
          </a:p>
        </p:txBody>
      </p:sp>
      <p:sp>
        <p:nvSpPr>
          <p:cNvPr id="59" name="Text Placeholder 9"/>
          <p:cNvSpPr txBox="1">
            <a:spLocks/>
          </p:cNvSpPr>
          <p:nvPr/>
        </p:nvSpPr>
        <p:spPr>
          <a:xfrm>
            <a:off x="3627717" y="1690709"/>
            <a:ext cx="1970846" cy="896232"/>
          </a:xfrm>
          <a:prstGeom prst="rect">
            <a:avLst/>
          </a:prstGeom>
          <a:ln>
            <a:noFill/>
          </a:ln>
        </p:spPr>
        <p:txBody>
          <a:bodyPr anchor="ctr"/>
          <a:lstStyle>
            <a:lvl1pPr marL="228600" indent="-228600" algn="l" defTabSz="914400" rtl="0" eaLnBrk="1" latinLnBrk="0" hangingPunct="1">
              <a:lnSpc>
                <a:spcPct val="100000"/>
              </a:lnSpc>
              <a:spcBef>
                <a:spcPts val="1000"/>
              </a:spcBef>
              <a:buClr>
                <a:schemeClr val="accent5"/>
              </a:buClr>
              <a:buSzPct val="75000"/>
              <a:buFont typeface="Wingdings" charset="2"/>
              <a:buChar char="§"/>
              <a:defRPr sz="2000" kern="1200">
                <a:solidFill>
                  <a:srgbClr val="3F3F3F"/>
                </a:solidFill>
                <a:latin typeface="+mn-lt"/>
                <a:ea typeface="+mn-ea"/>
                <a:cs typeface="+mn-cs"/>
              </a:defRPr>
            </a:lvl1pPr>
            <a:lvl2pPr marL="685800" indent="-228600" algn="l" defTabSz="914400" rtl="0" eaLnBrk="1" latinLnBrk="0" hangingPunct="1">
              <a:lnSpc>
                <a:spcPct val="100000"/>
              </a:lnSpc>
              <a:spcBef>
                <a:spcPts val="500"/>
              </a:spcBef>
              <a:buClr>
                <a:schemeClr val="accent5"/>
              </a:buClr>
              <a:buSzPct val="75000"/>
              <a:buFont typeface="Wingdings" charset="2"/>
              <a:buChar char="§"/>
              <a:defRPr sz="1800" kern="1200">
                <a:solidFill>
                  <a:srgbClr val="3F3F3F"/>
                </a:solidFill>
                <a:latin typeface="+mn-lt"/>
                <a:ea typeface="+mn-ea"/>
                <a:cs typeface="+mn-cs"/>
              </a:defRPr>
            </a:lvl2pPr>
            <a:lvl3pPr marL="1143000" indent="-228600" algn="l" defTabSz="914400" rtl="0" eaLnBrk="1" latinLnBrk="0" hangingPunct="1">
              <a:lnSpc>
                <a:spcPct val="100000"/>
              </a:lnSpc>
              <a:spcBef>
                <a:spcPts val="500"/>
              </a:spcBef>
              <a:buClr>
                <a:schemeClr val="accent5"/>
              </a:buClr>
              <a:buSzPct val="75000"/>
              <a:buFont typeface="Wingdings" charset="2"/>
              <a:buChar char="§"/>
              <a:defRPr sz="1600" kern="1200">
                <a:solidFill>
                  <a:srgbClr val="3F3F3F"/>
                </a:solidFill>
                <a:latin typeface="+mn-lt"/>
                <a:ea typeface="+mn-ea"/>
                <a:cs typeface="+mn-cs"/>
              </a:defRPr>
            </a:lvl3pPr>
            <a:lvl4pPr marL="1600200" indent="-228600" algn="l" defTabSz="914400" rtl="0" eaLnBrk="1" latinLnBrk="0" hangingPunct="1">
              <a:lnSpc>
                <a:spcPct val="100000"/>
              </a:lnSpc>
              <a:spcBef>
                <a:spcPts val="500"/>
              </a:spcBef>
              <a:buClr>
                <a:schemeClr val="accent5"/>
              </a:buClr>
              <a:buSzPct val="75000"/>
              <a:buFont typeface="Wingdings" charset="2"/>
              <a:buChar char="§"/>
              <a:defRPr sz="1400" kern="1200">
                <a:solidFill>
                  <a:srgbClr val="3F3F3F"/>
                </a:solidFill>
                <a:latin typeface="+mn-lt"/>
                <a:ea typeface="+mn-ea"/>
                <a:cs typeface="+mn-cs"/>
              </a:defRPr>
            </a:lvl4pPr>
            <a:lvl5pPr marL="2057400" indent="-228600" algn="l" defTabSz="914400" rtl="0" eaLnBrk="1" latinLnBrk="0" hangingPunct="1">
              <a:lnSpc>
                <a:spcPct val="100000"/>
              </a:lnSpc>
              <a:spcBef>
                <a:spcPts val="500"/>
              </a:spcBef>
              <a:buClr>
                <a:schemeClr val="accent5"/>
              </a:buClr>
              <a:buSzPct val="75000"/>
              <a:buFont typeface="Wingdings" charset="2"/>
              <a:buChar char="§"/>
              <a:defRPr sz="1400" kern="1200">
                <a:solidFill>
                  <a:srgbClr val="3F3F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5000"/>
              </a:lnSpc>
              <a:buNone/>
            </a:pPr>
            <a:r>
              <a:rPr lang="en-US" sz="1600" b="1" dirty="0">
                <a:solidFill>
                  <a:srgbClr val="000000"/>
                </a:solidFill>
                <a:ea typeface="Chronicle Display Black" charset="0"/>
                <a:cs typeface="Chronicle Display Black" charset="0"/>
              </a:rPr>
              <a:t>US consumers expect</a:t>
            </a:r>
          </a:p>
        </p:txBody>
      </p:sp>
      <p:sp>
        <p:nvSpPr>
          <p:cNvPr id="63" name="Text Placeholder 11"/>
          <p:cNvSpPr txBox="1">
            <a:spLocks/>
          </p:cNvSpPr>
          <p:nvPr/>
        </p:nvSpPr>
        <p:spPr>
          <a:xfrm>
            <a:off x="5939411" y="1690709"/>
            <a:ext cx="2065672" cy="905898"/>
          </a:xfrm>
          <a:prstGeom prst="rect">
            <a:avLst/>
          </a:prstGeom>
          <a:ln>
            <a:noFill/>
          </a:ln>
        </p:spPr>
        <p:txBody>
          <a:bodyPr anchor="ctr"/>
          <a:lstStyle>
            <a:lvl1pPr marL="228600" indent="-228600" algn="l" defTabSz="914400" rtl="0" eaLnBrk="1" latinLnBrk="0" hangingPunct="1">
              <a:lnSpc>
                <a:spcPct val="100000"/>
              </a:lnSpc>
              <a:spcBef>
                <a:spcPts val="1000"/>
              </a:spcBef>
              <a:buClr>
                <a:schemeClr val="accent5"/>
              </a:buClr>
              <a:buSzPct val="75000"/>
              <a:buFont typeface="Wingdings" charset="2"/>
              <a:buChar char="§"/>
              <a:defRPr sz="2000" kern="1200">
                <a:solidFill>
                  <a:srgbClr val="3F3F3F"/>
                </a:solidFill>
                <a:latin typeface="+mn-lt"/>
                <a:ea typeface="+mn-ea"/>
                <a:cs typeface="+mn-cs"/>
              </a:defRPr>
            </a:lvl1pPr>
            <a:lvl2pPr marL="685800" indent="-228600" algn="l" defTabSz="914400" rtl="0" eaLnBrk="1" latinLnBrk="0" hangingPunct="1">
              <a:lnSpc>
                <a:spcPct val="100000"/>
              </a:lnSpc>
              <a:spcBef>
                <a:spcPts val="500"/>
              </a:spcBef>
              <a:buClr>
                <a:schemeClr val="accent5"/>
              </a:buClr>
              <a:buSzPct val="75000"/>
              <a:buFont typeface="Wingdings" charset="2"/>
              <a:buChar char="§"/>
              <a:defRPr sz="1800" kern="1200">
                <a:solidFill>
                  <a:srgbClr val="3F3F3F"/>
                </a:solidFill>
                <a:latin typeface="+mn-lt"/>
                <a:ea typeface="+mn-ea"/>
                <a:cs typeface="+mn-cs"/>
              </a:defRPr>
            </a:lvl2pPr>
            <a:lvl3pPr marL="1143000" indent="-228600" algn="l" defTabSz="914400" rtl="0" eaLnBrk="1" latinLnBrk="0" hangingPunct="1">
              <a:lnSpc>
                <a:spcPct val="100000"/>
              </a:lnSpc>
              <a:spcBef>
                <a:spcPts val="500"/>
              </a:spcBef>
              <a:buClr>
                <a:schemeClr val="accent5"/>
              </a:buClr>
              <a:buSzPct val="75000"/>
              <a:buFont typeface="Wingdings" charset="2"/>
              <a:buChar char="§"/>
              <a:defRPr sz="1600" kern="1200">
                <a:solidFill>
                  <a:srgbClr val="3F3F3F"/>
                </a:solidFill>
                <a:latin typeface="+mn-lt"/>
                <a:ea typeface="+mn-ea"/>
                <a:cs typeface="+mn-cs"/>
              </a:defRPr>
            </a:lvl3pPr>
            <a:lvl4pPr marL="1600200" indent="-228600" algn="l" defTabSz="914400" rtl="0" eaLnBrk="1" latinLnBrk="0" hangingPunct="1">
              <a:lnSpc>
                <a:spcPct val="100000"/>
              </a:lnSpc>
              <a:spcBef>
                <a:spcPts val="500"/>
              </a:spcBef>
              <a:buClr>
                <a:schemeClr val="accent5"/>
              </a:buClr>
              <a:buSzPct val="75000"/>
              <a:buFont typeface="Wingdings" charset="2"/>
              <a:buChar char="§"/>
              <a:defRPr sz="1400" kern="1200">
                <a:solidFill>
                  <a:srgbClr val="3F3F3F"/>
                </a:solidFill>
                <a:latin typeface="+mn-lt"/>
                <a:ea typeface="+mn-ea"/>
                <a:cs typeface="+mn-cs"/>
              </a:defRPr>
            </a:lvl4pPr>
            <a:lvl5pPr marL="2057400" indent="-228600" algn="l" defTabSz="914400" rtl="0" eaLnBrk="1" latinLnBrk="0" hangingPunct="1">
              <a:lnSpc>
                <a:spcPct val="100000"/>
              </a:lnSpc>
              <a:spcBef>
                <a:spcPts val="500"/>
              </a:spcBef>
              <a:buClr>
                <a:schemeClr val="accent5"/>
              </a:buClr>
              <a:buSzPct val="75000"/>
              <a:buFont typeface="Wingdings" charset="2"/>
              <a:buChar char="§"/>
              <a:defRPr sz="1400" kern="1200">
                <a:solidFill>
                  <a:srgbClr val="3F3F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0000"/>
              </a:lnSpc>
              <a:buNone/>
            </a:pPr>
            <a:r>
              <a:rPr lang="en-US" sz="1600" b="1" dirty="0">
                <a:solidFill>
                  <a:srgbClr val="000000"/>
                </a:solidFill>
                <a:ea typeface="Chronicle Display Black" charset="0"/>
                <a:cs typeface="Chronicle Display Black" charset="0"/>
              </a:rPr>
              <a:t>Impact</a:t>
            </a:r>
          </a:p>
        </p:txBody>
      </p:sp>
      <p:sp>
        <p:nvSpPr>
          <p:cNvPr id="65" name="Text Placeholder 13"/>
          <p:cNvSpPr txBox="1">
            <a:spLocks/>
          </p:cNvSpPr>
          <p:nvPr/>
        </p:nvSpPr>
        <p:spPr>
          <a:xfrm>
            <a:off x="9089685" y="1690709"/>
            <a:ext cx="1843923" cy="896232"/>
          </a:xfrm>
          <a:prstGeom prst="rect">
            <a:avLst/>
          </a:prstGeom>
        </p:spPr>
        <p:txBody>
          <a:bodyPr anchor="ctr"/>
          <a:lstStyle>
            <a:lvl1pPr marL="228600" indent="-228600" algn="l" defTabSz="914400" rtl="0" eaLnBrk="1" latinLnBrk="0" hangingPunct="1">
              <a:lnSpc>
                <a:spcPct val="100000"/>
              </a:lnSpc>
              <a:spcBef>
                <a:spcPts val="1000"/>
              </a:spcBef>
              <a:buClr>
                <a:schemeClr val="accent5"/>
              </a:buClr>
              <a:buSzPct val="75000"/>
              <a:buFont typeface="Wingdings" charset="2"/>
              <a:buChar char="§"/>
              <a:defRPr sz="2000" kern="1200">
                <a:solidFill>
                  <a:srgbClr val="3F3F3F"/>
                </a:solidFill>
                <a:latin typeface="+mn-lt"/>
                <a:ea typeface="+mn-ea"/>
                <a:cs typeface="+mn-cs"/>
              </a:defRPr>
            </a:lvl1pPr>
            <a:lvl2pPr marL="685800" indent="-228600" algn="l" defTabSz="914400" rtl="0" eaLnBrk="1" latinLnBrk="0" hangingPunct="1">
              <a:lnSpc>
                <a:spcPct val="100000"/>
              </a:lnSpc>
              <a:spcBef>
                <a:spcPts val="500"/>
              </a:spcBef>
              <a:buClr>
                <a:schemeClr val="accent5"/>
              </a:buClr>
              <a:buSzPct val="75000"/>
              <a:buFont typeface="Wingdings" charset="2"/>
              <a:buChar char="§"/>
              <a:defRPr sz="1800" kern="1200">
                <a:solidFill>
                  <a:srgbClr val="3F3F3F"/>
                </a:solidFill>
                <a:latin typeface="+mn-lt"/>
                <a:ea typeface="+mn-ea"/>
                <a:cs typeface="+mn-cs"/>
              </a:defRPr>
            </a:lvl2pPr>
            <a:lvl3pPr marL="1143000" indent="-228600" algn="l" defTabSz="914400" rtl="0" eaLnBrk="1" latinLnBrk="0" hangingPunct="1">
              <a:lnSpc>
                <a:spcPct val="100000"/>
              </a:lnSpc>
              <a:spcBef>
                <a:spcPts val="500"/>
              </a:spcBef>
              <a:buClr>
                <a:schemeClr val="accent5"/>
              </a:buClr>
              <a:buSzPct val="75000"/>
              <a:buFont typeface="Wingdings" charset="2"/>
              <a:buChar char="§"/>
              <a:defRPr sz="1600" kern="1200">
                <a:solidFill>
                  <a:srgbClr val="3F3F3F"/>
                </a:solidFill>
                <a:latin typeface="+mn-lt"/>
                <a:ea typeface="+mn-ea"/>
                <a:cs typeface="+mn-cs"/>
              </a:defRPr>
            </a:lvl3pPr>
            <a:lvl4pPr marL="1600200" indent="-228600" algn="l" defTabSz="914400" rtl="0" eaLnBrk="1" latinLnBrk="0" hangingPunct="1">
              <a:lnSpc>
                <a:spcPct val="100000"/>
              </a:lnSpc>
              <a:spcBef>
                <a:spcPts val="500"/>
              </a:spcBef>
              <a:buClr>
                <a:schemeClr val="accent5"/>
              </a:buClr>
              <a:buSzPct val="75000"/>
              <a:buFont typeface="Wingdings" charset="2"/>
              <a:buChar char="§"/>
              <a:defRPr sz="1400" kern="1200">
                <a:solidFill>
                  <a:srgbClr val="3F3F3F"/>
                </a:solidFill>
                <a:latin typeface="+mn-lt"/>
                <a:ea typeface="+mn-ea"/>
                <a:cs typeface="+mn-cs"/>
              </a:defRPr>
            </a:lvl4pPr>
            <a:lvl5pPr marL="2057400" indent="-228600" algn="l" defTabSz="914400" rtl="0" eaLnBrk="1" latinLnBrk="0" hangingPunct="1">
              <a:lnSpc>
                <a:spcPct val="100000"/>
              </a:lnSpc>
              <a:spcBef>
                <a:spcPts val="500"/>
              </a:spcBef>
              <a:buClr>
                <a:schemeClr val="accent5"/>
              </a:buClr>
              <a:buSzPct val="75000"/>
              <a:buFont typeface="Wingdings" charset="2"/>
              <a:buChar char="§"/>
              <a:defRPr sz="1400" kern="1200">
                <a:solidFill>
                  <a:srgbClr val="3F3F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5000"/>
              </a:lnSpc>
              <a:buNone/>
            </a:pPr>
            <a:r>
              <a:rPr lang="en-US" sz="1600" b="1" dirty="0">
                <a:solidFill>
                  <a:srgbClr val="000000"/>
                </a:solidFill>
                <a:ea typeface="Chronicle Display Black" charset="0"/>
                <a:cs typeface="Chronicle Display Black" charset="0"/>
              </a:rPr>
              <a:t>Leading to...</a:t>
            </a:r>
          </a:p>
        </p:txBody>
      </p:sp>
      <p:sp>
        <p:nvSpPr>
          <p:cNvPr id="66" name="Text Placeholder 14"/>
          <p:cNvSpPr txBox="1">
            <a:spLocks/>
          </p:cNvSpPr>
          <p:nvPr/>
        </p:nvSpPr>
        <p:spPr>
          <a:xfrm>
            <a:off x="824819" y="2870467"/>
            <a:ext cx="2207139" cy="1991322"/>
          </a:xfrm>
          <a:prstGeom prst="rect">
            <a:avLst/>
          </a:prstGeom>
        </p:spPr>
        <p:txBody>
          <a:bodyPr>
            <a:noAutofit/>
          </a:bodyPr>
          <a:lstStyle>
            <a:lvl1pPr marL="228600" indent="-228600" algn="l" defTabSz="914400" rtl="0" eaLnBrk="1" latinLnBrk="0" hangingPunct="1">
              <a:lnSpc>
                <a:spcPct val="100000"/>
              </a:lnSpc>
              <a:spcBef>
                <a:spcPts val="1000"/>
              </a:spcBef>
              <a:buClr>
                <a:schemeClr val="accent5"/>
              </a:buClr>
              <a:buSzPct val="75000"/>
              <a:buFont typeface="Wingdings" charset="2"/>
              <a:buChar char="§"/>
              <a:defRPr sz="2000" kern="1200">
                <a:solidFill>
                  <a:srgbClr val="3F3F3F"/>
                </a:solidFill>
                <a:latin typeface="+mn-lt"/>
                <a:ea typeface="+mn-ea"/>
                <a:cs typeface="+mn-cs"/>
              </a:defRPr>
            </a:lvl1pPr>
            <a:lvl2pPr marL="685800" indent="-228600" algn="l" defTabSz="914400" rtl="0" eaLnBrk="1" latinLnBrk="0" hangingPunct="1">
              <a:lnSpc>
                <a:spcPct val="100000"/>
              </a:lnSpc>
              <a:spcBef>
                <a:spcPts val="500"/>
              </a:spcBef>
              <a:buClr>
                <a:schemeClr val="accent5"/>
              </a:buClr>
              <a:buSzPct val="75000"/>
              <a:buFont typeface="Wingdings" charset="2"/>
              <a:buChar char="§"/>
              <a:defRPr sz="1800" kern="1200">
                <a:solidFill>
                  <a:srgbClr val="3F3F3F"/>
                </a:solidFill>
                <a:latin typeface="+mn-lt"/>
                <a:ea typeface="+mn-ea"/>
                <a:cs typeface="+mn-cs"/>
              </a:defRPr>
            </a:lvl2pPr>
            <a:lvl3pPr marL="1143000" indent="-228600" algn="l" defTabSz="914400" rtl="0" eaLnBrk="1" latinLnBrk="0" hangingPunct="1">
              <a:lnSpc>
                <a:spcPct val="100000"/>
              </a:lnSpc>
              <a:spcBef>
                <a:spcPts val="500"/>
              </a:spcBef>
              <a:buClr>
                <a:schemeClr val="accent5"/>
              </a:buClr>
              <a:buSzPct val="75000"/>
              <a:buFont typeface="Wingdings" charset="2"/>
              <a:buChar char="§"/>
              <a:defRPr sz="1600" kern="1200">
                <a:solidFill>
                  <a:srgbClr val="3F3F3F"/>
                </a:solidFill>
                <a:latin typeface="+mn-lt"/>
                <a:ea typeface="+mn-ea"/>
                <a:cs typeface="+mn-cs"/>
              </a:defRPr>
            </a:lvl3pPr>
            <a:lvl4pPr marL="1600200" indent="-228600" algn="l" defTabSz="914400" rtl="0" eaLnBrk="1" latinLnBrk="0" hangingPunct="1">
              <a:lnSpc>
                <a:spcPct val="100000"/>
              </a:lnSpc>
              <a:spcBef>
                <a:spcPts val="500"/>
              </a:spcBef>
              <a:buClr>
                <a:schemeClr val="accent5"/>
              </a:buClr>
              <a:buSzPct val="75000"/>
              <a:buFont typeface="Wingdings" charset="2"/>
              <a:buChar char="§"/>
              <a:defRPr sz="1400" kern="1200">
                <a:solidFill>
                  <a:srgbClr val="3F3F3F"/>
                </a:solidFill>
                <a:latin typeface="+mn-lt"/>
                <a:ea typeface="+mn-ea"/>
                <a:cs typeface="+mn-cs"/>
              </a:defRPr>
            </a:lvl4pPr>
            <a:lvl5pPr marL="2057400" indent="-228600" algn="l" defTabSz="914400" rtl="0" eaLnBrk="1" latinLnBrk="0" hangingPunct="1">
              <a:lnSpc>
                <a:spcPct val="100000"/>
              </a:lnSpc>
              <a:spcBef>
                <a:spcPts val="500"/>
              </a:spcBef>
              <a:buClr>
                <a:schemeClr val="accent5"/>
              </a:buClr>
              <a:buSzPct val="75000"/>
              <a:buFont typeface="Wingdings" charset="2"/>
              <a:buChar char="§"/>
              <a:defRPr sz="1400" kern="1200">
                <a:solidFill>
                  <a:srgbClr val="3F3F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7160" indent="-137160">
              <a:lnSpc>
                <a:spcPct val="130000"/>
              </a:lnSpc>
              <a:buFont typeface="Arial" panose="020B0604020202020204" pitchFamily="34" charset="0"/>
              <a:buChar char="•"/>
              <a:tabLst>
                <a:tab pos="182880" algn="l"/>
              </a:tabLst>
            </a:pPr>
            <a:r>
              <a:rPr lang="en-US" sz="1200" dirty="0">
                <a:solidFill>
                  <a:srgbClr val="000000"/>
                </a:solidFill>
                <a:cs typeface="Open Sans"/>
              </a:rPr>
              <a:t>15 percent of its overall food supply</a:t>
            </a:r>
          </a:p>
          <a:p>
            <a:pPr marL="137160" indent="-137160">
              <a:lnSpc>
                <a:spcPct val="130000"/>
              </a:lnSpc>
              <a:buFont typeface="Arial" panose="020B0604020202020204" pitchFamily="34" charset="0"/>
              <a:buChar char="•"/>
              <a:tabLst>
                <a:tab pos="182880" algn="l"/>
              </a:tabLst>
            </a:pPr>
            <a:r>
              <a:rPr lang="en-US" sz="1200" dirty="0">
                <a:solidFill>
                  <a:srgbClr val="000000"/>
                </a:solidFill>
                <a:cs typeface="Open Sans"/>
              </a:rPr>
              <a:t>From more than 200 countries or territories </a:t>
            </a:r>
          </a:p>
          <a:p>
            <a:pPr marL="137160" indent="-137160">
              <a:lnSpc>
                <a:spcPct val="130000"/>
              </a:lnSpc>
              <a:buFont typeface="Arial" panose="020B0604020202020204" pitchFamily="34" charset="0"/>
              <a:buChar char="•"/>
              <a:tabLst>
                <a:tab pos="182880" algn="l"/>
              </a:tabLst>
            </a:pPr>
            <a:r>
              <a:rPr lang="en-US" sz="1200" dirty="0">
                <a:solidFill>
                  <a:srgbClr val="000000"/>
                </a:solidFill>
                <a:cs typeface="Open Sans"/>
              </a:rPr>
              <a:t>From approximately 125,000 exporting food facilities and farms</a:t>
            </a:r>
          </a:p>
          <a:p>
            <a:pPr marL="137160" indent="-137160">
              <a:lnSpc>
                <a:spcPct val="130000"/>
              </a:lnSpc>
              <a:buFont typeface="Arial" panose="020B0604020202020204" pitchFamily="34" charset="0"/>
              <a:buChar char="•"/>
              <a:tabLst>
                <a:tab pos="182880" algn="l"/>
              </a:tabLst>
            </a:pPr>
            <a:r>
              <a:rPr lang="en-US" sz="1200" dirty="0">
                <a:solidFill>
                  <a:srgbClr val="000000"/>
                </a:solidFill>
                <a:cs typeface="Open Sans"/>
              </a:rPr>
              <a:t>Resulting in 14 to 15 million shipments of imported food in 2019</a:t>
            </a:r>
          </a:p>
        </p:txBody>
      </p:sp>
      <p:sp>
        <p:nvSpPr>
          <p:cNvPr id="70" name="Text Placeholder 15"/>
          <p:cNvSpPr txBox="1">
            <a:spLocks/>
          </p:cNvSpPr>
          <p:nvPr/>
        </p:nvSpPr>
        <p:spPr>
          <a:xfrm>
            <a:off x="3627717" y="2844172"/>
            <a:ext cx="2107024" cy="1991322"/>
          </a:xfrm>
          <a:prstGeom prst="rect">
            <a:avLst/>
          </a:prstGeom>
        </p:spPr>
        <p:txBody>
          <a:bodyPr>
            <a:noAutofit/>
          </a:bodyPr>
          <a:lstStyle>
            <a:defPPr>
              <a:defRPr lang="en-US"/>
            </a:defPPr>
            <a:lvl1pPr marL="137160" indent="-137160">
              <a:lnSpc>
                <a:spcPct val="130000"/>
              </a:lnSpc>
              <a:spcBef>
                <a:spcPts val="1000"/>
              </a:spcBef>
              <a:buClr>
                <a:schemeClr val="accent5"/>
              </a:buClr>
              <a:buSzPct val="75000"/>
              <a:buFont typeface="Arial" panose="020B0604020202020204" pitchFamily="34" charset="0"/>
              <a:buChar char="•"/>
              <a:tabLst>
                <a:tab pos="182880" algn="l"/>
              </a:tabLst>
              <a:defRPr sz="1200">
                <a:solidFill>
                  <a:srgbClr val="000000"/>
                </a:solidFill>
                <a:cs typeface="Open Sans"/>
              </a:defRPr>
            </a:lvl1pPr>
            <a:lvl2pPr marL="685800" indent="-228600">
              <a:lnSpc>
                <a:spcPct val="100000"/>
              </a:lnSpc>
              <a:spcBef>
                <a:spcPts val="500"/>
              </a:spcBef>
              <a:buClr>
                <a:schemeClr val="accent5"/>
              </a:buClr>
              <a:buSzPct val="75000"/>
              <a:buFont typeface="Wingdings" charset="2"/>
              <a:buChar char="§"/>
              <a:defRPr>
                <a:solidFill>
                  <a:srgbClr val="3F3F3F"/>
                </a:solidFill>
              </a:defRPr>
            </a:lvl2pPr>
            <a:lvl3pPr marL="1143000" indent="-228600">
              <a:lnSpc>
                <a:spcPct val="100000"/>
              </a:lnSpc>
              <a:spcBef>
                <a:spcPts val="500"/>
              </a:spcBef>
              <a:buClr>
                <a:schemeClr val="accent5"/>
              </a:buClr>
              <a:buSzPct val="75000"/>
              <a:buFont typeface="Wingdings" charset="2"/>
              <a:buChar char="§"/>
              <a:defRPr sz="1600">
                <a:solidFill>
                  <a:srgbClr val="3F3F3F"/>
                </a:solidFill>
              </a:defRPr>
            </a:lvl3pPr>
            <a:lvl4pPr marL="1600200" indent="-228600">
              <a:lnSpc>
                <a:spcPct val="100000"/>
              </a:lnSpc>
              <a:spcBef>
                <a:spcPts val="500"/>
              </a:spcBef>
              <a:buClr>
                <a:schemeClr val="accent5"/>
              </a:buClr>
              <a:buSzPct val="75000"/>
              <a:buFont typeface="Wingdings" charset="2"/>
              <a:buChar char="§"/>
              <a:defRPr sz="1400">
                <a:solidFill>
                  <a:srgbClr val="3F3F3F"/>
                </a:solidFill>
              </a:defRPr>
            </a:lvl4pPr>
            <a:lvl5pPr marL="2057400" indent="-228600">
              <a:lnSpc>
                <a:spcPct val="100000"/>
              </a:lnSpc>
              <a:spcBef>
                <a:spcPts val="500"/>
              </a:spcBef>
              <a:buClr>
                <a:schemeClr val="accent5"/>
              </a:buClr>
              <a:buSzPct val="75000"/>
              <a:buFont typeface="Wingdings" charset="2"/>
              <a:buChar char="§"/>
              <a:defRPr sz="1400">
                <a:solidFill>
                  <a:srgbClr val="3F3F3F"/>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Variety</a:t>
            </a:r>
          </a:p>
          <a:p>
            <a:r>
              <a:rPr lang="en-US" dirty="0"/>
              <a:t>Food Safety</a:t>
            </a:r>
          </a:p>
          <a:p>
            <a:r>
              <a:rPr lang="en-US" dirty="0"/>
              <a:t>Quality</a:t>
            </a:r>
          </a:p>
          <a:p>
            <a:r>
              <a:rPr lang="en-US" dirty="0"/>
              <a:t>Convenience</a:t>
            </a:r>
          </a:p>
          <a:p>
            <a:r>
              <a:rPr lang="en-US" dirty="0"/>
              <a:t>Availability</a:t>
            </a:r>
          </a:p>
          <a:p>
            <a:r>
              <a:rPr lang="en-US" dirty="0"/>
              <a:t>Affordability</a:t>
            </a:r>
          </a:p>
          <a:p>
            <a:endParaRPr lang="en-US" dirty="0"/>
          </a:p>
        </p:txBody>
      </p:sp>
      <p:sp>
        <p:nvSpPr>
          <p:cNvPr id="72" name="Text Placeholder 16"/>
          <p:cNvSpPr txBox="1">
            <a:spLocks/>
          </p:cNvSpPr>
          <p:nvPr/>
        </p:nvSpPr>
        <p:spPr>
          <a:xfrm>
            <a:off x="5939411" y="2844172"/>
            <a:ext cx="2646734" cy="1991323"/>
          </a:xfrm>
          <a:prstGeom prst="rect">
            <a:avLst/>
          </a:prstGeom>
        </p:spPr>
        <p:txBody>
          <a:bodyPr lIns="91440" tIns="45720" rIns="91440" bIns="45720" anchor="t">
            <a:noAutofit/>
          </a:bodyPr>
          <a:lstStyle>
            <a:defPPr>
              <a:defRPr lang="en-US"/>
            </a:defPPr>
            <a:lvl1pPr marL="137160" indent="-137160">
              <a:lnSpc>
                <a:spcPct val="130000"/>
              </a:lnSpc>
              <a:spcBef>
                <a:spcPts val="1000"/>
              </a:spcBef>
              <a:buClr>
                <a:schemeClr val="accent5"/>
              </a:buClr>
              <a:buSzPct val="75000"/>
              <a:buFont typeface="Arial" panose="020B0604020202020204" pitchFamily="34" charset="0"/>
              <a:buChar char="•"/>
              <a:tabLst>
                <a:tab pos="182880" algn="l"/>
              </a:tabLst>
              <a:defRPr sz="1200">
                <a:solidFill>
                  <a:srgbClr val="000000"/>
                </a:solidFill>
                <a:cs typeface="Open Sans"/>
              </a:defRPr>
            </a:lvl1pPr>
            <a:lvl2pPr marL="685800" indent="-228600">
              <a:lnSpc>
                <a:spcPct val="100000"/>
              </a:lnSpc>
              <a:spcBef>
                <a:spcPts val="500"/>
              </a:spcBef>
              <a:buClr>
                <a:schemeClr val="accent5"/>
              </a:buClr>
              <a:buSzPct val="75000"/>
              <a:buFont typeface="Wingdings" charset="2"/>
              <a:buChar char="§"/>
              <a:defRPr>
                <a:solidFill>
                  <a:srgbClr val="3F3F3F"/>
                </a:solidFill>
              </a:defRPr>
            </a:lvl2pPr>
            <a:lvl3pPr marL="1143000" indent="-228600">
              <a:lnSpc>
                <a:spcPct val="100000"/>
              </a:lnSpc>
              <a:spcBef>
                <a:spcPts val="500"/>
              </a:spcBef>
              <a:buClr>
                <a:schemeClr val="accent5"/>
              </a:buClr>
              <a:buSzPct val="75000"/>
              <a:buFont typeface="Wingdings" charset="2"/>
              <a:buChar char="§"/>
              <a:defRPr sz="1600">
                <a:solidFill>
                  <a:srgbClr val="3F3F3F"/>
                </a:solidFill>
              </a:defRPr>
            </a:lvl3pPr>
            <a:lvl4pPr marL="1600200" indent="-228600">
              <a:lnSpc>
                <a:spcPct val="100000"/>
              </a:lnSpc>
              <a:spcBef>
                <a:spcPts val="500"/>
              </a:spcBef>
              <a:buClr>
                <a:schemeClr val="accent5"/>
              </a:buClr>
              <a:buSzPct val="75000"/>
              <a:buFont typeface="Wingdings" charset="2"/>
              <a:buChar char="§"/>
              <a:defRPr sz="1400">
                <a:solidFill>
                  <a:srgbClr val="3F3F3F"/>
                </a:solidFill>
              </a:defRPr>
            </a:lvl4pPr>
            <a:lvl5pPr marL="2057400" indent="-228600">
              <a:lnSpc>
                <a:spcPct val="100000"/>
              </a:lnSpc>
              <a:spcBef>
                <a:spcPts val="500"/>
              </a:spcBef>
              <a:buClr>
                <a:schemeClr val="accent5"/>
              </a:buClr>
              <a:buSzPct val="75000"/>
              <a:buFont typeface="Wingdings" charset="2"/>
              <a:buChar char="§"/>
              <a:defRPr sz="1400">
                <a:solidFill>
                  <a:srgbClr val="3F3F3F"/>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solidFill>
                  <a:schemeClr val="tx1"/>
                </a:solidFill>
              </a:rPr>
              <a:t>Increased volume </a:t>
            </a:r>
            <a:r>
              <a:rPr lang="en-US" dirty="0"/>
              <a:t>of imported foods</a:t>
            </a:r>
          </a:p>
          <a:p>
            <a:r>
              <a:rPr lang="en-US" dirty="0"/>
              <a:t>Increased globalization of the food supply</a:t>
            </a:r>
          </a:p>
          <a:p>
            <a:r>
              <a:rPr lang="en-US" dirty="0"/>
              <a:t>Impact of climatic differences </a:t>
            </a:r>
          </a:p>
          <a:p>
            <a:r>
              <a:rPr lang="en-US" dirty="0"/>
              <a:t>Potential for increase in economic fraud and intentional adulteration</a:t>
            </a:r>
          </a:p>
          <a:p>
            <a:r>
              <a:rPr lang="en-US" dirty="0"/>
              <a:t>Many different international food safety standards and regulatory capacities</a:t>
            </a:r>
          </a:p>
          <a:p>
            <a:r>
              <a:rPr lang="en-US" dirty="0"/>
              <a:t>Potential for new hazards or known hazards in different foods</a:t>
            </a:r>
          </a:p>
        </p:txBody>
      </p:sp>
      <p:sp>
        <p:nvSpPr>
          <p:cNvPr id="73" name="Text Placeholder 17"/>
          <p:cNvSpPr txBox="1">
            <a:spLocks/>
          </p:cNvSpPr>
          <p:nvPr/>
        </p:nvSpPr>
        <p:spPr>
          <a:xfrm>
            <a:off x="9175023" y="2844173"/>
            <a:ext cx="2316763" cy="1991322"/>
          </a:xfrm>
          <a:prstGeom prst="rect">
            <a:avLst/>
          </a:prstGeom>
        </p:spPr>
        <p:txBody>
          <a:bodyPr>
            <a:noAutofit/>
          </a:bodyPr>
          <a:lstStyle>
            <a:defPPr>
              <a:defRPr lang="en-US"/>
            </a:defPPr>
            <a:lvl1pPr marL="137160" indent="-137160">
              <a:lnSpc>
                <a:spcPct val="130000"/>
              </a:lnSpc>
              <a:spcBef>
                <a:spcPts val="1000"/>
              </a:spcBef>
              <a:buClr>
                <a:schemeClr val="accent5"/>
              </a:buClr>
              <a:buSzPct val="75000"/>
              <a:buFont typeface="Arial" panose="020B0604020202020204" pitchFamily="34" charset="0"/>
              <a:buChar char="•"/>
              <a:tabLst>
                <a:tab pos="182880" algn="l"/>
              </a:tabLst>
              <a:defRPr sz="1200">
                <a:solidFill>
                  <a:srgbClr val="000000"/>
                </a:solidFill>
                <a:cs typeface="Open Sans"/>
              </a:defRPr>
            </a:lvl1pPr>
            <a:lvl2pPr marL="685800" indent="-228600">
              <a:lnSpc>
                <a:spcPct val="100000"/>
              </a:lnSpc>
              <a:spcBef>
                <a:spcPts val="500"/>
              </a:spcBef>
              <a:buClr>
                <a:schemeClr val="accent5"/>
              </a:buClr>
              <a:buSzPct val="75000"/>
              <a:buFont typeface="Wingdings" charset="2"/>
              <a:buChar char="§"/>
              <a:defRPr>
                <a:solidFill>
                  <a:srgbClr val="3F3F3F"/>
                </a:solidFill>
              </a:defRPr>
            </a:lvl2pPr>
            <a:lvl3pPr marL="1143000" indent="-228600">
              <a:lnSpc>
                <a:spcPct val="100000"/>
              </a:lnSpc>
              <a:spcBef>
                <a:spcPts val="500"/>
              </a:spcBef>
              <a:buClr>
                <a:schemeClr val="accent5"/>
              </a:buClr>
              <a:buSzPct val="75000"/>
              <a:buFont typeface="Wingdings" charset="2"/>
              <a:buChar char="§"/>
              <a:defRPr sz="1600">
                <a:solidFill>
                  <a:srgbClr val="3F3F3F"/>
                </a:solidFill>
              </a:defRPr>
            </a:lvl3pPr>
            <a:lvl4pPr marL="1600200" indent="-228600">
              <a:lnSpc>
                <a:spcPct val="100000"/>
              </a:lnSpc>
              <a:spcBef>
                <a:spcPts val="500"/>
              </a:spcBef>
              <a:buClr>
                <a:schemeClr val="accent5"/>
              </a:buClr>
              <a:buSzPct val="75000"/>
              <a:buFont typeface="Wingdings" charset="2"/>
              <a:buChar char="§"/>
              <a:defRPr sz="1400">
                <a:solidFill>
                  <a:srgbClr val="3F3F3F"/>
                </a:solidFill>
              </a:defRPr>
            </a:lvl4pPr>
            <a:lvl5pPr marL="2057400" indent="-228600">
              <a:lnSpc>
                <a:spcPct val="100000"/>
              </a:lnSpc>
              <a:spcBef>
                <a:spcPts val="500"/>
              </a:spcBef>
              <a:buClr>
                <a:schemeClr val="accent5"/>
              </a:buClr>
              <a:buSzPct val="75000"/>
              <a:buFont typeface="Wingdings" charset="2"/>
              <a:buChar char="§"/>
              <a:defRPr sz="1400">
                <a:solidFill>
                  <a:srgbClr val="3F3F3F"/>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More complex food chains</a:t>
            </a:r>
          </a:p>
          <a:p>
            <a:r>
              <a:rPr lang="en-US" dirty="0"/>
              <a:t>Technological advances </a:t>
            </a:r>
          </a:p>
          <a:p>
            <a:r>
              <a:rPr lang="en-US" dirty="0"/>
              <a:t>Varying business models</a:t>
            </a:r>
          </a:p>
          <a:p>
            <a:r>
              <a:rPr lang="en-US" dirty="0"/>
              <a:t>Increased specialization</a:t>
            </a:r>
          </a:p>
          <a:p>
            <a:r>
              <a:rPr lang="en-US" dirty="0"/>
              <a:t>Increased collaboration</a:t>
            </a:r>
          </a:p>
          <a:p>
            <a:r>
              <a:rPr lang="en-US" b="1" dirty="0"/>
              <a:t>Therefore, creating a need for FDA to modernize their food safety program</a:t>
            </a:r>
          </a:p>
        </p:txBody>
      </p:sp>
      <p:sp>
        <p:nvSpPr>
          <p:cNvPr id="38" name="Chevron 37"/>
          <p:cNvSpPr/>
          <p:nvPr/>
        </p:nvSpPr>
        <p:spPr>
          <a:xfrm>
            <a:off x="3137335" y="1844412"/>
            <a:ext cx="301653" cy="605692"/>
          </a:xfrm>
          <a:prstGeom prst="chevron">
            <a:avLst>
              <a:gd name="adj" fmla="val 72670"/>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3" name="Chevron 42"/>
          <p:cNvSpPr/>
          <p:nvPr/>
        </p:nvSpPr>
        <p:spPr>
          <a:xfrm>
            <a:off x="5523968" y="1844413"/>
            <a:ext cx="301653" cy="605692"/>
          </a:xfrm>
          <a:prstGeom prst="chevron">
            <a:avLst>
              <a:gd name="adj" fmla="val 72670"/>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44" name="Chevron 43"/>
          <p:cNvSpPr/>
          <p:nvPr/>
        </p:nvSpPr>
        <p:spPr>
          <a:xfrm>
            <a:off x="8659314" y="1844412"/>
            <a:ext cx="301653" cy="605692"/>
          </a:xfrm>
          <a:prstGeom prst="chevron">
            <a:avLst>
              <a:gd name="adj" fmla="val 72670"/>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17" name="Straight Connector 16"/>
          <p:cNvCxnSpPr/>
          <p:nvPr/>
        </p:nvCxnSpPr>
        <p:spPr>
          <a:xfrm flipV="1">
            <a:off x="3258095" y="2709408"/>
            <a:ext cx="0" cy="2514785"/>
          </a:xfrm>
          <a:prstGeom prst="line">
            <a:avLst/>
          </a:prstGeom>
          <a:ln w="12700"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5636472" y="2709408"/>
            <a:ext cx="0" cy="2514785"/>
          </a:xfrm>
          <a:prstGeom prst="line">
            <a:avLst/>
          </a:prstGeom>
          <a:ln w="12700"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8821048" y="2709408"/>
            <a:ext cx="0" cy="2514785"/>
          </a:xfrm>
          <a:prstGeom prst="line">
            <a:avLst/>
          </a:prstGeom>
          <a:ln w="12700"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A158F486-0376-44E0-B565-99B1382FA92F}"/>
              </a:ext>
            </a:extLst>
          </p:cNvPr>
          <p:cNvSpPr txBox="1"/>
          <p:nvPr/>
        </p:nvSpPr>
        <p:spPr>
          <a:xfrm>
            <a:off x="966950" y="6327536"/>
            <a:ext cx="2291143" cy="230832"/>
          </a:xfrm>
          <a:prstGeom prst="rect">
            <a:avLst/>
          </a:prstGeom>
          <a:noFill/>
        </p:spPr>
        <p:txBody>
          <a:bodyPr wrap="square" rtlCol="0">
            <a:spAutoFit/>
          </a:bodyPr>
          <a:lstStyle/>
          <a:p>
            <a:r>
              <a:rPr lang="en-US" sz="900" dirty="0"/>
              <a:t>Source: </a:t>
            </a:r>
            <a:r>
              <a:rPr lang="en-US" sz="900" u="sng" dirty="0">
                <a:hlinkClick r:id="rId3"/>
              </a:rPr>
              <a:t>USDA ERS - U.S. Food Imports</a:t>
            </a:r>
            <a:endParaRPr lang="en-US" sz="900" u="sng" dirty="0"/>
          </a:p>
        </p:txBody>
      </p:sp>
      <p:sp>
        <p:nvSpPr>
          <p:cNvPr id="4" name="Rectangle 3">
            <a:extLst>
              <a:ext uri="{FF2B5EF4-FFF2-40B4-BE49-F238E27FC236}">
                <a16:creationId xmlns:a16="http://schemas.microsoft.com/office/drawing/2014/main" id="{B4426822-2CCC-4A70-A8C5-D4968354EA44}"/>
              </a:ext>
            </a:extLst>
          </p:cNvPr>
          <p:cNvSpPr/>
          <p:nvPr/>
        </p:nvSpPr>
        <p:spPr>
          <a:xfrm>
            <a:off x="707897" y="2521212"/>
            <a:ext cx="2114681" cy="307456"/>
          </a:xfrm>
          <a:prstGeom prst="rect">
            <a:avLst/>
          </a:prstGeom>
        </p:spPr>
        <p:txBody>
          <a:bodyPr wrap="none">
            <a:spAutoFit/>
          </a:bodyPr>
          <a:lstStyle/>
          <a:p>
            <a:pPr>
              <a:lnSpc>
                <a:spcPct val="130000"/>
              </a:lnSpc>
              <a:tabLst>
                <a:tab pos="182880" algn="l"/>
              </a:tabLst>
            </a:pPr>
            <a:r>
              <a:rPr lang="en-US" sz="1200" dirty="0">
                <a:solidFill>
                  <a:srgbClr val="000000"/>
                </a:solidFill>
                <a:cs typeface="Open Sans"/>
              </a:rPr>
              <a:t>The United States imports…</a:t>
            </a:r>
          </a:p>
        </p:txBody>
      </p:sp>
      <p:sp>
        <p:nvSpPr>
          <p:cNvPr id="23" name="Text Placeholder 5">
            <a:extLst>
              <a:ext uri="{FF2B5EF4-FFF2-40B4-BE49-F238E27FC236}">
                <a16:creationId xmlns:a16="http://schemas.microsoft.com/office/drawing/2014/main" id="{3E790159-D7A9-4D5C-9A97-9B8A1862D86A}"/>
              </a:ext>
            </a:extLst>
          </p:cNvPr>
          <p:cNvSpPr txBox="1">
            <a:spLocks/>
          </p:cNvSpPr>
          <p:nvPr/>
        </p:nvSpPr>
        <p:spPr>
          <a:xfrm>
            <a:off x="914972" y="466344"/>
            <a:ext cx="3355849" cy="2032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lang="en-US" sz="731" b="1" kern="0" cap="all" spc="203" baseline="0" dirty="0">
                <a:solidFill>
                  <a:schemeClr val="accent5">
                    <a:lumMod val="60000"/>
                    <a:lumOff val="40000"/>
                  </a:schemeClr>
                </a:solidFill>
                <a:latin typeface="Arial" panose="020B0604020202020204" pitchFamily="34" charset="0"/>
                <a:ea typeface="Nexa Black" charset="0"/>
                <a:cs typeface="Nexa Black"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Introduction</a:t>
            </a:r>
          </a:p>
        </p:txBody>
      </p:sp>
      <p:sp>
        <p:nvSpPr>
          <p:cNvPr id="24" name="Slide Number Placeholder 2">
            <a:extLst>
              <a:ext uri="{FF2B5EF4-FFF2-40B4-BE49-F238E27FC236}">
                <a16:creationId xmlns:a16="http://schemas.microsoft.com/office/drawing/2014/main" id="{58BC2F65-401E-4B7B-916A-7928A201BBAC}"/>
              </a:ext>
            </a:extLst>
          </p:cNvPr>
          <p:cNvSpPr txBox="1">
            <a:spLocks/>
          </p:cNvSpPr>
          <p:nvPr/>
        </p:nvSpPr>
        <p:spPr>
          <a:xfrm>
            <a:off x="9781190" y="6511179"/>
            <a:ext cx="2311400" cy="24622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2782948-4DBE-204D-AB9E-B65E067054AE}" type="slidenum">
              <a:rPr lang="en-US" sz="1000"/>
              <a:pPr algn="r"/>
              <a:t>36</a:t>
            </a:fld>
            <a:endParaRPr lang="en-US" sz="1000" dirty="0"/>
          </a:p>
        </p:txBody>
      </p:sp>
    </p:spTree>
    <p:extLst>
      <p:ext uri="{BB962C8B-B14F-4D97-AF65-F5344CB8AC3E}">
        <p14:creationId xmlns:p14="http://schemas.microsoft.com/office/powerpoint/2010/main" val="13034148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9105F0-5A8E-4F3B-BBD3-F8D19D040BE4}"/>
              </a:ext>
            </a:extLst>
          </p:cNvPr>
          <p:cNvSpPr>
            <a:spLocks noGrp="1"/>
          </p:cNvSpPr>
          <p:nvPr>
            <p:ph type="title"/>
          </p:nvPr>
        </p:nvSpPr>
        <p:spPr/>
        <p:txBody>
          <a:bodyPr anchor="b">
            <a:normAutofit/>
          </a:bodyPr>
          <a:lstStyle/>
          <a:p>
            <a:r>
              <a:rPr lang="en-US" sz="2925" spc="-61" dirty="0">
                <a:latin typeface="+mj-lt"/>
              </a:rPr>
              <a:t>Department of Homeland Security: Customs and Border Protection (CBP) (1 of 2)</a:t>
            </a:r>
          </a:p>
        </p:txBody>
      </p:sp>
      <p:sp>
        <p:nvSpPr>
          <p:cNvPr id="6" name="Text Placeholder 5">
            <a:extLst>
              <a:ext uri="{FF2B5EF4-FFF2-40B4-BE49-F238E27FC236}">
                <a16:creationId xmlns:a16="http://schemas.microsoft.com/office/drawing/2014/main" id="{23F6268D-66E0-49D7-A567-1B5C6B611F8D}"/>
              </a:ext>
            </a:extLst>
          </p:cNvPr>
          <p:cNvSpPr txBox="1">
            <a:spLocks/>
          </p:cNvSpPr>
          <p:nvPr/>
        </p:nvSpPr>
        <p:spPr>
          <a:xfrm>
            <a:off x="914972" y="466344"/>
            <a:ext cx="3355849" cy="2032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lang="en-US" sz="731" b="1" kern="0" cap="all" spc="203" baseline="0" dirty="0">
                <a:solidFill>
                  <a:schemeClr val="accent5">
                    <a:lumMod val="60000"/>
                    <a:lumOff val="40000"/>
                  </a:schemeClr>
                </a:solidFill>
                <a:latin typeface="Arial" panose="020B0604020202020204" pitchFamily="34" charset="0"/>
                <a:ea typeface="Nexa Black" charset="0"/>
                <a:cs typeface="Nexa Black"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mj-lt"/>
              </a:rPr>
              <a:t>Regulatory Foundation</a:t>
            </a:r>
          </a:p>
        </p:txBody>
      </p:sp>
      <p:grpSp>
        <p:nvGrpSpPr>
          <p:cNvPr id="69" name="Group 68">
            <a:extLst>
              <a:ext uri="{FF2B5EF4-FFF2-40B4-BE49-F238E27FC236}">
                <a16:creationId xmlns:a16="http://schemas.microsoft.com/office/drawing/2014/main" id="{13E5F774-1A6A-46C6-8F0D-A1B702FF23D9}"/>
              </a:ext>
            </a:extLst>
          </p:cNvPr>
          <p:cNvGrpSpPr/>
          <p:nvPr/>
        </p:nvGrpSpPr>
        <p:grpSpPr>
          <a:xfrm>
            <a:off x="882778" y="1869507"/>
            <a:ext cx="2785730" cy="2074805"/>
            <a:chOff x="882778" y="1869507"/>
            <a:chExt cx="2785730" cy="2074805"/>
          </a:xfrm>
        </p:grpSpPr>
        <p:sp>
          <p:nvSpPr>
            <p:cNvPr id="70" name="TextBox 69">
              <a:extLst>
                <a:ext uri="{FF2B5EF4-FFF2-40B4-BE49-F238E27FC236}">
                  <a16:creationId xmlns:a16="http://schemas.microsoft.com/office/drawing/2014/main" id="{9A2E427C-81F8-4588-90A0-EF57DD7DF77A}"/>
                </a:ext>
              </a:extLst>
            </p:cNvPr>
            <p:cNvSpPr txBox="1"/>
            <p:nvPr/>
          </p:nvSpPr>
          <p:spPr>
            <a:xfrm>
              <a:off x="882778" y="1869507"/>
              <a:ext cx="2377440" cy="369332"/>
            </a:xfrm>
            <a:prstGeom prst="rect">
              <a:avLst/>
            </a:prstGeom>
            <a:noFill/>
          </p:spPr>
          <p:txBody>
            <a:bodyPr wrap="square" lIns="91440" tIns="45720" rIns="9144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all" spc="300" normalizeH="0" baseline="0" noProof="0" dirty="0">
                  <a:ln>
                    <a:noFill/>
                  </a:ln>
                  <a:solidFill>
                    <a:prstClr val="black"/>
                  </a:solidFill>
                  <a:effectLst/>
                  <a:uLnTx/>
                  <a:uFillTx/>
                  <a:latin typeface="+mj-lt"/>
                  <a:ea typeface="+mn-ea"/>
                  <a:cs typeface="+mn-cs"/>
                </a:rPr>
                <a:t>Rationale</a:t>
              </a:r>
            </a:p>
          </p:txBody>
        </p:sp>
        <p:cxnSp>
          <p:nvCxnSpPr>
            <p:cNvPr id="71" name="Straight Connector 70">
              <a:extLst>
                <a:ext uri="{FF2B5EF4-FFF2-40B4-BE49-F238E27FC236}">
                  <a16:creationId xmlns:a16="http://schemas.microsoft.com/office/drawing/2014/main" id="{C33914FE-29FE-48BB-8802-6E01C69ED010}"/>
                </a:ext>
              </a:extLst>
            </p:cNvPr>
            <p:cNvCxnSpPr/>
            <p:nvPr/>
          </p:nvCxnSpPr>
          <p:spPr>
            <a:xfrm>
              <a:off x="882778" y="2539707"/>
              <a:ext cx="27857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06D6D143-AEEC-4E41-AA2C-968B297C1BB3}"/>
                </a:ext>
              </a:extLst>
            </p:cNvPr>
            <p:cNvSpPr txBox="1"/>
            <p:nvPr/>
          </p:nvSpPr>
          <p:spPr>
            <a:xfrm>
              <a:off x="882778" y="2836316"/>
              <a:ext cx="2785730" cy="1107996"/>
            </a:xfrm>
            <a:prstGeom prst="rect">
              <a:avLst/>
            </a:prstGeom>
            <a:noFill/>
          </p:spPr>
          <p:txBody>
            <a:bodyPr vert="horz" wrap="square" lIns="0" tIns="0" rIns="0" bIns="0" rtlCol="0">
              <a:spAutoFit/>
            </a:bodyPr>
            <a:lstStyle/>
            <a:p>
              <a:pPr marL="285750" indent="-285750">
                <a:spcAft>
                  <a:spcPts val="600"/>
                </a:spcAft>
                <a:buFont typeface="Arial" panose="020B0604020202020204" pitchFamily="34" charset="0"/>
                <a:buChar char="•"/>
              </a:pPr>
              <a:r>
                <a:rPr lang="en-US" sz="1200" dirty="0">
                  <a:solidFill>
                    <a:prstClr val="black"/>
                  </a:solidFill>
                  <a:latin typeface="+mj-lt"/>
                </a:rPr>
                <a:t>Proactive and strict enforcement of U.S. trade laws to protect national economic security, facilitate fair trade, support the health and safety of the American people, and ensure a level playing field for U.S. industry.</a:t>
              </a:r>
            </a:p>
          </p:txBody>
        </p:sp>
      </p:grpSp>
      <p:grpSp>
        <p:nvGrpSpPr>
          <p:cNvPr id="73" name="Group 72">
            <a:extLst>
              <a:ext uri="{FF2B5EF4-FFF2-40B4-BE49-F238E27FC236}">
                <a16:creationId xmlns:a16="http://schemas.microsoft.com/office/drawing/2014/main" id="{D79B77C0-6C4F-4BD4-AEFC-2E15D463F852}"/>
              </a:ext>
            </a:extLst>
          </p:cNvPr>
          <p:cNvGrpSpPr/>
          <p:nvPr/>
        </p:nvGrpSpPr>
        <p:grpSpPr>
          <a:xfrm>
            <a:off x="4548131" y="1869507"/>
            <a:ext cx="2959663" cy="2972655"/>
            <a:chOff x="4416806" y="1869507"/>
            <a:chExt cx="2959663" cy="2972655"/>
          </a:xfrm>
        </p:grpSpPr>
        <p:sp>
          <p:nvSpPr>
            <p:cNvPr id="74" name="TextBox 73">
              <a:extLst>
                <a:ext uri="{FF2B5EF4-FFF2-40B4-BE49-F238E27FC236}">
                  <a16:creationId xmlns:a16="http://schemas.microsoft.com/office/drawing/2014/main" id="{878BC26A-C903-4E92-A3FF-F0D4306E4360}"/>
                </a:ext>
              </a:extLst>
            </p:cNvPr>
            <p:cNvSpPr txBox="1"/>
            <p:nvPr/>
          </p:nvSpPr>
          <p:spPr>
            <a:xfrm>
              <a:off x="4416807" y="1869507"/>
              <a:ext cx="2959662" cy="646331"/>
            </a:xfrm>
            <a:prstGeom prst="rect">
              <a:avLst/>
            </a:prstGeom>
            <a:noFill/>
          </p:spPr>
          <p:txBody>
            <a:bodyPr wrap="square" lIns="91440" tIns="45720" rIns="91440" bIns="45720" rtlCol="0">
              <a:spAutoFit/>
            </a:bodyPr>
            <a:lstStyle/>
            <a:p>
              <a:pPr lvl="0">
                <a:defRPr/>
              </a:pPr>
              <a:r>
                <a:rPr lang="en-US" b="1" cap="all" spc="300" dirty="0">
                  <a:solidFill>
                    <a:prstClr val="black"/>
                  </a:solidFill>
                  <a:latin typeface="+mj-lt"/>
                </a:rPr>
                <a:t>KEY REQUIRED PROVISIONS</a:t>
              </a:r>
            </a:p>
          </p:txBody>
        </p:sp>
        <p:cxnSp>
          <p:nvCxnSpPr>
            <p:cNvPr id="75" name="Straight Connector 74">
              <a:extLst>
                <a:ext uri="{FF2B5EF4-FFF2-40B4-BE49-F238E27FC236}">
                  <a16:creationId xmlns:a16="http://schemas.microsoft.com/office/drawing/2014/main" id="{86B13EC1-A7AB-4A2F-A516-D538684F1577}"/>
                </a:ext>
              </a:extLst>
            </p:cNvPr>
            <p:cNvCxnSpPr/>
            <p:nvPr/>
          </p:nvCxnSpPr>
          <p:spPr>
            <a:xfrm>
              <a:off x="4416807" y="2539707"/>
              <a:ext cx="27857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49FF2CE7-5AF1-40CD-A447-CD69BB2A8C58}"/>
                </a:ext>
              </a:extLst>
            </p:cNvPr>
            <p:cNvSpPr txBox="1"/>
            <p:nvPr/>
          </p:nvSpPr>
          <p:spPr>
            <a:xfrm>
              <a:off x="4416806" y="2836316"/>
              <a:ext cx="2860587" cy="2005846"/>
            </a:xfrm>
            <a:prstGeom prst="rect">
              <a:avLst/>
            </a:prstGeom>
            <a:noFill/>
          </p:spPr>
          <p:txBody>
            <a:bodyPr vert="horz" wrap="square" lIns="0" tIns="0" rIns="0" bIns="0" numCol="1" rtlCol="0">
              <a:noAutofit/>
            </a:bodyPr>
            <a:lstStyle>
              <a:defPPr>
                <a:defRPr lang="en-US"/>
              </a:defPPr>
              <a:lvl1pPr marR="0" lvl="0" indent="0" fontAlgn="b">
                <a:lnSpc>
                  <a:spcPct val="120000"/>
                </a:lnSpc>
                <a:spcBef>
                  <a:spcPts val="600"/>
                </a:spcBef>
                <a:spcAft>
                  <a:spcPts val="0"/>
                </a:spcAft>
                <a:buClrTx/>
                <a:buSzPct val="100000"/>
                <a:buFontTx/>
                <a:buNone/>
                <a:tabLst/>
                <a:defRPr sz="1100" b="1">
                  <a:solidFill>
                    <a:prstClr val="black"/>
                  </a:solidFill>
                  <a:cs typeface="Calibri"/>
                </a:defRPr>
              </a:lvl1pPr>
            </a:lstStyle>
            <a:p>
              <a:pPr marL="285750" lvl="0" indent="-285750" fontAlgn="auto">
                <a:lnSpc>
                  <a:spcPct val="100000"/>
                </a:lnSpc>
                <a:spcBef>
                  <a:spcPts val="0"/>
                </a:spcBef>
                <a:spcAft>
                  <a:spcPts val="600"/>
                </a:spcAft>
                <a:buSzTx/>
                <a:buFont typeface="Arial" panose="020B0604020202020204" pitchFamily="34" charset="0"/>
                <a:buChar char="•"/>
              </a:pPr>
              <a:r>
                <a:rPr lang="en-US" sz="1200" b="0" dirty="0">
                  <a:latin typeface="+mj-lt"/>
                  <a:cs typeface="+mn-cs"/>
                </a:rPr>
                <a:t>All products offered for entry into the United States, including items for personal use, must be declared to U.S. Customs and Border Protection (CBP). </a:t>
              </a:r>
            </a:p>
            <a:p>
              <a:pPr marL="285750" lvl="0" indent="-285750" fontAlgn="auto">
                <a:lnSpc>
                  <a:spcPct val="100000"/>
                </a:lnSpc>
                <a:spcBef>
                  <a:spcPts val="0"/>
                </a:spcBef>
                <a:spcAft>
                  <a:spcPts val="600"/>
                </a:spcAft>
                <a:buSzTx/>
                <a:buFont typeface="Arial" panose="020B0604020202020204" pitchFamily="34" charset="0"/>
                <a:buChar char="•"/>
              </a:pPr>
              <a:r>
                <a:rPr lang="en-US" sz="1200" b="0" dirty="0">
                  <a:latin typeface="+mj-lt"/>
                  <a:cs typeface="+mn-cs"/>
                </a:rPr>
                <a:t>CBP refers all FDA-regulated products to the FDA for review.</a:t>
              </a:r>
            </a:p>
          </p:txBody>
        </p:sp>
      </p:grpSp>
      <p:grpSp>
        <p:nvGrpSpPr>
          <p:cNvPr id="77" name="Group 76">
            <a:extLst>
              <a:ext uri="{FF2B5EF4-FFF2-40B4-BE49-F238E27FC236}">
                <a16:creationId xmlns:a16="http://schemas.microsoft.com/office/drawing/2014/main" id="{A10F9808-1EB0-42F1-8C81-ACE67EACFEBF}"/>
              </a:ext>
            </a:extLst>
          </p:cNvPr>
          <p:cNvGrpSpPr/>
          <p:nvPr/>
        </p:nvGrpSpPr>
        <p:grpSpPr>
          <a:xfrm>
            <a:off x="8210778" y="1869507"/>
            <a:ext cx="2785730" cy="3044301"/>
            <a:chOff x="8387418" y="1869507"/>
            <a:chExt cx="2785730" cy="3044301"/>
          </a:xfrm>
        </p:grpSpPr>
        <p:sp>
          <p:nvSpPr>
            <p:cNvPr id="78" name="TextBox 77">
              <a:extLst>
                <a:ext uri="{FF2B5EF4-FFF2-40B4-BE49-F238E27FC236}">
                  <a16:creationId xmlns:a16="http://schemas.microsoft.com/office/drawing/2014/main" id="{80BEB66D-966E-407A-9CB7-401073FDBD4E}"/>
                </a:ext>
              </a:extLst>
            </p:cNvPr>
            <p:cNvSpPr txBox="1"/>
            <p:nvPr/>
          </p:nvSpPr>
          <p:spPr>
            <a:xfrm>
              <a:off x="8387418" y="1869507"/>
              <a:ext cx="2467951" cy="646331"/>
            </a:xfrm>
            <a:prstGeom prst="rect">
              <a:avLst/>
            </a:prstGeom>
            <a:noFill/>
          </p:spPr>
          <p:txBody>
            <a:bodyPr wrap="square" lIns="91440" tIns="45720" rIns="91440" bIns="45720" rtlCol="0">
              <a:spAutoFit/>
            </a:bodyPr>
            <a:lstStyle>
              <a:defPPr>
                <a:defRPr lang="en-US"/>
              </a:defPPr>
              <a:lvl1pPr marR="0" lvl="0" indent="0" fontAlgn="auto">
                <a:spcBef>
                  <a:spcPts val="0"/>
                </a:spcBef>
                <a:spcAft>
                  <a:spcPts val="0"/>
                </a:spcAft>
                <a:buClrTx/>
                <a:buSzTx/>
                <a:buFontTx/>
                <a:buNone/>
                <a:tabLst/>
                <a:defRPr b="1" cap="all" spc="300"/>
              </a:lvl1pPr>
            </a:lstStyle>
            <a:p>
              <a:pPr lvl="0">
                <a:defRPr/>
              </a:pPr>
              <a:r>
                <a:rPr lang="en-US" dirty="0">
                  <a:solidFill>
                    <a:prstClr val="black"/>
                  </a:solidFill>
                  <a:latin typeface="+mj-lt"/>
                </a:rPr>
                <a:t>TOOLS and RESOURCES</a:t>
              </a:r>
            </a:p>
          </p:txBody>
        </p:sp>
        <p:cxnSp>
          <p:nvCxnSpPr>
            <p:cNvPr id="79" name="Straight Connector 78">
              <a:extLst>
                <a:ext uri="{FF2B5EF4-FFF2-40B4-BE49-F238E27FC236}">
                  <a16:creationId xmlns:a16="http://schemas.microsoft.com/office/drawing/2014/main" id="{62DF8E62-6838-4807-A33B-65EB1831B9A9}"/>
                </a:ext>
              </a:extLst>
            </p:cNvPr>
            <p:cNvCxnSpPr/>
            <p:nvPr/>
          </p:nvCxnSpPr>
          <p:spPr>
            <a:xfrm>
              <a:off x="8387418" y="2539707"/>
              <a:ext cx="27857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7D8ECD0B-8D85-4C2B-8C80-E1BA8A2FCEE6}"/>
                </a:ext>
              </a:extLst>
            </p:cNvPr>
            <p:cNvSpPr txBox="1"/>
            <p:nvPr/>
          </p:nvSpPr>
          <p:spPr>
            <a:xfrm>
              <a:off x="8387418" y="2836316"/>
              <a:ext cx="2785730" cy="2077492"/>
            </a:xfrm>
            <a:prstGeom prst="rect">
              <a:avLst/>
            </a:prstGeom>
            <a:noFill/>
          </p:spPr>
          <p:txBody>
            <a:bodyPr vert="horz" wrap="square" lIns="0" tIns="0" rIns="0" bIns="0" rtlCol="0">
              <a:spAutoFit/>
            </a:bodyPr>
            <a:lstStyle>
              <a:defPPr>
                <a:defRPr lang="en-US"/>
              </a:defPPr>
              <a:lvl1pPr marR="0" lvl="0" indent="0" fontAlgn="b">
                <a:lnSpc>
                  <a:spcPct val="120000"/>
                </a:lnSpc>
                <a:spcBef>
                  <a:spcPts val="600"/>
                </a:spcBef>
                <a:spcAft>
                  <a:spcPts val="0"/>
                </a:spcAft>
                <a:buClrTx/>
                <a:buSzPct val="100000"/>
                <a:buFontTx/>
                <a:buNone/>
                <a:tabLst/>
                <a:defRPr sz="1100" b="1">
                  <a:solidFill>
                    <a:prstClr val="black"/>
                  </a:solidFill>
                  <a:cs typeface="Calibri"/>
                </a:defRPr>
              </a:lvl1pPr>
            </a:lstStyle>
            <a:p>
              <a:pPr marL="285750" lvl="0" indent="-285750" fontAlgn="auto">
                <a:lnSpc>
                  <a:spcPct val="100000"/>
                </a:lnSpc>
                <a:buSzTx/>
                <a:buFont typeface="Arial" panose="020B0604020202020204" pitchFamily="34" charset="0"/>
                <a:buChar char="•"/>
              </a:pPr>
              <a:r>
                <a:rPr lang="en-US" sz="1200" b="0" dirty="0">
                  <a:cs typeface="+mn-cs"/>
                  <a:hlinkClick r:id="rId3"/>
                </a:rPr>
                <a:t>Introduction to the CBP Import Process | U.S. Customs and Border Protection</a:t>
              </a:r>
              <a:endParaRPr lang="en-US" sz="1200" b="0" dirty="0">
                <a:solidFill>
                  <a:srgbClr val="111111"/>
                </a:solidFill>
                <a:cs typeface="+mn-cs"/>
              </a:endParaRPr>
            </a:p>
            <a:p>
              <a:pPr marL="285750" lvl="0" indent="-285750" fontAlgn="auto">
                <a:lnSpc>
                  <a:spcPct val="100000"/>
                </a:lnSpc>
                <a:buSzTx/>
                <a:buFont typeface="Arial" panose="020B0604020202020204" pitchFamily="34" charset="0"/>
                <a:buChar char="•"/>
              </a:pPr>
              <a:r>
                <a:rPr lang="en-US" sz="1200" b="0" dirty="0">
                  <a:cs typeface="+mn-cs"/>
                  <a:hlinkClick r:id="rId4"/>
                </a:rPr>
                <a:t>Centers of Excellence and Expertise | U.S. Customs and Border Protection (cbp.gov)</a:t>
              </a:r>
              <a:r>
                <a:rPr lang="en-US" sz="1200" b="0" dirty="0">
                  <a:cs typeface="+mn-cs"/>
                </a:rPr>
                <a:t>; </a:t>
              </a:r>
            </a:p>
            <a:p>
              <a:pPr marL="285750" lvl="0" indent="-285750" fontAlgn="auto">
                <a:lnSpc>
                  <a:spcPct val="100000"/>
                </a:lnSpc>
                <a:buSzTx/>
                <a:buFont typeface="Arial" panose="020B0604020202020204" pitchFamily="34" charset="0"/>
                <a:buChar char="•"/>
              </a:pPr>
              <a:r>
                <a:rPr lang="en-US" sz="1200" b="0" dirty="0">
                  <a:cs typeface="+mn-cs"/>
                  <a:hlinkClick r:id="rId5"/>
                </a:rPr>
                <a:t>CEE@cbp.dhs.gov</a:t>
              </a:r>
              <a:endParaRPr lang="en-US" sz="1200" b="0" dirty="0">
                <a:cs typeface="+mn-cs"/>
              </a:endParaRPr>
            </a:p>
            <a:p>
              <a:pPr marL="285750" lvl="0" indent="-285750" fontAlgn="auto">
                <a:lnSpc>
                  <a:spcPct val="100000"/>
                </a:lnSpc>
                <a:buSzTx/>
                <a:buFont typeface="Arial" panose="020B0604020202020204" pitchFamily="34" charset="0"/>
                <a:buChar char="•"/>
              </a:pPr>
              <a:r>
                <a:rPr lang="en-US" sz="1200" b="0" dirty="0">
                  <a:cs typeface="+mn-cs"/>
                  <a:hlinkClick r:id="rId6"/>
                </a:rPr>
                <a:t>Locate a Port of Entry | U.S. Customs and Border Protection (cbp.gov)</a:t>
              </a:r>
              <a:endParaRPr lang="en-US" sz="1200" b="0" dirty="0">
                <a:cs typeface="+mn-cs"/>
              </a:endParaRPr>
            </a:p>
          </p:txBody>
        </p:sp>
      </p:grpSp>
      <p:sp>
        <p:nvSpPr>
          <p:cNvPr id="19" name="Slide Number Placeholder 2">
            <a:extLst>
              <a:ext uri="{FF2B5EF4-FFF2-40B4-BE49-F238E27FC236}">
                <a16:creationId xmlns:a16="http://schemas.microsoft.com/office/drawing/2014/main" id="{2626DEB7-1881-4D69-9FA7-65281B0B6EA4}"/>
              </a:ext>
            </a:extLst>
          </p:cNvPr>
          <p:cNvSpPr txBox="1">
            <a:spLocks/>
          </p:cNvSpPr>
          <p:nvPr/>
        </p:nvSpPr>
        <p:spPr>
          <a:xfrm>
            <a:off x="9781190" y="6511179"/>
            <a:ext cx="2311400" cy="24622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2782948-4DBE-204D-AB9E-B65E067054AE}" type="slidenum">
              <a:rPr lang="en-US" sz="1000"/>
              <a:pPr algn="r"/>
              <a:t>37</a:t>
            </a:fld>
            <a:endParaRPr lang="en-US" sz="1000" dirty="0"/>
          </a:p>
        </p:txBody>
      </p:sp>
    </p:spTree>
    <p:extLst>
      <p:ext uri="{BB962C8B-B14F-4D97-AF65-F5344CB8AC3E}">
        <p14:creationId xmlns:p14="http://schemas.microsoft.com/office/powerpoint/2010/main" val="13289029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C5CBFA32-F460-458F-92CD-D19B737700B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47631" y="2949058"/>
            <a:ext cx="6761591" cy="3771901"/>
          </a:xfrm>
          <a:prstGeom prst="rect">
            <a:avLst/>
          </a:prstGeom>
        </p:spPr>
      </p:pic>
      <p:sp>
        <p:nvSpPr>
          <p:cNvPr id="3" name="Title 2">
            <a:extLst>
              <a:ext uri="{FF2B5EF4-FFF2-40B4-BE49-F238E27FC236}">
                <a16:creationId xmlns:a16="http://schemas.microsoft.com/office/drawing/2014/main" id="{0C9105F0-5A8E-4F3B-BBD3-F8D19D040BE4}"/>
              </a:ext>
            </a:extLst>
          </p:cNvPr>
          <p:cNvSpPr>
            <a:spLocks noGrp="1"/>
          </p:cNvSpPr>
          <p:nvPr>
            <p:ph type="title"/>
          </p:nvPr>
        </p:nvSpPr>
        <p:spPr/>
        <p:txBody>
          <a:bodyPr anchor="ctr">
            <a:normAutofit/>
          </a:bodyPr>
          <a:lstStyle/>
          <a:p>
            <a:r>
              <a:rPr lang="en-US" sz="2925" spc="-61" dirty="0">
                <a:latin typeface="+mj-lt"/>
              </a:rPr>
              <a:t>Department of Homeland Security: CBP (2 of 2)</a:t>
            </a:r>
          </a:p>
        </p:txBody>
      </p:sp>
      <p:sp>
        <p:nvSpPr>
          <p:cNvPr id="6" name="Text Placeholder 5">
            <a:extLst>
              <a:ext uri="{FF2B5EF4-FFF2-40B4-BE49-F238E27FC236}">
                <a16:creationId xmlns:a16="http://schemas.microsoft.com/office/drawing/2014/main" id="{23F6268D-66E0-49D7-A567-1B5C6B611F8D}"/>
              </a:ext>
            </a:extLst>
          </p:cNvPr>
          <p:cNvSpPr txBox="1">
            <a:spLocks/>
          </p:cNvSpPr>
          <p:nvPr/>
        </p:nvSpPr>
        <p:spPr>
          <a:xfrm>
            <a:off x="914972" y="466344"/>
            <a:ext cx="3355849" cy="2032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lang="en-US" sz="731" b="1" kern="0" cap="all" spc="203" baseline="0" dirty="0">
                <a:solidFill>
                  <a:schemeClr val="accent5">
                    <a:lumMod val="60000"/>
                    <a:lumOff val="40000"/>
                  </a:schemeClr>
                </a:solidFill>
                <a:latin typeface="Arial" panose="020B0604020202020204" pitchFamily="34" charset="0"/>
                <a:ea typeface="Nexa Black" charset="0"/>
                <a:cs typeface="Nexa Black"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mj-lt"/>
              </a:rPr>
              <a:t>Regulatory Foundation</a:t>
            </a:r>
          </a:p>
        </p:txBody>
      </p:sp>
      <p:grpSp>
        <p:nvGrpSpPr>
          <p:cNvPr id="69" name="Group 68">
            <a:extLst>
              <a:ext uri="{FF2B5EF4-FFF2-40B4-BE49-F238E27FC236}">
                <a16:creationId xmlns:a16="http://schemas.microsoft.com/office/drawing/2014/main" id="{13E5F774-1A6A-46C6-8F0D-A1B702FF23D9}"/>
              </a:ext>
            </a:extLst>
          </p:cNvPr>
          <p:cNvGrpSpPr/>
          <p:nvPr/>
        </p:nvGrpSpPr>
        <p:grpSpPr>
          <a:xfrm>
            <a:off x="882778" y="1869507"/>
            <a:ext cx="2785730" cy="4336962"/>
            <a:chOff x="882778" y="1869507"/>
            <a:chExt cx="2785730" cy="4336962"/>
          </a:xfrm>
        </p:grpSpPr>
        <p:sp>
          <p:nvSpPr>
            <p:cNvPr id="70" name="TextBox 69">
              <a:extLst>
                <a:ext uri="{FF2B5EF4-FFF2-40B4-BE49-F238E27FC236}">
                  <a16:creationId xmlns:a16="http://schemas.microsoft.com/office/drawing/2014/main" id="{9A2E427C-81F8-4588-90A0-EF57DD7DF77A}"/>
                </a:ext>
              </a:extLst>
            </p:cNvPr>
            <p:cNvSpPr txBox="1"/>
            <p:nvPr/>
          </p:nvSpPr>
          <p:spPr>
            <a:xfrm>
              <a:off x="882778" y="1869507"/>
              <a:ext cx="2377440" cy="369332"/>
            </a:xfrm>
            <a:prstGeom prst="rect">
              <a:avLst/>
            </a:prstGeom>
            <a:noFill/>
          </p:spPr>
          <p:txBody>
            <a:bodyPr wrap="square" lIns="91440" tIns="45720" rIns="9144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all" spc="300" normalizeH="0" baseline="0" noProof="0" dirty="0">
                  <a:ln>
                    <a:noFill/>
                  </a:ln>
                  <a:solidFill>
                    <a:prstClr val="black"/>
                  </a:solidFill>
                  <a:effectLst/>
                  <a:uLnTx/>
                  <a:uFillTx/>
                  <a:latin typeface="+mj-lt"/>
                  <a:ea typeface="+mn-ea"/>
                  <a:cs typeface="+mn-cs"/>
                </a:rPr>
                <a:t>Process</a:t>
              </a:r>
            </a:p>
          </p:txBody>
        </p:sp>
        <p:cxnSp>
          <p:nvCxnSpPr>
            <p:cNvPr id="71" name="Straight Connector 70">
              <a:extLst>
                <a:ext uri="{FF2B5EF4-FFF2-40B4-BE49-F238E27FC236}">
                  <a16:creationId xmlns:a16="http://schemas.microsoft.com/office/drawing/2014/main" id="{C33914FE-29FE-48BB-8802-6E01C69ED010}"/>
                </a:ext>
              </a:extLst>
            </p:cNvPr>
            <p:cNvCxnSpPr/>
            <p:nvPr/>
          </p:nvCxnSpPr>
          <p:spPr>
            <a:xfrm>
              <a:off x="882778" y="2539707"/>
              <a:ext cx="27857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06D6D143-AEEC-4E41-AA2C-968B297C1BB3}"/>
                </a:ext>
              </a:extLst>
            </p:cNvPr>
            <p:cNvSpPr txBox="1"/>
            <p:nvPr/>
          </p:nvSpPr>
          <p:spPr>
            <a:xfrm>
              <a:off x="882778" y="2836316"/>
              <a:ext cx="2785730" cy="3370153"/>
            </a:xfrm>
            <a:prstGeom prst="rect">
              <a:avLst/>
            </a:prstGeom>
            <a:noFill/>
          </p:spPr>
          <p:txBody>
            <a:bodyPr vert="horz" wrap="square" lIns="0" tIns="0" rIns="0" bIns="0" rtlCol="0">
              <a:spAutoFit/>
            </a:bodyPr>
            <a:lstStyle/>
            <a:p>
              <a:pPr marL="285750" indent="-285750">
                <a:spcAft>
                  <a:spcPts val="600"/>
                </a:spcAft>
                <a:buFont typeface="Arial" panose="020B0604020202020204" pitchFamily="34" charset="0"/>
                <a:buChar char="•"/>
              </a:pPr>
              <a:r>
                <a:rPr lang="en-US" sz="1200" dirty="0">
                  <a:solidFill>
                    <a:prstClr val="black"/>
                  </a:solidFill>
                  <a:latin typeface="+mj-lt"/>
                </a:rPr>
                <a:t>Complex set of forms needed at all stages from loading the conveyance to port entry</a:t>
              </a:r>
            </a:p>
            <a:p>
              <a:pPr marL="285750" indent="-285750">
                <a:spcAft>
                  <a:spcPts val="600"/>
                </a:spcAft>
                <a:buFont typeface="Arial" panose="020B0604020202020204" pitchFamily="34" charset="0"/>
                <a:buChar char="•"/>
              </a:pPr>
              <a:r>
                <a:rPr lang="en-US" sz="1200" dirty="0">
                  <a:solidFill>
                    <a:prstClr val="black"/>
                  </a:solidFill>
                  <a:latin typeface="+mj-lt"/>
                </a:rPr>
                <a:t>Includes establishment of a bond to guarantee payment of any tariffs, taxes and fees</a:t>
              </a:r>
            </a:p>
            <a:p>
              <a:pPr marL="285750" indent="-285750">
                <a:spcAft>
                  <a:spcPts val="600"/>
                </a:spcAft>
                <a:buFont typeface="Arial" panose="020B0604020202020204" pitchFamily="34" charset="0"/>
                <a:buChar char="•"/>
              </a:pPr>
              <a:r>
                <a:rPr lang="en-US" sz="1200" dirty="0">
                  <a:solidFill>
                    <a:prstClr val="black"/>
                  </a:solidFill>
                  <a:latin typeface="+mj-lt"/>
                </a:rPr>
                <a:t>Can be done by the owner of the goods, or by a designated customs broker or entry filer who assist the importer by submitting necessary entry information and appropriate payments to CBP on behalf of the importer. </a:t>
              </a:r>
            </a:p>
            <a:p>
              <a:pPr marL="285750" indent="-285750">
                <a:spcAft>
                  <a:spcPts val="600"/>
                </a:spcAft>
                <a:buFont typeface="Arial" panose="020B0604020202020204" pitchFamily="34" charset="0"/>
                <a:buChar char="•"/>
              </a:pPr>
              <a:r>
                <a:rPr lang="en-US" sz="1200" dirty="0">
                  <a:solidFill>
                    <a:prstClr val="black"/>
                  </a:solidFill>
                  <a:latin typeface="+mj-lt"/>
                </a:rPr>
                <a:t>Can use an importer to provide information to brokers/filers,  are the only persons authorized by the U.S. to act as agents for importers.</a:t>
              </a:r>
            </a:p>
          </p:txBody>
        </p:sp>
      </p:grpSp>
      <p:graphicFrame>
        <p:nvGraphicFramePr>
          <p:cNvPr id="4" name="Diagram 3">
            <a:extLst>
              <a:ext uri="{FF2B5EF4-FFF2-40B4-BE49-F238E27FC236}">
                <a16:creationId xmlns:a16="http://schemas.microsoft.com/office/drawing/2014/main" id="{391C6F11-8E91-4874-A21C-7D3AC3E82337}"/>
              </a:ext>
            </a:extLst>
          </p:cNvPr>
          <p:cNvGraphicFramePr/>
          <p:nvPr/>
        </p:nvGraphicFramePr>
        <p:xfrm>
          <a:off x="4683408" y="1098403"/>
          <a:ext cx="6670392" cy="20057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0" name="Slide Number Placeholder 2">
            <a:extLst>
              <a:ext uri="{FF2B5EF4-FFF2-40B4-BE49-F238E27FC236}">
                <a16:creationId xmlns:a16="http://schemas.microsoft.com/office/drawing/2014/main" id="{AAE19801-715B-4679-B614-540776C06B27}"/>
              </a:ext>
            </a:extLst>
          </p:cNvPr>
          <p:cNvSpPr txBox="1">
            <a:spLocks/>
          </p:cNvSpPr>
          <p:nvPr/>
        </p:nvSpPr>
        <p:spPr>
          <a:xfrm>
            <a:off x="9781190" y="6511179"/>
            <a:ext cx="2311400" cy="24622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2782948-4DBE-204D-AB9E-B65E067054AE}" type="slidenum">
              <a:rPr lang="en-US" sz="1000"/>
              <a:pPr algn="r"/>
              <a:t>38</a:t>
            </a:fld>
            <a:endParaRPr lang="en-US" sz="1000" dirty="0"/>
          </a:p>
        </p:txBody>
      </p:sp>
    </p:spTree>
    <p:extLst>
      <p:ext uri="{BB962C8B-B14F-4D97-AF65-F5344CB8AC3E}">
        <p14:creationId xmlns:p14="http://schemas.microsoft.com/office/powerpoint/2010/main" val="33302585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9105F0-5A8E-4F3B-BBD3-F8D19D040BE4}"/>
              </a:ext>
            </a:extLst>
          </p:cNvPr>
          <p:cNvSpPr>
            <a:spLocks noGrp="1"/>
          </p:cNvSpPr>
          <p:nvPr>
            <p:ph type="title"/>
          </p:nvPr>
        </p:nvSpPr>
        <p:spPr/>
        <p:txBody>
          <a:bodyPr anchor="ctr">
            <a:normAutofit/>
          </a:bodyPr>
          <a:lstStyle/>
          <a:p>
            <a:r>
              <a:rPr lang="en-US" sz="2925" spc="-61" dirty="0">
                <a:latin typeface="+mj-lt"/>
              </a:rPr>
              <a:t>Other Relevant FSMA Rules</a:t>
            </a:r>
          </a:p>
        </p:txBody>
      </p:sp>
      <p:sp>
        <p:nvSpPr>
          <p:cNvPr id="6" name="Text Placeholder 5">
            <a:extLst>
              <a:ext uri="{FF2B5EF4-FFF2-40B4-BE49-F238E27FC236}">
                <a16:creationId xmlns:a16="http://schemas.microsoft.com/office/drawing/2014/main" id="{23F6268D-66E0-49D7-A567-1B5C6B611F8D}"/>
              </a:ext>
            </a:extLst>
          </p:cNvPr>
          <p:cNvSpPr txBox="1">
            <a:spLocks/>
          </p:cNvSpPr>
          <p:nvPr/>
        </p:nvSpPr>
        <p:spPr>
          <a:xfrm>
            <a:off x="914972" y="466344"/>
            <a:ext cx="3355849" cy="2032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lang="en-US" sz="731" b="1" kern="0" cap="all" spc="203" baseline="0" dirty="0">
                <a:solidFill>
                  <a:schemeClr val="accent5">
                    <a:lumMod val="60000"/>
                    <a:lumOff val="40000"/>
                  </a:schemeClr>
                </a:solidFill>
                <a:latin typeface="Arial" panose="020B0604020202020204" pitchFamily="34" charset="0"/>
                <a:ea typeface="Nexa Black" charset="0"/>
                <a:cs typeface="Nexa Black"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mj-lt"/>
              </a:rPr>
              <a:t>Regulatory Foundation</a:t>
            </a:r>
          </a:p>
        </p:txBody>
      </p:sp>
      <p:grpSp>
        <p:nvGrpSpPr>
          <p:cNvPr id="2" name="Group 1">
            <a:extLst>
              <a:ext uri="{FF2B5EF4-FFF2-40B4-BE49-F238E27FC236}">
                <a16:creationId xmlns:a16="http://schemas.microsoft.com/office/drawing/2014/main" id="{B46BCEC9-8690-4B56-A2CF-71B796A593B3}"/>
              </a:ext>
            </a:extLst>
          </p:cNvPr>
          <p:cNvGrpSpPr/>
          <p:nvPr/>
        </p:nvGrpSpPr>
        <p:grpSpPr>
          <a:xfrm>
            <a:off x="831813" y="1510716"/>
            <a:ext cx="11301743" cy="4188802"/>
            <a:chOff x="634384" y="1510716"/>
            <a:chExt cx="11301743" cy="4188802"/>
          </a:xfrm>
        </p:grpSpPr>
        <p:sp>
          <p:nvSpPr>
            <p:cNvPr id="70" name="TextBox 69">
              <a:extLst>
                <a:ext uri="{FF2B5EF4-FFF2-40B4-BE49-F238E27FC236}">
                  <a16:creationId xmlns:a16="http://schemas.microsoft.com/office/drawing/2014/main" id="{9A2E427C-81F8-4588-90A0-EF57DD7DF77A}"/>
                </a:ext>
              </a:extLst>
            </p:cNvPr>
            <p:cNvSpPr txBox="1"/>
            <p:nvPr/>
          </p:nvSpPr>
          <p:spPr>
            <a:xfrm>
              <a:off x="634384" y="1649216"/>
              <a:ext cx="4415597" cy="646331"/>
            </a:xfrm>
            <a:prstGeom prst="rect">
              <a:avLst/>
            </a:prstGeom>
            <a:noFill/>
          </p:spPr>
          <p:txBody>
            <a:bodyPr wrap="square" lIns="91440" tIns="45720" rIns="91440" bIns="45720" rtlCol="0">
              <a:spAutoFit/>
            </a:bodyPr>
            <a:lstStyle/>
            <a:p>
              <a:pPr lvl="0">
                <a:defRPr/>
              </a:pPr>
              <a:r>
                <a:rPr lang="en-US" b="1" cap="all" spc="300" dirty="0">
                  <a:solidFill>
                    <a:prstClr val="black"/>
                  </a:solidFill>
                  <a:latin typeface="+mj-lt"/>
                </a:rPr>
                <a:t>Record Availability Requirements</a:t>
              </a:r>
            </a:p>
          </p:txBody>
        </p:sp>
        <p:cxnSp>
          <p:nvCxnSpPr>
            <p:cNvPr id="71" name="Straight Connector 70">
              <a:extLst>
                <a:ext uri="{FF2B5EF4-FFF2-40B4-BE49-F238E27FC236}">
                  <a16:creationId xmlns:a16="http://schemas.microsoft.com/office/drawing/2014/main" id="{C33914FE-29FE-48BB-8802-6E01C69ED010}"/>
                </a:ext>
              </a:extLst>
            </p:cNvPr>
            <p:cNvCxnSpPr/>
            <p:nvPr/>
          </p:nvCxnSpPr>
          <p:spPr>
            <a:xfrm>
              <a:off x="634384" y="2539707"/>
              <a:ext cx="27857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06D6D143-AEEC-4E41-AA2C-968B297C1BB3}"/>
                </a:ext>
              </a:extLst>
            </p:cNvPr>
            <p:cNvSpPr txBox="1"/>
            <p:nvPr/>
          </p:nvSpPr>
          <p:spPr>
            <a:xfrm>
              <a:off x="634384" y="2737307"/>
              <a:ext cx="2785730" cy="2446824"/>
            </a:xfrm>
            <a:prstGeom prst="rect">
              <a:avLst/>
            </a:prstGeom>
            <a:noFill/>
          </p:spPr>
          <p:txBody>
            <a:bodyPr vert="horz" wrap="square" lIns="0" tIns="0" rIns="0" bIns="0" rtlCol="0">
              <a:spAutoFit/>
            </a:bodyPr>
            <a:lstStyle/>
            <a:p>
              <a:pPr lvl="0">
                <a:spcBef>
                  <a:spcPts val="600"/>
                </a:spcBef>
              </a:pPr>
              <a:r>
                <a:rPr lang="en-US" sz="1200" dirty="0">
                  <a:solidFill>
                    <a:prstClr val="black"/>
                  </a:solidFill>
                </a:rPr>
                <a:t>FDA can access records:</a:t>
              </a:r>
            </a:p>
            <a:p>
              <a:pPr marL="285750" lvl="0" indent="-285750">
                <a:spcBef>
                  <a:spcPts val="600"/>
                </a:spcBef>
                <a:buFont typeface="Arial" panose="020B0604020202020204" pitchFamily="34" charset="0"/>
                <a:buChar char="•"/>
              </a:pPr>
              <a:r>
                <a:rPr lang="en-US" sz="1200" dirty="0">
                  <a:solidFill>
                    <a:prstClr val="black"/>
                  </a:solidFill>
                </a:rPr>
                <a:t>beyond records relating to the specific suspect article of food </a:t>
              </a:r>
            </a:p>
            <a:p>
              <a:pPr marL="285750" lvl="0" indent="-285750">
                <a:spcBef>
                  <a:spcPts val="600"/>
                </a:spcBef>
                <a:buFont typeface="Arial" panose="020B0604020202020204" pitchFamily="34" charset="0"/>
                <a:buChar char="•"/>
              </a:pPr>
              <a:r>
                <a:rPr lang="en-US" sz="1200" dirty="0">
                  <a:solidFill>
                    <a:prstClr val="black"/>
                  </a:solidFill>
                </a:rPr>
                <a:t>to records relating to any other article of food that is likely to be affected in a similar manner. </a:t>
              </a:r>
            </a:p>
            <a:p>
              <a:pPr marL="285750" lvl="0" indent="-285750">
                <a:spcBef>
                  <a:spcPts val="600"/>
                </a:spcBef>
                <a:buFont typeface="Arial" panose="020B0604020202020204" pitchFamily="34" charset="0"/>
                <a:buChar char="•"/>
              </a:pPr>
              <a:r>
                <a:rPr lang="en-US" sz="1200" dirty="0">
                  <a:solidFill>
                    <a:prstClr val="black"/>
                  </a:solidFill>
                </a:rPr>
                <a:t>if FDA believes that there is a reasonable probability that the use of or exposure to articles of food, that will cause serious adverse health consequences or death to humans or animals. </a:t>
              </a:r>
            </a:p>
          </p:txBody>
        </p:sp>
        <p:sp>
          <p:nvSpPr>
            <p:cNvPr id="78" name="TextBox 77">
              <a:extLst>
                <a:ext uri="{FF2B5EF4-FFF2-40B4-BE49-F238E27FC236}">
                  <a16:creationId xmlns:a16="http://schemas.microsoft.com/office/drawing/2014/main" id="{80BEB66D-966E-407A-9CB7-401073FDBD4E}"/>
                </a:ext>
              </a:extLst>
            </p:cNvPr>
            <p:cNvSpPr txBox="1"/>
            <p:nvPr/>
          </p:nvSpPr>
          <p:spPr>
            <a:xfrm>
              <a:off x="8532892" y="1510716"/>
              <a:ext cx="3403235" cy="923330"/>
            </a:xfrm>
            <a:prstGeom prst="rect">
              <a:avLst/>
            </a:prstGeom>
            <a:noFill/>
          </p:spPr>
          <p:txBody>
            <a:bodyPr wrap="square" lIns="91440" tIns="45720" rIns="91440" bIns="45720" rtlCol="0">
              <a:spAutoFit/>
            </a:bodyPr>
            <a:lstStyle>
              <a:defPPr>
                <a:defRPr lang="en-US"/>
              </a:defPPr>
              <a:lvl1pPr marR="0" lvl="0" indent="0" fontAlgn="auto">
                <a:spcBef>
                  <a:spcPts val="0"/>
                </a:spcBef>
                <a:spcAft>
                  <a:spcPts val="0"/>
                </a:spcAft>
                <a:buClrTx/>
                <a:buSzTx/>
                <a:buFontTx/>
                <a:buNone/>
                <a:tabLst/>
                <a:defRPr b="1" cap="all" spc="300"/>
              </a:lvl1pPr>
            </a:lstStyle>
            <a:p>
              <a:pPr lvl="0">
                <a:defRPr/>
              </a:pPr>
              <a:r>
                <a:rPr lang="en-US" dirty="0">
                  <a:solidFill>
                    <a:prstClr val="black"/>
                  </a:solidFill>
                  <a:latin typeface="+mj-lt"/>
                </a:rPr>
                <a:t>Proposed Rule on Laboratory Accreditation</a:t>
              </a:r>
            </a:p>
          </p:txBody>
        </p:sp>
        <p:cxnSp>
          <p:nvCxnSpPr>
            <p:cNvPr id="79" name="Straight Connector 78">
              <a:extLst>
                <a:ext uri="{FF2B5EF4-FFF2-40B4-BE49-F238E27FC236}">
                  <a16:creationId xmlns:a16="http://schemas.microsoft.com/office/drawing/2014/main" id="{62DF8E62-6838-4807-A33B-65EB1831B9A9}"/>
                </a:ext>
              </a:extLst>
            </p:cNvPr>
            <p:cNvCxnSpPr/>
            <p:nvPr/>
          </p:nvCxnSpPr>
          <p:spPr>
            <a:xfrm>
              <a:off x="8532892" y="2539707"/>
              <a:ext cx="27857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7D8ECD0B-8D85-4C2B-8C80-E1BA8A2FCEE6}"/>
                </a:ext>
              </a:extLst>
            </p:cNvPr>
            <p:cNvSpPr txBox="1"/>
            <p:nvPr/>
          </p:nvSpPr>
          <p:spPr>
            <a:xfrm>
              <a:off x="8532892" y="2737307"/>
              <a:ext cx="3281573" cy="2785378"/>
            </a:xfrm>
            <a:prstGeom prst="rect">
              <a:avLst/>
            </a:prstGeom>
            <a:noFill/>
          </p:spPr>
          <p:txBody>
            <a:bodyPr vert="horz" wrap="square" lIns="0" tIns="0" rIns="0" bIns="0" rtlCol="0">
              <a:spAutoFit/>
            </a:bodyPr>
            <a:lstStyle>
              <a:defPPr>
                <a:defRPr lang="en-US"/>
              </a:defPPr>
              <a:lvl1pPr marR="0" lvl="0" indent="0" fontAlgn="b">
                <a:lnSpc>
                  <a:spcPct val="120000"/>
                </a:lnSpc>
                <a:spcBef>
                  <a:spcPts val="600"/>
                </a:spcBef>
                <a:spcAft>
                  <a:spcPts val="0"/>
                </a:spcAft>
                <a:buClrTx/>
                <a:buSzPct val="100000"/>
                <a:buFontTx/>
                <a:buNone/>
                <a:tabLst/>
                <a:defRPr sz="1100" b="1">
                  <a:solidFill>
                    <a:prstClr val="black"/>
                  </a:solidFill>
                  <a:cs typeface="Calibri"/>
                </a:defRPr>
              </a:lvl1pPr>
            </a:lstStyle>
            <a:p>
              <a:pPr marL="285750" lvl="0" indent="-285750" fontAlgn="auto">
                <a:lnSpc>
                  <a:spcPct val="100000"/>
                </a:lnSpc>
                <a:buSzTx/>
                <a:buFont typeface="Arial" panose="020B0604020202020204" pitchFamily="34" charset="0"/>
                <a:buChar char="•"/>
              </a:pPr>
              <a:r>
                <a:rPr lang="en-US" sz="1200" b="0" dirty="0">
                  <a:cs typeface="+mn-cs"/>
                </a:rPr>
                <a:t>Proposing a program for the testing of food by accredited laboratories </a:t>
              </a:r>
            </a:p>
            <a:p>
              <a:pPr marL="285750" lvl="0" indent="-285750" fontAlgn="auto">
                <a:lnSpc>
                  <a:spcPct val="100000"/>
                </a:lnSpc>
                <a:buSzTx/>
                <a:buFont typeface="Arial" panose="020B0604020202020204" pitchFamily="34" charset="0"/>
                <a:buChar char="•"/>
              </a:pPr>
              <a:r>
                <a:rPr lang="en-US" sz="1200" b="0" dirty="0">
                  <a:cs typeface="+mn-cs"/>
                </a:rPr>
                <a:t>Requires that the testing of food in certain circumstances is done by laboratories that voluntarily become accredited</a:t>
              </a:r>
            </a:p>
            <a:p>
              <a:pPr marL="285750" lvl="0" indent="-285750" fontAlgn="auto">
                <a:lnSpc>
                  <a:spcPct val="100000"/>
                </a:lnSpc>
                <a:buSzTx/>
                <a:buFont typeface="Arial" panose="020B0604020202020204" pitchFamily="34" charset="0"/>
                <a:buChar char="•"/>
              </a:pPr>
              <a:r>
                <a:rPr lang="en-US" sz="1200" b="0" dirty="0">
                  <a:cs typeface="+mn-cs"/>
                </a:rPr>
                <a:t>Results could be used:</a:t>
              </a:r>
            </a:p>
            <a:p>
              <a:pPr marL="742950" lvl="1" indent="-285750">
                <a:spcBef>
                  <a:spcPts val="600"/>
                </a:spcBef>
                <a:buFont typeface="Arial" panose="020B0604020202020204" pitchFamily="34" charset="0"/>
                <a:buChar char="•"/>
              </a:pPr>
              <a:r>
                <a:rPr lang="en-US" sz="1200" b="0" dirty="0">
                  <a:cs typeface="+mn-cs"/>
                </a:rPr>
                <a:t>to support the admissibility of imported food into U.S. commerce;</a:t>
              </a:r>
            </a:p>
            <a:p>
              <a:pPr marL="742950" lvl="1" indent="-285750">
                <a:spcBef>
                  <a:spcPts val="600"/>
                </a:spcBef>
                <a:buFont typeface="Arial" panose="020B0604020202020204" pitchFamily="34" charset="0"/>
                <a:buChar char="•"/>
              </a:pPr>
              <a:r>
                <a:rPr lang="en-US" sz="1200" b="0" dirty="0">
                  <a:cs typeface="+mn-cs"/>
                </a:rPr>
                <a:t>to address an import alert through successful consecutive testing;</a:t>
              </a:r>
            </a:p>
            <a:p>
              <a:pPr marL="285750" lvl="0" indent="-285750" fontAlgn="auto">
                <a:lnSpc>
                  <a:spcPct val="100000"/>
                </a:lnSpc>
                <a:buSzTx/>
                <a:buFont typeface="Arial" panose="020B0604020202020204" pitchFamily="34" charset="0"/>
                <a:buChar char="•"/>
              </a:pPr>
              <a:r>
                <a:rPr lang="en-US" sz="1200" b="0" dirty="0">
                  <a:cs typeface="+mn-cs"/>
                </a:rPr>
                <a:t>Results of the food testing, under this program, required to be sent directly to the FDA</a:t>
              </a:r>
            </a:p>
          </p:txBody>
        </p:sp>
        <p:sp>
          <p:nvSpPr>
            <p:cNvPr id="17" name="TextBox 16">
              <a:extLst>
                <a:ext uri="{FF2B5EF4-FFF2-40B4-BE49-F238E27FC236}">
                  <a16:creationId xmlns:a16="http://schemas.microsoft.com/office/drawing/2014/main" id="{4733C91A-4031-4DC7-BD94-2A430B045956}"/>
                </a:ext>
              </a:extLst>
            </p:cNvPr>
            <p:cNvSpPr txBox="1"/>
            <p:nvPr/>
          </p:nvSpPr>
          <p:spPr>
            <a:xfrm>
              <a:off x="4616169" y="1510716"/>
              <a:ext cx="2959662" cy="923330"/>
            </a:xfrm>
            <a:prstGeom prst="rect">
              <a:avLst/>
            </a:prstGeom>
            <a:noFill/>
          </p:spPr>
          <p:txBody>
            <a:bodyPr wrap="square" lIns="91440" tIns="45720" rIns="91440" bIns="45720" rtlCol="0">
              <a:spAutoFit/>
            </a:bodyPr>
            <a:lstStyle/>
            <a:p>
              <a:pPr lvl="0">
                <a:defRPr/>
              </a:pPr>
              <a:r>
                <a:rPr lang="en-US" b="1" cap="all" spc="300" dirty="0">
                  <a:solidFill>
                    <a:prstClr val="black"/>
                  </a:solidFill>
                  <a:latin typeface="+mj-lt"/>
                </a:rPr>
                <a:t>Accredited Third-Party Certification</a:t>
              </a:r>
            </a:p>
          </p:txBody>
        </p:sp>
        <p:cxnSp>
          <p:nvCxnSpPr>
            <p:cNvPr id="18" name="Straight Connector 17">
              <a:extLst>
                <a:ext uri="{FF2B5EF4-FFF2-40B4-BE49-F238E27FC236}">
                  <a16:creationId xmlns:a16="http://schemas.microsoft.com/office/drawing/2014/main" id="{6BA05BC6-D614-4FEC-8100-3B2865FEF7AC}"/>
                </a:ext>
              </a:extLst>
            </p:cNvPr>
            <p:cNvCxnSpPr/>
            <p:nvPr/>
          </p:nvCxnSpPr>
          <p:spPr>
            <a:xfrm>
              <a:off x="4616169" y="2539707"/>
              <a:ext cx="278892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8B0198F-3CF7-42DC-8184-BD96F5CCF7C2}"/>
                </a:ext>
              </a:extLst>
            </p:cNvPr>
            <p:cNvSpPr txBox="1"/>
            <p:nvPr/>
          </p:nvSpPr>
          <p:spPr>
            <a:xfrm>
              <a:off x="4616169" y="2737709"/>
              <a:ext cx="2785730" cy="2961809"/>
            </a:xfrm>
            <a:prstGeom prst="rect">
              <a:avLst/>
            </a:prstGeom>
            <a:noFill/>
          </p:spPr>
          <p:txBody>
            <a:bodyPr vert="horz" wrap="square" lIns="0" tIns="0" rIns="0" bIns="0" numCol="1" rtlCol="0">
              <a:noAutofit/>
            </a:bodyPr>
            <a:lstStyle>
              <a:defPPr>
                <a:defRPr lang="en-US"/>
              </a:defPPr>
              <a:lvl1pPr marR="0" lvl="0" indent="0" fontAlgn="b">
                <a:lnSpc>
                  <a:spcPct val="120000"/>
                </a:lnSpc>
                <a:spcBef>
                  <a:spcPts val="600"/>
                </a:spcBef>
                <a:spcAft>
                  <a:spcPts val="0"/>
                </a:spcAft>
                <a:buClrTx/>
                <a:buSzPct val="100000"/>
                <a:buFontTx/>
                <a:buNone/>
                <a:tabLst/>
                <a:defRPr sz="1100" b="1">
                  <a:solidFill>
                    <a:prstClr val="black"/>
                  </a:solidFill>
                  <a:cs typeface="Calibri"/>
                </a:defRPr>
              </a:lvl1pPr>
            </a:lstStyle>
            <a:p>
              <a:pPr marL="285750" lvl="1" indent="-285750">
                <a:spcBef>
                  <a:spcPts val="600"/>
                </a:spcBef>
                <a:buFont typeface="Arial" panose="020B0604020202020204" pitchFamily="34" charset="0"/>
                <a:buChar char="•"/>
              </a:pPr>
              <a:r>
                <a:rPr lang="en-US" sz="1200" dirty="0">
                  <a:solidFill>
                    <a:prstClr val="black"/>
                  </a:solidFill>
                </a:rPr>
                <a:t>Voluntary program in which FDA recognizes “accreditation bodies” </a:t>
              </a:r>
            </a:p>
            <a:p>
              <a:pPr marL="285750" lvl="1" indent="-285750">
                <a:spcBef>
                  <a:spcPts val="600"/>
                </a:spcBef>
                <a:buFont typeface="Arial" panose="020B0604020202020204" pitchFamily="34" charset="0"/>
                <a:buChar char="•"/>
              </a:pPr>
              <a:r>
                <a:rPr lang="en-US" sz="1200" dirty="0">
                  <a:solidFill>
                    <a:prstClr val="black"/>
                  </a:solidFill>
                </a:rPr>
                <a:t>Responsible for accrediting third-party “certification bodies.” </a:t>
              </a:r>
            </a:p>
            <a:p>
              <a:pPr marL="285750" lvl="1" indent="-285750">
                <a:spcBef>
                  <a:spcPts val="600"/>
                </a:spcBef>
                <a:buFont typeface="Arial" panose="020B0604020202020204" pitchFamily="34" charset="0"/>
                <a:buChar char="•"/>
              </a:pPr>
              <a:r>
                <a:rPr lang="en-US" sz="1200" dirty="0">
                  <a:solidFill>
                    <a:prstClr val="black"/>
                  </a:solidFill>
                </a:rPr>
                <a:t>Certification bodies will conduct food safety audits and issue certifications of foreign food facilities.</a:t>
              </a:r>
            </a:p>
          </p:txBody>
        </p:sp>
        <p:pic>
          <p:nvPicPr>
            <p:cNvPr id="20" name="Picture 19" descr="Diagram&#10;&#10;Description automatically generated">
              <a:extLst>
                <a:ext uri="{FF2B5EF4-FFF2-40B4-BE49-F238E27FC236}">
                  <a16:creationId xmlns:a16="http://schemas.microsoft.com/office/drawing/2014/main" id="{BC36F303-CFDC-47F4-B712-D7D07DB4C9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03608" y="4259462"/>
              <a:ext cx="3763788" cy="1097280"/>
            </a:xfrm>
            <a:prstGeom prst="rect">
              <a:avLst/>
            </a:prstGeom>
          </p:spPr>
        </p:pic>
      </p:grpSp>
      <p:sp>
        <p:nvSpPr>
          <p:cNvPr id="21" name="TextBox 20">
            <a:extLst>
              <a:ext uri="{FF2B5EF4-FFF2-40B4-BE49-F238E27FC236}">
                <a16:creationId xmlns:a16="http://schemas.microsoft.com/office/drawing/2014/main" id="{0D633B63-4E34-4A35-993F-2CE2F71465C9}"/>
              </a:ext>
            </a:extLst>
          </p:cNvPr>
          <p:cNvSpPr txBox="1"/>
          <p:nvPr/>
        </p:nvSpPr>
        <p:spPr>
          <a:xfrm>
            <a:off x="416363" y="5514852"/>
            <a:ext cx="3854458" cy="369332"/>
          </a:xfrm>
          <a:prstGeom prst="rect">
            <a:avLst/>
          </a:prstGeom>
          <a:noFill/>
        </p:spPr>
        <p:txBody>
          <a:bodyPr wrap="square" lIns="91440" tIns="45720" rIns="91440" bIns="45720" rtlCol="0">
            <a:spAutoFit/>
          </a:bodyPr>
          <a:lstStyle>
            <a:defPPr>
              <a:defRPr lang="en-US"/>
            </a:defPPr>
            <a:lvl1pPr marR="0" lvl="0" indent="0" fontAlgn="auto">
              <a:spcBef>
                <a:spcPts val="0"/>
              </a:spcBef>
              <a:spcAft>
                <a:spcPts val="0"/>
              </a:spcAft>
              <a:buClrTx/>
              <a:buSzTx/>
              <a:buFontTx/>
              <a:buNone/>
              <a:tabLst/>
              <a:defRPr b="1" cap="all" spc="300"/>
            </a:lvl1pPr>
          </a:lstStyle>
          <a:p>
            <a:pPr lvl="0">
              <a:defRPr/>
            </a:pPr>
            <a:r>
              <a:rPr lang="en-US" dirty="0">
                <a:solidFill>
                  <a:prstClr val="black"/>
                </a:solidFill>
                <a:latin typeface="+mj-lt"/>
              </a:rPr>
              <a:t>TOOLS and RESOURCES</a:t>
            </a:r>
          </a:p>
        </p:txBody>
      </p:sp>
      <p:sp>
        <p:nvSpPr>
          <p:cNvPr id="23" name="Rectangle 22">
            <a:extLst>
              <a:ext uri="{FF2B5EF4-FFF2-40B4-BE49-F238E27FC236}">
                <a16:creationId xmlns:a16="http://schemas.microsoft.com/office/drawing/2014/main" id="{A51A8C80-A418-4BCB-974C-3A1678EB516D}"/>
              </a:ext>
            </a:extLst>
          </p:cNvPr>
          <p:cNvSpPr/>
          <p:nvPr/>
        </p:nvSpPr>
        <p:spPr>
          <a:xfrm>
            <a:off x="4813598" y="5905525"/>
            <a:ext cx="3457566" cy="830997"/>
          </a:xfrm>
          <a:prstGeom prst="rect">
            <a:avLst/>
          </a:prstGeom>
        </p:spPr>
        <p:txBody>
          <a:bodyPr wrap="square">
            <a:spAutoFit/>
          </a:bodyPr>
          <a:lstStyle/>
          <a:p>
            <a:pPr marL="171450" indent="-171450">
              <a:buFont typeface="Arial" panose="020B0604020202020204" pitchFamily="34" charset="0"/>
              <a:buChar char="•"/>
            </a:pPr>
            <a:r>
              <a:rPr lang="en-US" sz="1200" dirty="0">
                <a:hlinkClick r:id="rId4"/>
              </a:rPr>
              <a:t>Accredited Third-Party Certification Program | FDA</a:t>
            </a:r>
            <a:endParaRPr lang="en-US" sz="1200" dirty="0"/>
          </a:p>
          <a:p>
            <a:pPr marL="171450" indent="-171450">
              <a:buFont typeface="Arial" panose="020B0604020202020204" pitchFamily="34" charset="0"/>
              <a:buChar char="•"/>
            </a:pPr>
            <a:r>
              <a:rPr lang="en-US" sz="1200" dirty="0">
                <a:hlinkClick r:id="rId5"/>
              </a:rPr>
              <a:t>FDA Dashboards - Accredited Third-Party Certification Program</a:t>
            </a:r>
            <a:endParaRPr lang="en-US" sz="1200" dirty="0"/>
          </a:p>
        </p:txBody>
      </p:sp>
      <p:sp>
        <p:nvSpPr>
          <p:cNvPr id="24" name="TextBox 23">
            <a:extLst>
              <a:ext uri="{FF2B5EF4-FFF2-40B4-BE49-F238E27FC236}">
                <a16:creationId xmlns:a16="http://schemas.microsoft.com/office/drawing/2014/main" id="{43E04288-53B6-4F24-8506-17723E347749}"/>
              </a:ext>
            </a:extLst>
          </p:cNvPr>
          <p:cNvSpPr txBox="1"/>
          <p:nvPr/>
        </p:nvSpPr>
        <p:spPr>
          <a:xfrm>
            <a:off x="838199" y="5905525"/>
            <a:ext cx="2887371" cy="276999"/>
          </a:xfrm>
          <a:prstGeom prst="rect">
            <a:avLst/>
          </a:prstGeom>
          <a:noFill/>
        </p:spPr>
        <p:txBody>
          <a:bodyPr wrap="square" rtlCol="0">
            <a:spAutoFit/>
          </a:bodyPr>
          <a:lstStyle/>
          <a:p>
            <a:pPr marL="171450" indent="-171450">
              <a:buFont typeface="Arial" panose="020B0604020202020204" pitchFamily="34" charset="0"/>
              <a:buChar char="•"/>
            </a:pPr>
            <a:r>
              <a:rPr lang="en-US" sz="1200" dirty="0">
                <a:hlinkClick r:id="rId6"/>
              </a:rPr>
              <a:t>Guidance for Industry (fda.gov)</a:t>
            </a:r>
            <a:endParaRPr lang="en-US" sz="1200" dirty="0"/>
          </a:p>
        </p:txBody>
      </p:sp>
      <p:sp>
        <p:nvSpPr>
          <p:cNvPr id="25" name="TextBox 24">
            <a:extLst>
              <a:ext uri="{FF2B5EF4-FFF2-40B4-BE49-F238E27FC236}">
                <a16:creationId xmlns:a16="http://schemas.microsoft.com/office/drawing/2014/main" id="{95BD8F0E-EC7F-4B17-B3E0-B663881C4C35}"/>
              </a:ext>
            </a:extLst>
          </p:cNvPr>
          <p:cNvSpPr txBox="1"/>
          <p:nvPr/>
        </p:nvSpPr>
        <p:spPr>
          <a:xfrm>
            <a:off x="8730321" y="5905525"/>
            <a:ext cx="3281572" cy="461665"/>
          </a:xfrm>
          <a:prstGeom prst="rect">
            <a:avLst/>
          </a:prstGeom>
          <a:noFill/>
        </p:spPr>
        <p:txBody>
          <a:bodyPr wrap="square" rtlCol="0">
            <a:spAutoFit/>
          </a:bodyPr>
          <a:lstStyle/>
          <a:p>
            <a:pPr marL="171450" indent="-171450">
              <a:buFont typeface="Arial" panose="020B0604020202020204" pitchFamily="34" charset="0"/>
              <a:buChar char="•"/>
            </a:pPr>
            <a:r>
              <a:rPr lang="en-US" sz="1200" dirty="0">
                <a:hlinkClick r:id="rId7"/>
              </a:rPr>
              <a:t>FSMA Proposed Rule on Laboratory Accreditation | FDA</a:t>
            </a:r>
            <a:endParaRPr lang="en-US" sz="1200" dirty="0"/>
          </a:p>
        </p:txBody>
      </p:sp>
      <p:cxnSp>
        <p:nvCxnSpPr>
          <p:cNvPr id="27" name="Straight Connector 26">
            <a:extLst>
              <a:ext uri="{FF2B5EF4-FFF2-40B4-BE49-F238E27FC236}">
                <a16:creationId xmlns:a16="http://schemas.microsoft.com/office/drawing/2014/main" id="{1BFB090E-3C1C-4C60-A0AD-24395CE68D15}"/>
              </a:ext>
            </a:extLst>
          </p:cNvPr>
          <p:cNvCxnSpPr>
            <a:cxnSpLocks/>
          </p:cNvCxnSpPr>
          <p:nvPr/>
        </p:nvCxnSpPr>
        <p:spPr>
          <a:xfrm>
            <a:off x="568576" y="5884184"/>
            <a:ext cx="340075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Slide Number Placeholder 2">
            <a:extLst>
              <a:ext uri="{FF2B5EF4-FFF2-40B4-BE49-F238E27FC236}">
                <a16:creationId xmlns:a16="http://schemas.microsoft.com/office/drawing/2014/main" id="{F566E57E-E198-4DEC-9B83-D369779EF77A}"/>
              </a:ext>
            </a:extLst>
          </p:cNvPr>
          <p:cNvSpPr txBox="1">
            <a:spLocks/>
          </p:cNvSpPr>
          <p:nvPr/>
        </p:nvSpPr>
        <p:spPr>
          <a:xfrm>
            <a:off x="9781190" y="6511179"/>
            <a:ext cx="2311400" cy="24622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2782948-4DBE-204D-AB9E-B65E067054AE}" type="slidenum">
              <a:rPr lang="en-US" sz="1000"/>
              <a:pPr algn="r"/>
              <a:t>39</a:t>
            </a:fld>
            <a:endParaRPr lang="en-US" sz="1000" dirty="0"/>
          </a:p>
        </p:txBody>
      </p:sp>
    </p:spTree>
    <p:extLst>
      <p:ext uri="{BB962C8B-B14F-4D97-AF65-F5344CB8AC3E}">
        <p14:creationId xmlns:p14="http://schemas.microsoft.com/office/powerpoint/2010/main" val="621135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a:xfrm>
            <a:off x="0" y="0"/>
            <a:ext cx="6264166" cy="6857999"/>
          </a:xfrm>
        </p:spPr>
      </p:pic>
      <p:sp>
        <p:nvSpPr>
          <p:cNvPr id="8" name="Title 7"/>
          <p:cNvSpPr>
            <a:spLocks noGrp="1"/>
          </p:cNvSpPr>
          <p:nvPr>
            <p:ph type="title"/>
          </p:nvPr>
        </p:nvSpPr>
        <p:spPr>
          <a:xfrm>
            <a:off x="914400" y="3700212"/>
            <a:ext cx="4389120" cy="3157788"/>
          </a:xfrm>
        </p:spPr>
        <p:txBody>
          <a:bodyPr/>
          <a:lstStyle/>
          <a:p>
            <a:r>
              <a:rPr lang="en-US" dirty="0"/>
              <a:t>Scope, Learning Objectives, and Marketscape</a:t>
            </a:r>
          </a:p>
        </p:txBody>
      </p:sp>
      <p:grpSp>
        <p:nvGrpSpPr>
          <p:cNvPr id="7" name="Group 6">
            <a:extLst>
              <a:ext uri="{FF2B5EF4-FFF2-40B4-BE49-F238E27FC236}">
                <a16:creationId xmlns:a16="http://schemas.microsoft.com/office/drawing/2014/main" id="{B35D7C35-B22B-482E-9165-B14911939F6C}"/>
              </a:ext>
            </a:extLst>
          </p:cNvPr>
          <p:cNvGrpSpPr/>
          <p:nvPr/>
        </p:nvGrpSpPr>
        <p:grpSpPr>
          <a:xfrm>
            <a:off x="6573895" y="1051159"/>
            <a:ext cx="5137968" cy="5078907"/>
            <a:chOff x="6437261" y="1660759"/>
            <a:chExt cx="5137968" cy="5078907"/>
          </a:xfrm>
        </p:grpSpPr>
        <p:pic>
          <p:nvPicPr>
            <p:cNvPr id="9" name="Picture 8" descr="Shape&#10;&#10;Description automatically generated">
              <a:extLst>
                <a:ext uri="{FF2B5EF4-FFF2-40B4-BE49-F238E27FC236}">
                  <a16:creationId xmlns:a16="http://schemas.microsoft.com/office/drawing/2014/main" id="{DA5812BF-ED9C-41D6-BC33-734089D9147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37261" y="1660759"/>
              <a:ext cx="5137968" cy="5078907"/>
            </a:xfrm>
            <a:prstGeom prst="ellipse">
              <a:avLst/>
            </a:prstGeom>
          </p:spPr>
        </p:pic>
        <p:pic>
          <p:nvPicPr>
            <p:cNvPr id="10" name="Picture 9" descr="A picture containing indoor, fruit, vegetable, arranged&#10;&#10;Description automatically generated">
              <a:extLst>
                <a:ext uri="{FF2B5EF4-FFF2-40B4-BE49-F238E27FC236}">
                  <a16:creationId xmlns:a16="http://schemas.microsoft.com/office/drawing/2014/main" id="{7E2730EC-D322-4EF5-AE61-AAC1657F0C1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824351" y="2924106"/>
              <a:ext cx="2565583" cy="2605054"/>
            </a:xfrm>
            <a:prstGeom prst="ellipse">
              <a:avLst/>
            </a:prstGeom>
          </p:spPr>
        </p:pic>
        <p:pic>
          <p:nvPicPr>
            <p:cNvPr id="11" name="Picture 10">
              <a:extLst>
                <a:ext uri="{FF2B5EF4-FFF2-40B4-BE49-F238E27FC236}">
                  <a16:creationId xmlns:a16="http://schemas.microsoft.com/office/drawing/2014/main" id="{4E2EB28B-61F7-432A-9A62-7909082F448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409989" y="3457281"/>
              <a:ext cx="1420024" cy="1420945"/>
            </a:xfrm>
            <a:prstGeom prst="rect">
              <a:avLst/>
            </a:prstGeom>
          </p:spPr>
        </p:pic>
        <p:pic>
          <p:nvPicPr>
            <p:cNvPr id="12" name="Picture 11">
              <a:extLst>
                <a:ext uri="{FF2B5EF4-FFF2-40B4-BE49-F238E27FC236}">
                  <a16:creationId xmlns:a16="http://schemas.microsoft.com/office/drawing/2014/main" id="{3BE97FB7-382D-4874-9608-0A12AD12D16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15558" t="1333" r="24631" b="-1333"/>
            <a:stretch/>
          </p:blipFill>
          <p:spPr>
            <a:xfrm>
              <a:off x="9001099" y="4051749"/>
              <a:ext cx="237805" cy="232008"/>
            </a:xfrm>
            <a:prstGeom prst="flowChartConnector">
              <a:avLst/>
            </a:prstGeom>
            <a:ln>
              <a:solidFill>
                <a:schemeClr val="bg1">
                  <a:lumMod val="65000"/>
                </a:schemeClr>
              </a:solidFill>
            </a:ln>
          </p:spPr>
        </p:pic>
      </p:grpSp>
      <p:sp>
        <p:nvSpPr>
          <p:cNvPr id="13" name="Slide Number Placeholder 2">
            <a:extLst>
              <a:ext uri="{FF2B5EF4-FFF2-40B4-BE49-F238E27FC236}">
                <a16:creationId xmlns:a16="http://schemas.microsoft.com/office/drawing/2014/main" id="{B6DBA46D-F63F-4F6A-81D5-1D8CF0460BE9}"/>
              </a:ext>
            </a:extLst>
          </p:cNvPr>
          <p:cNvSpPr txBox="1">
            <a:spLocks/>
          </p:cNvSpPr>
          <p:nvPr/>
        </p:nvSpPr>
        <p:spPr>
          <a:xfrm>
            <a:off x="9781190" y="6511179"/>
            <a:ext cx="2311400" cy="24622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2782948-4DBE-204D-AB9E-B65E067054AE}" type="slidenum">
              <a:rPr lang="en-US" sz="1000"/>
              <a:pPr algn="r"/>
              <a:t>4</a:t>
            </a:fld>
            <a:endParaRPr lang="en-US" sz="1000" dirty="0"/>
          </a:p>
        </p:txBody>
      </p:sp>
    </p:spTree>
    <p:extLst>
      <p:ext uri="{BB962C8B-B14F-4D97-AF65-F5344CB8AC3E}">
        <p14:creationId xmlns:p14="http://schemas.microsoft.com/office/powerpoint/2010/main" val="38445997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925" spc="-61" dirty="0">
                <a:latin typeface="+mn-lt"/>
              </a:rPr>
              <a:t>PIECING TOGETHER THE PUZZLE OF IMPORTED FOOD SAFETY</a:t>
            </a:r>
          </a:p>
        </p:txBody>
      </p:sp>
      <p:sp>
        <p:nvSpPr>
          <p:cNvPr id="15" name="Text Placeholder 5">
            <a:extLst>
              <a:ext uri="{FF2B5EF4-FFF2-40B4-BE49-F238E27FC236}">
                <a16:creationId xmlns:a16="http://schemas.microsoft.com/office/drawing/2014/main" id="{1A11107D-40A8-4ED7-A526-8658F6E41465}"/>
              </a:ext>
            </a:extLst>
          </p:cNvPr>
          <p:cNvSpPr txBox="1">
            <a:spLocks/>
          </p:cNvSpPr>
          <p:nvPr/>
        </p:nvSpPr>
        <p:spPr>
          <a:xfrm>
            <a:off x="914972" y="466344"/>
            <a:ext cx="3355849" cy="2032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lang="en-US" sz="731" b="1" kern="0" cap="all" spc="203" baseline="0" dirty="0">
                <a:solidFill>
                  <a:schemeClr val="accent5">
                    <a:lumMod val="60000"/>
                    <a:lumOff val="40000"/>
                  </a:schemeClr>
                </a:solidFill>
                <a:latin typeface="Arial" panose="020B0604020202020204" pitchFamily="34" charset="0"/>
                <a:ea typeface="Nexa Black" charset="0"/>
                <a:cs typeface="Nexa Black"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Regulatory Foundation</a:t>
            </a:r>
          </a:p>
        </p:txBody>
      </p:sp>
      <p:pic>
        <p:nvPicPr>
          <p:cNvPr id="5" name="Picture 4" descr="FDA Strategy for the Safety of Imported Food">
            <a:extLst>
              <a:ext uri="{FF2B5EF4-FFF2-40B4-BE49-F238E27FC236}">
                <a16:creationId xmlns:a16="http://schemas.microsoft.com/office/drawing/2014/main" id="{1D1599B0-DB89-4191-8F9D-F776EF463B27}"/>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4967963" y="91440"/>
            <a:ext cx="7120128" cy="667512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8A8542F-4055-41AF-891A-BBA399D4DD30}"/>
              </a:ext>
            </a:extLst>
          </p:cNvPr>
          <p:cNvSpPr txBox="1"/>
          <p:nvPr/>
        </p:nvSpPr>
        <p:spPr>
          <a:xfrm>
            <a:off x="914401" y="3121223"/>
            <a:ext cx="2899064" cy="523220"/>
          </a:xfrm>
          <a:prstGeom prst="rect">
            <a:avLst/>
          </a:prstGeom>
          <a:noFill/>
        </p:spPr>
        <p:txBody>
          <a:bodyPr wrap="square" rtlCol="0">
            <a:spAutoFit/>
          </a:bodyPr>
          <a:lstStyle/>
          <a:p>
            <a:r>
              <a:rPr lang="en-US" sz="1400" dirty="0"/>
              <a:t>Source: </a:t>
            </a:r>
            <a:r>
              <a:rPr lang="en-US" sz="1400" dirty="0">
                <a:solidFill>
                  <a:srgbClr val="0563C1"/>
                </a:solidFill>
                <a:hlinkClick r:id="rId4">
                  <a:extLst>
                    <a:ext uri="{A12FA001-AC4F-418D-AE19-62706E023703}">
                      <ahyp:hlinkClr xmlns:ahyp="http://schemas.microsoft.com/office/drawing/2018/hyperlinkcolor" val="tx"/>
                    </a:ext>
                  </a:extLst>
                </a:hlinkClick>
              </a:rPr>
              <a:t>FDA Strategy for the Safety of Imported Food | FDA</a:t>
            </a:r>
            <a:endParaRPr lang="en-US" sz="1400" dirty="0"/>
          </a:p>
        </p:txBody>
      </p:sp>
      <p:sp>
        <p:nvSpPr>
          <p:cNvPr id="11" name="Slide Number Placeholder 2">
            <a:extLst>
              <a:ext uri="{FF2B5EF4-FFF2-40B4-BE49-F238E27FC236}">
                <a16:creationId xmlns:a16="http://schemas.microsoft.com/office/drawing/2014/main" id="{3F7F7092-000F-42F5-8F2C-9F8A5BCF68A4}"/>
              </a:ext>
            </a:extLst>
          </p:cNvPr>
          <p:cNvSpPr txBox="1">
            <a:spLocks/>
          </p:cNvSpPr>
          <p:nvPr/>
        </p:nvSpPr>
        <p:spPr>
          <a:xfrm>
            <a:off x="9781190" y="6511179"/>
            <a:ext cx="2311400" cy="24622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2782948-4DBE-204D-AB9E-B65E067054AE}" type="slidenum">
              <a:rPr lang="en-US" sz="1000"/>
              <a:pPr algn="r"/>
              <a:t>40</a:t>
            </a:fld>
            <a:endParaRPr lang="en-US" sz="1000" dirty="0"/>
          </a:p>
        </p:txBody>
      </p:sp>
    </p:spTree>
    <p:extLst>
      <p:ext uri="{BB962C8B-B14F-4D97-AF65-F5344CB8AC3E}">
        <p14:creationId xmlns:p14="http://schemas.microsoft.com/office/powerpoint/2010/main" val="34321397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1F3B68-6985-4133-9004-F9A3D334E0E4}"/>
              </a:ext>
            </a:extLst>
          </p:cNvPr>
          <p:cNvSpPr txBox="1"/>
          <p:nvPr/>
        </p:nvSpPr>
        <p:spPr>
          <a:xfrm>
            <a:off x="465074" y="785015"/>
            <a:ext cx="11261852" cy="6740307"/>
          </a:xfrm>
          <a:prstGeom prst="rect">
            <a:avLst/>
          </a:prstGeom>
          <a:noFill/>
        </p:spPr>
        <p:txBody>
          <a:bodyPr wrap="square" rtlCol="0">
            <a:spAutoFit/>
          </a:bodyPr>
          <a:lstStyle/>
          <a:p>
            <a:r>
              <a:rPr lang="en-US" dirty="0"/>
              <a:t>Example Products: All Products</a:t>
            </a:r>
          </a:p>
          <a:p>
            <a:r>
              <a:rPr lang="en-US" b="1" dirty="0"/>
              <a:t>Who is covered:</a:t>
            </a:r>
          </a:p>
          <a:p>
            <a:pPr marL="285750" indent="-285750">
              <a:buFont typeface="Arial" panose="020B0604020202020204" pitchFamily="34" charset="0"/>
              <a:buChar char="•"/>
            </a:pPr>
            <a:r>
              <a:rPr lang="en-US" dirty="0"/>
              <a:t>Shippers who ship food to the US directly by motor or rail vehicle, or by ship or air, and </a:t>
            </a:r>
          </a:p>
          <a:p>
            <a:pPr marL="285750" indent="-285750">
              <a:buFont typeface="Arial" panose="020B0604020202020204" pitchFamily="34" charset="0"/>
              <a:buChar char="•"/>
            </a:pPr>
            <a:r>
              <a:rPr lang="en-US" dirty="0"/>
              <a:t>arrange for the transfer of the intact container onto a motor or rail vehicle for transportation within the U.S.,</a:t>
            </a:r>
          </a:p>
          <a:p>
            <a:pPr marL="285750" indent="-285750">
              <a:buFont typeface="Arial" panose="020B0604020202020204" pitchFamily="34" charset="0"/>
              <a:buChar char="•"/>
            </a:pPr>
            <a:r>
              <a:rPr lang="en-US" dirty="0"/>
              <a:t> if that food will be consumed or distributed in the United States. </a:t>
            </a:r>
          </a:p>
          <a:p>
            <a:endParaRPr lang="en-US" dirty="0"/>
          </a:p>
          <a:p>
            <a:r>
              <a:rPr lang="en-US" dirty="0"/>
              <a:t>KEY PROVISIONS:</a:t>
            </a:r>
          </a:p>
          <a:p>
            <a:r>
              <a:rPr lang="en-US" dirty="0"/>
              <a:t>1. Vehicles and transportation equipment:</a:t>
            </a:r>
          </a:p>
          <a:p>
            <a:pPr marL="285750" indent="-285750">
              <a:buFont typeface="Arial" panose="020B0604020202020204" pitchFamily="34" charset="0"/>
              <a:buChar char="•"/>
            </a:pPr>
            <a:r>
              <a:rPr lang="en-US" dirty="0"/>
              <a:t>suitable and adequately cleanable for their intended use</a:t>
            </a:r>
          </a:p>
          <a:p>
            <a:pPr marL="285750" indent="-285750">
              <a:buFont typeface="Arial" panose="020B0604020202020204" pitchFamily="34" charset="0"/>
              <a:buChar char="•"/>
            </a:pPr>
            <a:r>
              <a:rPr lang="en-US" dirty="0"/>
              <a:t>capable of maintaining temperatures necessary for the safe transport of food. </a:t>
            </a:r>
          </a:p>
          <a:p>
            <a:r>
              <a:rPr lang="en-US" dirty="0"/>
              <a:t>2. Transportation operations:</a:t>
            </a:r>
          </a:p>
          <a:p>
            <a:pPr marL="285750" indent="-285750">
              <a:buFont typeface="Arial" panose="020B0604020202020204" pitchFamily="34" charset="0"/>
              <a:buChar char="•"/>
            </a:pPr>
            <a:r>
              <a:rPr lang="en-US" dirty="0"/>
              <a:t>adequate temperature controls, </a:t>
            </a:r>
          </a:p>
          <a:p>
            <a:pPr marL="285750" indent="-285750">
              <a:buFont typeface="Arial" panose="020B0604020202020204" pitchFamily="34" charset="0"/>
              <a:buChar char="•"/>
            </a:pPr>
            <a:r>
              <a:rPr lang="en-US" dirty="0"/>
              <a:t>preventing contamination of ready to eat food from touching raw food, </a:t>
            </a:r>
          </a:p>
          <a:p>
            <a:pPr marL="285750" indent="-285750">
              <a:buFont typeface="Arial" panose="020B0604020202020204" pitchFamily="34" charset="0"/>
              <a:buChar char="•"/>
            </a:pPr>
            <a:r>
              <a:rPr lang="en-US" dirty="0"/>
              <a:t>protection of food from contamination by non-food items in the same load or previous load, and</a:t>
            </a:r>
          </a:p>
          <a:p>
            <a:pPr marL="285750" indent="-285750">
              <a:buFont typeface="Arial" panose="020B0604020202020204" pitchFamily="34" charset="0"/>
              <a:buChar char="•"/>
            </a:pPr>
            <a:r>
              <a:rPr lang="en-US" dirty="0"/>
              <a:t>protection of food from allergen cross-contact. </a:t>
            </a:r>
          </a:p>
          <a:p>
            <a:r>
              <a:rPr lang="en-US" dirty="0"/>
              <a:t>3. Training: </a:t>
            </a:r>
          </a:p>
          <a:p>
            <a:pPr marL="285750" indent="-285750">
              <a:buFont typeface="Arial" panose="020B0604020202020204" pitchFamily="34" charset="0"/>
              <a:buChar char="•"/>
            </a:pPr>
            <a:r>
              <a:rPr lang="en-US" dirty="0"/>
              <a:t>Mandatory training of carrier personnel in sanitary transportation practices </a:t>
            </a:r>
          </a:p>
          <a:p>
            <a:pPr marL="285750" indent="-285750">
              <a:buFont typeface="Arial" panose="020B0604020202020204" pitchFamily="34" charset="0"/>
              <a:buChar char="•"/>
            </a:pPr>
            <a:r>
              <a:rPr lang="en-US" dirty="0"/>
              <a:t>documentation of the training</a:t>
            </a:r>
          </a:p>
          <a:p>
            <a:r>
              <a:rPr lang="en-US" dirty="0"/>
              <a:t>4. Records: </a:t>
            </a:r>
          </a:p>
          <a:p>
            <a:pPr marL="285750" indent="-285750">
              <a:buFont typeface="Arial" panose="020B0604020202020204" pitchFamily="34" charset="0"/>
              <a:buChar char="•"/>
            </a:pPr>
            <a:r>
              <a:rPr lang="en-US" dirty="0"/>
              <a:t>Maintenance of records of written procedures, agreements and training.</a:t>
            </a:r>
          </a:p>
          <a:p>
            <a:endParaRPr lang="en-US" dirty="0"/>
          </a:p>
          <a:p>
            <a:r>
              <a:rPr lang="en-US" dirty="0"/>
              <a:t>TOOLS AND RESOURCES</a:t>
            </a:r>
          </a:p>
          <a:p>
            <a:r>
              <a:rPr lang="en-US" dirty="0">
                <a:hlinkClick r:id="rId3"/>
              </a:rPr>
              <a:t>Training for Carriers covered by the Sanitary Transportation of Human and Animal Food Rule | FDA</a:t>
            </a:r>
            <a:endParaRPr lang="en-US" dirty="0"/>
          </a:p>
          <a:p>
            <a:r>
              <a:rPr lang="en-US" dirty="0">
                <a:hlinkClick r:id="rId4"/>
              </a:rPr>
              <a:t>Final Rule on Sanitary Transportation of Human and Animal Food (fda.gov)</a:t>
            </a:r>
            <a:endParaRPr lang="en-US" dirty="0"/>
          </a:p>
        </p:txBody>
      </p:sp>
      <p:sp>
        <p:nvSpPr>
          <p:cNvPr id="3" name="TextBox 2">
            <a:extLst>
              <a:ext uri="{FF2B5EF4-FFF2-40B4-BE49-F238E27FC236}">
                <a16:creationId xmlns:a16="http://schemas.microsoft.com/office/drawing/2014/main" id="{C33C987F-7C8C-4CDF-AA37-A0975599C7AD}"/>
              </a:ext>
            </a:extLst>
          </p:cNvPr>
          <p:cNvSpPr txBox="1"/>
          <p:nvPr/>
        </p:nvSpPr>
        <p:spPr>
          <a:xfrm>
            <a:off x="1253236" y="138684"/>
            <a:ext cx="9467088" cy="646331"/>
          </a:xfrm>
          <a:prstGeom prst="rect">
            <a:avLst/>
          </a:prstGeom>
          <a:solidFill>
            <a:schemeClr val="tx2">
              <a:lumMod val="20000"/>
              <a:lumOff val="80000"/>
            </a:schemeClr>
          </a:solidFill>
        </p:spPr>
        <p:txBody>
          <a:bodyPr wrap="square" rtlCol="0">
            <a:spAutoFit/>
          </a:bodyPr>
          <a:lstStyle/>
          <a:p>
            <a:pPr lvl="0" algn="ctr"/>
            <a:r>
              <a:rPr lang="en-US" dirty="0">
                <a:solidFill>
                  <a:prstClr val="black"/>
                </a:solidFill>
              </a:rPr>
              <a:t>Key Examples of the Food Safety Rules: Transportation</a:t>
            </a:r>
          </a:p>
          <a:p>
            <a:pPr algn="ctr"/>
            <a:r>
              <a:rPr lang="en-US" dirty="0"/>
              <a:t>FSMA Sanitary Transportation of Human and Animal Food</a:t>
            </a:r>
          </a:p>
        </p:txBody>
      </p:sp>
      <p:sp>
        <p:nvSpPr>
          <p:cNvPr id="4" name="Slide Number Placeholder 2">
            <a:extLst>
              <a:ext uri="{FF2B5EF4-FFF2-40B4-BE49-F238E27FC236}">
                <a16:creationId xmlns:a16="http://schemas.microsoft.com/office/drawing/2014/main" id="{FD8BA13C-680E-47B6-BDD4-C4AB2F78F862}"/>
              </a:ext>
            </a:extLst>
          </p:cNvPr>
          <p:cNvSpPr txBox="1">
            <a:spLocks/>
          </p:cNvSpPr>
          <p:nvPr/>
        </p:nvSpPr>
        <p:spPr>
          <a:xfrm>
            <a:off x="9781190" y="6511179"/>
            <a:ext cx="2311400" cy="24622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2782948-4DBE-204D-AB9E-B65E067054AE}" type="slidenum">
              <a:rPr lang="en-US" sz="1000"/>
              <a:pPr algn="r"/>
              <a:t>41</a:t>
            </a:fld>
            <a:endParaRPr lang="en-US" sz="1000" dirty="0"/>
          </a:p>
        </p:txBody>
      </p:sp>
    </p:spTree>
    <p:extLst>
      <p:ext uri="{BB962C8B-B14F-4D97-AF65-F5344CB8AC3E}">
        <p14:creationId xmlns:p14="http://schemas.microsoft.com/office/powerpoint/2010/main" val="3819910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BD1A750-EC92-4424-BB4A-A1F71B508E64}"/>
              </a:ext>
            </a:extLst>
          </p:cNvPr>
          <p:cNvGraphicFramePr>
            <a:graphicFrameLocks noChangeAspect="1"/>
          </p:cNvGraphicFramePr>
          <p:nvPr>
            <p:custDataLst>
              <p:tags r:id="rId2"/>
            </p:custDataLst>
          </p:nvPr>
        </p:nvGraphicFramePr>
        <p:xfrm>
          <a:off x="1144290" y="644228"/>
          <a:ext cx="1290" cy="1290"/>
        </p:xfrm>
        <a:graphic>
          <a:graphicData uri="http://schemas.openxmlformats.org/presentationml/2006/ole">
            <mc:AlternateContent xmlns:mc="http://schemas.openxmlformats.org/markup-compatibility/2006">
              <mc:Choice xmlns:v="urn:schemas-microsoft-com:vml" Requires="v">
                <p:oleObj spid="_x0000_s2050" name="think-cell Slide" r:id="rId6" imgW="415" imgH="416" progId="TCLayout.ActiveDocument.1">
                  <p:embed/>
                </p:oleObj>
              </mc:Choice>
              <mc:Fallback>
                <p:oleObj name="think-cell Slide" r:id="rId6" imgW="415" imgH="416" progId="TCLayout.ActiveDocument.1">
                  <p:embed/>
                  <p:pic>
                    <p:nvPicPr>
                      <p:cNvPr id="6" name="Object 5" hidden="1">
                        <a:extLst>
                          <a:ext uri="{FF2B5EF4-FFF2-40B4-BE49-F238E27FC236}">
                            <a16:creationId xmlns:a16="http://schemas.microsoft.com/office/drawing/2014/main" id="{7BD1A750-EC92-4424-BB4A-A1F71B508E64}"/>
                          </a:ext>
                        </a:extLst>
                      </p:cNvPr>
                      <p:cNvPicPr/>
                      <p:nvPr/>
                    </p:nvPicPr>
                    <p:blipFill>
                      <a:blip r:embed="rId7"/>
                      <a:stretch>
                        <a:fillRect/>
                      </a:stretch>
                    </p:blipFill>
                    <p:spPr>
                      <a:xfrm>
                        <a:off x="1144290" y="644228"/>
                        <a:ext cx="1290" cy="1290"/>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235EC722-73CC-41E9-98EC-3559EC683E17}"/>
              </a:ext>
            </a:extLst>
          </p:cNvPr>
          <p:cNvSpPr/>
          <p:nvPr>
            <p:custDataLst>
              <p:tags r:id="rId3"/>
            </p:custDataLst>
          </p:nvPr>
        </p:nvSpPr>
        <p:spPr>
          <a:xfrm>
            <a:off x="1143000" y="642938"/>
            <a:ext cx="128984" cy="1289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80000"/>
              </a:lnSpc>
              <a:spcBef>
                <a:spcPct val="0"/>
              </a:spcBef>
              <a:spcAft>
                <a:spcPct val="0"/>
              </a:spcAft>
            </a:pPr>
            <a:endParaRPr lang="en-US" sz="2925" dirty="0">
              <a:latin typeface="Chronicle Display Black" pitchFamily="50" charset="0"/>
              <a:sym typeface="Chronicle Display Black" pitchFamily="50" charset="0"/>
            </a:endParaRPr>
          </a:p>
        </p:txBody>
      </p:sp>
      <p:sp>
        <p:nvSpPr>
          <p:cNvPr id="2" name="Title 1">
            <a:extLst>
              <a:ext uri="{FF2B5EF4-FFF2-40B4-BE49-F238E27FC236}">
                <a16:creationId xmlns:a16="http://schemas.microsoft.com/office/drawing/2014/main" id="{498906BE-C169-42EB-BD0B-07F433ABD373}"/>
              </a:ext>
            </a:extLst>
          </p:cNvPr>
          <p:cNvSpPr>
            <a:spLocks noGrp="1"/>
          </p:cNvSpPr>
          <p:nvPr>
            <p:ph type="title"/>
          </p:nvPr>
        </p:nvSpPr>
        <p:spPr/>
        <p:txBody>
          <a:bodyPr/>
          <a:lstStyle/>
          <a:p>
            <a:r>
              <a:rPr lang="en-US" dirty="0">
                <a:latin typeface="+mn-lt"/>
              </a:rPr>
              <a:t>Scope of this Webinar…</a:t>
            </a:r>
          </a:p>
        </p:txBody>
      </p:sp>
      <p:sp>
        <p:nvSpPr>
          <p:cNvPr id="4" name="Text Placeholder 3">
            <a:extLst>
              <a:ext uri="{FF2B5EF4-FFF2-40B4-BE49-F238E27FC236}">
                <a16:creationId xmlns:a16="http://schemas.microsoft.com/office/drawing/2014/main" id="{32299FC2-BD3C-4824-9F68-5817F5A487BC}"/>
              </a:ext>
            </a:extLst>
          </p:cNvPr>
          <p:cNvSpPr>
            <a:spLocks noGrp="1"/>
          </p:cNvSpPr>
          <p:nvPr>
            <p:ph type="body" sz="quarter" idx="15"/>
          </p:nvPr>
        </p:nvSpPr>
        <p:spPr>
          <a:xfrm>
            <a:off x="895324" y="494842"/>
            <a:ext cx="3200400" cy="203200"/>
          </a:xfrm>
        </p:spPr>
        <p:txBody>
          <a:bodyPr/>
          <a:lstStyle/>
          <a:p>
            <a:r>
              <a:rPr lang="en-US" dirty="0">
                <a:latin typeface="+mn-lt"/>
              </a:rPr>
              <a:t>Introduction</a:t>
            </a:r>
          </a:p>
        </p:txBody>
      </p:sp>
      <p:sp>
        <p:nvSpPr>
          <p:cNvPr id="43" name="Rectangle 42">
            <a:extLst>
              <a:ext uri="{FF2B5EF4-FFF2-40B4-BE49-F238E27FC236}">
                <a16:creationId xmlns:a16="http://schemas.microsoft.com/office/drawing/2014/main" id="{20C1FC23-49E3-428E-A034-EBC2144B4D7A}"/>
              </a:ext>
            </a:extLst>
          </p:cNvPr>
          <p:cNvSpPr/>
          <p:nvPr/>
        </p:nvSpPr>
        <p:spPr>
          <a:xfrm>
            <a:off x="895324" y="1531477"/>
            <a:ext cx="9764486" cy="3077992"/>
          </a:xfrm>
          <a:prstGeom prst="rect">
            <a:avLst/>
          </a:prstGeom>
          <a:solidFill>
            <a:schemeClr val="accent2">
              <a:lumMod val="20000"/>
              <a:lumOff val="80000"/>
            </a:schemeClr>
          </a:solidFill>
          <a:ln w="25400" cap="flat" cmpd="sng" algn="ctr">
            <a:solidFill>
              <a:schemeClr val="accent2">
                <a:lumMod val="60000"/>
                <a:lumOff val="40000"/>
              </a:schemeClr>
            </a:solidFill>
            <a:prstDash val="solid"/>
          </a:ln>
          <a:effectLst/>
        </p:spPr>
        <p:txBody>
          <a:bodyPr rtlCol="0" anchor="ctr"/>
          <a:lstStyle/>
          <a:p>
            <a:pPr algn="ctr" defTabSz="742950">
              <a:defRPr/>
            </a:pPr>
            <a:endParaRPr lang="en-US" sz="1463" kern="0" dirty="0">
              <a:solidFill>
                <a:prstClr val="black"/>
              </a:solidFill>
            </a:endParaRPr>
          </a:p>
        </p:txBody>
      </p:sp>
      <p:sp>
        <p:nvSpPr>
          <p:cNvPr id="44" name="Rectangle 43">
            <a:extLst>
              <a:ext uri="{FF2B5EF4-FFF2-40B4-BE49-F238E27FC236}">
                <a16:creationId xmlns:a16="http://schemas.microsoft.com/office/drawing/2014/main" id="{71558D01-03FD-4F56-B755-8FCC92207F9F}"/>
              </a:ext>
            </a:extLst>
          </p:cNvPr>
          <p:cNvSpPr/>
          <p:nvPr/>
        </p:nvSpPr>
        <p:spPr>
          <a:xfrm>
            <a:off x="895324" y="4798009"/>
            <a:ext cx="9764486" cy="1650144"/>
          </a:xfrm>
          <a:prstGeom prst="rect">
            <a:avLst/>
          </a:prstGeom>
          <a:solidFill>
            <a:srgbClr val="BA0C2F">
              <a:alpha val="65098"/>
            </a:srgbClr>
          </a:solidFill>
          <a:ln w="25400" cap="flat" cmpd="sng" algn="ctr">
            <a:solidFill>
              <a:srgbClr val="BA0C2F"/>
            </a:solidFill>
            <a:prstDash val="solid"/>
          </a:ln>
          <a:effectLst/>
        </p:spPr>
        <p:txBody>
          <a:bodyPr rtlCol="0" anchor="ctr"/>
          <a:lstStyle/>
          <a:p>
            <a:pPr algn="ctr" defTabSz="742950">
              <a:defRPr/>
            </a:pPr>
            <a:endParaRPr lang="en-US" sz="1463" kern="0" dirty="0">
              <a:solidFill>
                <a:prstClr val="black"/>
              </a:solidFill>
            </a:endParaRPr>
          </a:p>
        </p:txBody>
      </p:sp>
      <p:grpSp>
        <p:nvGrpSpPr>
          <p:cNvPr id="9" name="Group 8">
            <a:extLst>
              <a:ext uri="{FF2B5EF4-FFF2-40B4-BE49-F238E27FC236}">
                <a16:creationId xmlns:a16="http://schemas.microsoft.com/office/drawing/2014/main" id="{A25E64AE-F5B8-4D21-801E-AF5C699EC161}"/>
              </a:ext>
            </a:extLst>
          </p:cNvPr>
          <p:cNvGrpSpPr/>
          <p:nvPr/>
        </p:nvGrpSpPr>
        <p:grpSpPr>
          <a:xfrm>
            <a:off x="1087138" y="1706844"/>
            <a:ext cx="694838" cy="466447"/>
            <a:chOff x="1115583" y="1706844"/>
            <a:chExt cx="694838" cy="466447"/>
          </a:xfrm>
        </p:grpSpPr>
        <p:sp>
          <p:nvSpPr>
            <p:cNvPr id="45" name="TextBox 44">
              <a:extLst>
                <a:ext uri="{FF2B5EF4-FFF2-40B4-BE49-F238E27FC236}">
                  <a16:creationId xmlns:a16="http://schemas.microsoft.com/office/drawing/2014/main" id="{6F5D3E74-5BED-4A68-8893-40758927570D}"/>
                </a:ext>
              </a:extLst>
            </p:cNvPr>
            <p:cNvSpPr txBox="1"/>
            <p:nvPr/>
          </p:nvSpPr>
          <p:spPr>
            <a:xfrm>
              <a:off x="1115583" y="1823195"/>
              <a:ext cx="552138" cy="350096"/>
            </a:xfrm>
            <a:prstGeom prst="rect">
              <a:avLst/>
            </a:prstGeom>
            <a:noFill/>
          </p:spPr>
          <p:txBody>
            <a:bodyPr wrap="square" lIns="0" tIns="0" rIns="0" bIns="0" rtlCol="0" anchor="t">
              <a:spAutoFit/>
            </a:bodyPr>
            <a:lstStyle/>
            <a:p>
              <a:pPr>
                <a:defRPr/>
              </a:pPr>
              <a:r>
                <a:rPr lang="en-US" sz="2275" dirty="0">
                  <a:solidFill>
                    <a:prstClr val="black"/>
                  </a:solidFill>
                  <a:ea typeface="Open Sans" panose="020B0606030504020204" pitchFamily="34" charset="0"/>
                  <a:cs typeface="Open Sans" panose="020B0606030504020204" pitchFamily="34" charset="0"/>
                </a:rPr>
                <a:t>IS</a:t>
              </a:r>
            </a:p>
          </p:txBody>
        </p:sp>
        <p:cxnSp>
          <p:nvCxnSpPr>
            <p:cNvPr id="47" name="Straight Connector 46">
              <a:extLst>
                <a:ext uri="{FF2B5EF4-FFF2-40B4-BE49-F238E27FC236}">
                  <a16:creationId xmlns:a16="http://schemas.microsoft.com/office/drawing/2014/main" id="{F7364672-8C8B-4CCE-8E17-5F0497411788}"/>
                </a:ext>
              </a:extLst>
            </p:cNvPr>
            <p:cNvCxnSpPr>
              <a:cxnSpLocks/>
            </p:cNvCxnSpPr>
            <p:nvPr/>
          </p:nvCxnSpPr>
          <p:spPr>
            <a:xfrm>
              <a:off x="1115583" y="1706844"/>
              <a:ext cx="694838" cy="0"/>
            </a:xfrm>
            <a:prstGeom prst="line">
              <a:avLst/>
            </a:prstGeom>
            <a:noFill/>
            <a:ln w="38100" cap="flat" cmpd="sng" algn="ctr">
              <a:solidFill>
                <a:schemeClr val="accent1"/>
              </a:solidFill>
              <a:prstDash val="solid"/>
            </a:ln>
            <a:effectLst/>
          </p:spPr>
        </p:cxnSp>
      </p:grpSp>
      <p:grpSp>
        <p:nvGrpSpPr>
          <p:cNvPr id="8" name="Group 7">
            <a:extLst>
              <a:ext uri="{FF2B5EF4-FFF2-40B4-BE49-F238E27FC236}">
                <a16:creationId xmlns:a16="http://schemas.microsoft.com/office/drawing/2014/main" id="{864AD295-8470-4D53-BEF1-6D09AC1BD694}"/>
              </a:ext>
            </a:extLst>
          </p:cNvPr>
          <p:cNvGrpSpPr/>
          <p:nvPr/>
        </p:nvGrpSpPr>
        <p:grpSpPr>
          <a:xfrm>
            <a:off x="1087138" y="4979231"/>
            <a:ext cx="948650" cy="445301"/>
            <a:chOff x="1087138" y="4916170"/>
            <a:chExt cx="948650" cy="445301"/>
          </a:xfrm>
        </p:grpSpPr>
        <p:sp>
          <p:nvSpPr>
            <p:cNvPr id="46" name="TextBox 45">
              <a:extLst>
                <a:ext uri="{FF2B5EF4-FFF2-40B4-BE49-F238E27FC236}">
                  <a16:creationId xmlns:a16="http://schemas.microsoft.com/office/drawing/2014/main" id="{8C868EC4-49AE-4C7F-AF3E-CBA16BA9CCE3}"/>
                </a:ext>
              </a:extLst>
            </p:cNvPr>
            <p:cNvSpPr txBox="1"/>
            <p:nvPr/>
          </p:nvSpPr>
          <p:spPr>
            <a:xfrm>
              <a:off x="1087138" y="5011375"/>
              <a:ext cx="948650" cy="350096"/>
            </a:xfrm>
            <a:prstGeom prst="rect">
              <a:avLst/>
            </a:prstGeom>
            <a:noFill/>
          </p:spPr>
          <p:txBody>
            <a:bodyPr wrap="square" lIns="0" tIns="0" rIns="0" bIns="0" rtlCol="0" anchor="t">
              <a:spAutoFit/>
            </a:bodyPr>
            <a:lstStyle/>
            <a:p>
              <a:pPr>
                <a:defRPr/>
              </a:pPr>
              <a:r>
                <a:rPr lang="en-US" sz="2275" dirty="0">
                  <a:solidFill>
                    <a:prstClr val="black"/>
                  </a:solidFill>
                  <a:ea typeface="Open Sans" panose="020B0606030504020204" pitchFamily="34" charset="0"/>
                  <a:cs typeface="Open Sans" panose="020B0606030504020204" pitchFamily="34" charset="0"/>
                </a:rPr>
                <a:t>IS NOT</a:t>
              </a:r>
            </a:p>
          </p:txBody>
        </p:sp>
        <p:cxnSp>
          <p:nvCxnSpPr>
            <p:cNvPr id="48" name="Straight Connector 47">
              <a:extLst>
                <a:ext uri="{FF2B5EF4-FFF2-40B4-BE49-F238E27FC236}">
                  <a16:creationId xmlns:a16="http://schemas.microsoft.com/office/drawing/2014/main" id="{CE0CA6F8-1558-43C0-8C7B-CB6EC3465F01}"/>
                </a:ext>
              </a:extLst>
            </p:cNvPr>
            <p:cNvCxnSpPr>
              <a:cxnSpLocks/>
            </p:cNvCxnSpPr>
            <p:nvPr/>
          </p:nvCxnSpPr>
          <p:spPr>
            <a:xfrm>
              <a:off x="1087138" y="4916170"/>
              <a:ext cx="694838" cy="0"/>
            </a:xfrm>
            <a:prstGeom prst="line">
              <a:avLst/>
            </a:prstGeom>
            <a:noFill/>
            <a:ln w="38100" cap="flat" cmpd="sng" algn="ctr">
              <a:solidFill>
                <a:schemeClr val="accent5"/>
              </a:solidFill>
              <a:prstDash val="solid"/>
            </a:ln>
            <a:effectLst/>
          </p:spPr>
        </p:cxnSp>
      </p:grpSp>
      <p:sp>
        <p:nvSpPr>
          <p:cNvPr id="49" name="TextBox 48">
            <a:extLst>
              <a:ext uri="{FF2B5EF4-FFF2-40B4-BE49-F238E27FC236}">
                <a16:creationId xmlns:a16="http://schemas.microsoft.com/office/drawing/2014/main" id="{9BC41FD3-44ED-4925-B485-10955E87742F}"/>
              </a:ext>
            </a:extLst>
          </p:cNvPr>
          <p:cNvSpPr txBox="1"/>
          <p:nvPr/>
        </p:nvSpPr>
        <p:spPr>
          <a:xfrm>
            <a:off x="2984939" y="5760114"/>
            <a:ext cx="7479792" cy="307777"/>
          </a:xfrm>
          <a:prstGeom prst="rect">
            <a:avLst/>
          </a:prstGeom>
          <a:noFill/>
        </p:spPr>
        <p:txBody>
          <a:bodyPr wrap="square" rtlCol="0">
            <a:spAutoFit/>
          </a:bodyPr>
          <a:lstStyle/>
          <a:p>
            <a:pPr>
              <a:defRPr/>
            </a:pPr>
            <a:r>
              <a:rPr lang="en-US" sz="1400" dirty="0">
                <a:solidFill>
                  <a:srgbClr val="000000"/>
                </a:solidFill>
                <a:ea typeface="Open Sans" panose="020B0606030504020204" pitchFamily="34" charset="0"/>
                <a:cs typeface="Open Sans" panose="020B0606030504020204" pitchFamily="34" charset="0"/>
              </a:rPr>
              <a:t>A comprehensive, one size fits all guide to the imports process</a:t>
            </a:r>
          </a:p>
        </p:txBody>
      </p:sp>
      <p:sp>
        <p:nvSpPr>
          <p:cNvPr id="50" name="TextBox 49">
            <a:extLst>
              <a:ext uri="{FF2B5EF4-FFF2-40B4-BE49-F238E27FC236}">
                <a16:creationId xmlns:a16="http://schemas.microsoft.com/office/drawing/2014/main" id="{C2E27E04-9938-4DC4-B952-F6C9E18411DF}"/>
              </a:ext>
            </a:extLst>
          </p:cNvPr>
          <p:cNvSpPr txBox="1"/>
          <p:nvPr/>
        </p:nvSpPr>
        <p:spPr>
          <a:xfrm>
            <a:off x="2984939" y="5099861"/>
            <a:ext cx="7479792" cy="523220"/>
          </a:xfrm>
          <a:prstGeom prst="rect">
            <a:avLst/>
          </a:prstGeom>
          <a:noFill/>
        </p:spPr>
        <p:txBody>
          <a:bodyPr wrap="square" rtlCol="0">
            <a:spAutoFit/>
          </a:bodyPr>
          <a:lstStyle/>
          <a:p>
            <a:pPr>
              <a:defRPr/>
            </a:pPr>
            <a:r>
              <a:rPr lang="en-US" sz="1400" dirty="0">
                <a:solidFill>
                  <a:srgbClr val="000000"/>
                </a:solidFill>
                <a:ea typeface="Open Sans" panose="020B0606030504020204" pitchFamily="34" charset="0"/>
                <a:cs typeface="Open Sans" panose="020B0606030504020204" pitchFamily="34" charset="0"/>
              </a:rPr>
              <a:t>A complete, detailed roadmap on how to specifically meet all food safety requirements for each type of commodity or food product exported to the US</a:t>
            </a:r>
          </a:p>
        </p:txBody>
      </p:sp>
      <p:grpSp>
        <p:nvGrpSpPr>
          <p:cNvPr id="11" name="Group 10">
            <a:extLst>
              <a:ext uri="{FF2B5EF4-FFF2-40B4-BE49-F238E27FC236}">
                <a16:creationId xmlns:a16="http://schemas.microsoft.com/office/drawing/2014/main" id="{440F9670-D834-48AC-B0C8-CC64191642F5}"/>
              </a:ext>
            </a:extLst>
          </p:cNvPr>
          <p:cNvGrpSpPr/>
          <p:nvPr/>
        </p:nvGrpSpPr>
        <p:grpSpPr>
          <a:xfrm>
            <a:off x="2481541" y="5219658"/>
            <a:ext cx="285385" cy="283627"/>
            <a:chOff x="2118310" y="5539274"/>
            <a:chExt cx="285385" cy="283627"/>
          </a:xfrm>
          <a:solidFill>
            <a:schemeClr val="tx1"/>
          </a:solidFill>
        </p:grpSpPr>
        <p:sp>
          <p:nvSpPr>
            <p:cNvPr id="56" name="Freeform 170">
              <a:extLst>
                <a:ext uri="{FF2B5EF4-FFF2-40B4-BE49-F238E27FC236}">
                  <a16:creationId xmlns:a16="http://schemas.microsoft.com/office/drawing/2014/main" id="{16AD6F3B-B7C6-4DD9-91D9-B221A54F270B}"/>
                </a:ext>
              </a:extLst>
            </p:cNvPr>
            <p:cNvSpPr>
              <a:spLocks noEditPoints="1"/>
            </p:cNvSpPr>
            <p:nvPr/>
          </p:nvSpPr>
          <p:spPr bwMode="auto">
            <a:xfrm>
              <a:off x="2118310" y="5539274"/>
              <a:ext cx="285385" cy="283627"/>
            </a:xfrm>
            <a:custGeom>
              <a:avLst/>
              <a:gdLst>
                <a:gd name="T0" fmla="*/ 231 w 238"/>
                <a:gd name="T1" fmla="*/ 208 h 237"/>
                <a:gd name="T2" fmla="*/ 169 w 238"/>
                <a:gd name="T3" fmla="*/ 146 h 237"/>
                <a:gd name="T4" fmla="*/ 186 w 238"/>
                <a:gd name="T5" fmla="*/ 93 h 237"/>
                <a:gd name="T6" fmla="*/ 93 w 238"/>
                <a:gd name="T7" fmla="*/ 0 h 237"/>
                <a:gd name="T8" fmla="*/ 0 w 238"/>
                <a:gd name="T9" fmla="*/ 93 h 237"/>
                <a:gd name="T10" fmla="*/ 93 w 238"/>
                <a:gd name="T11" fmla="*/ 186 h 237"/>
                <a:gd name="T12" fmla="*/ 146 w 238"/>
                <a:gd name="T13" fmla="*/ 170 h 237"/>
                <a:gd name="T14" fmla="*/ 208 w 238"/>
                <a:gd name="T15" fmla="*/ 232 h 237"/>
                <a:gd name="T16" fmla="*/ 220 w 238"/>
                <a:gd name="T17" fmla="*/ 237 h 237"/>
                <a:gd name="T18" fmla="*/ 231 w 238"/>
                <a:gd name="T19" fmla="*/ 232 h 237"/>
                <a:gd name="T20" fmla="*/ 231 w 238"/>
                <a:gd name="T21" fmla="*/ 208 h 237"/>
                <a:gd name="T22" fmla="*/ 93 w 238"/>
                <a:gd name="T23" fmla="*/ 177 h 237"/>
                <a:gd name="T24" fmla="*/ 9 w 238"/>
                <a:gd name="T25" fmla="*/ 93 h 237"/>
                <a:gd name="T26" fmla="*/ 93 w 238"/>
                <a:gd name="T27" fmla="*/ 10 h 237"/>
                <a:gd name="T28" fmla="*/ 176 w 238"/>
                <a:gd name="T29" fmla="*/ 93 h 237"/>
                <a:gd name="T30" fmla="*/ 93 w 238"/>
                <a:gd name="T31" fmla="*/ 177 h 237"/>
                <a:gd name="T32" fmla="*/ 225 w 238"/>
                <a:gd name="T33" fmla="*/ 225 h 237"/>
                <a:gd name="T34" fmla="*/ 214 w 238"/>
                <a:gd name="T35" fmla="*/ 225 h 237"/>
                <a:gd name="T36" fmla="*/ 153 w 238"/>
                <a:gd name="T37" fmla="*/ 164 h 237"/>
                <a:gd name="T38" fmla="*/ 164 w 238"/>
                <a:gd name="T39" fmla="*/ 154 h 237"/>
                <a:gd name="T40" fmla="*/ 225 w 238"/>
                <a:gd name="T41" fmla="*/ 215 h 237"/>
                <a:gd name="T42" fmla="*/ 225 w 238"/>
                <a:gd name="T43" fmla="*/ 225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8" h="237">
                  <a:moveTo>
                    <a:pt x="231" y="208"/>
                  </a:moveTo>
                  <a:cubicBezTo>
                    <a:pt x="169" y="146"/>
                    <a:pt x="169" y="146"/>
                    <a:pt x="169" y="146"/>
                  </a:cubicBezTo>
                  <a:cubicBezTo>
                    <a:pt x="180" y="131"/>
                    <a:pt x="186" y="113"/>
                    <a:pt x="186" y="93"/>
                  </a:cubicBezTo>
                  <a:cubicBezTo>
                    <a:pt x="186" y="42"/>
                    <a:pt x="144" y="0"/>
                    <a:pt x="93" y="0"/>
                  </a:cubicBezTo>
                  <a:cubicBezTo>
                    <a:pt x="41" y="0"/>
                    <a:pt x="0" y="42"/>
                    <a:pt x="0" y="93"/>
                  </a:cubicBezTo>
                  <a:cubicBezTo>
                    <a:pt x="0" y="145"/>
                    <a:pt x="41" y="186"/>
                    <a:pt x="93" y="186"/>
                  </a:cubicBezTo>
                  <a:cubicBezTo>
                    <a:pt x="112" y="186"/>
                    <a:pt x="131" y="180"/>
                    <a:pt x="146" y="170"/>
                  </a:cubicBezTo>
                  <a:cubicBezTo>
                    <a:pt x="208" y="232"/>
                    <a:pt x="208" y="232"/>
                    <a:pt x="208" y="232"/>
                  </a:cubicBezTo>
                  <a:cubicBezTo>
                    <a:pt x="211" y="235"/>
                    <a:pt x="215" y="237"/>
                    <a:pt x="220" y="237"/>
                  </a:cubicBezTo>
                  <a:cubicBezTo>
                    <a:pt x="224" y="237"/>
                    <a:pt x="228" y="235"/>
                    <a:pt x="231" y="232"/>
                  </a:cubicBezTo>
                  <a:cubicBezTo>
                    <a:pt x="238" y="226"/>
                    <a:pt x="238" y="215"/>
                    <a:pt x="231" y="208"/>
                  </a:cubicBezTo>
                  <a:close/>
                  <a:moveTo>
                    <a:pt x="93" y="177"/>
                  </a:moveTo>
                  <a:cubicBezTo>
                    <a:pt x="47" y="177"/>
                    <a:pt x="9" y="139"/>
                    <a:pt x="9" y="93"/>
                  </a:cubicBezTo>
                  <a:cubicBezTo>
                    <a:pt x="9" y="47"/>
                    <a:pt x="47" y="10"/>
                    <a:pt x="93" y="10"/>
                  </a:cubicBezTo>
                  <a:cubicBezTo>
                    <a:pt x="139" y="10"/>
                    <a:pt x="176" y="47"/>
                    <a:pt x="176" y="93"/>
                  </a:cubicBezTo>
                  <a:cubicBezTo>
                    <a:pt x="176" y="139"/>
                    <a:pt x="139" y="177"/>
                    <a:pt x="93" y="177"/>
                  </a:cubicBezTo>
                  <a:close/>
                  <a:moveTo>
                    <a:pt x="225" y="225"/>
                  </a:moveTo>
                  <a:cubicBezTo>
                    <a:pt x="222" y="228"/>
                    <a:pt x="217" y="228"/>
                    <a:pt x="214" y="225"/>
                  </a:cubicBezTo>
                  <a:cubicBezTo>
                    <a:pt x="153" y="164"/>
                    <a:pt x="153" y="164"/>
                    <a:pt x="153" y="164"/>
                  </a:cubicBezTo>
                  <a:cubicBezTo>
                    <a:pt x="157" y="161"/>
                    <a:pt x="160" y="157"/>
                    <a:pt x="164" y="154"/>
                  </a:cubicBezTo>
                  <a:cubicBezTo>
                    <a:pt x="225" y="215"/>
                    <a:pt x="225" y="215"/>
                    <a:pt x="225" y="215"/>
                  </a:cubicBezTo>
                  <a:cubicBezTo>
                    <a:pt x="228" y="218"/>
                    <a:pt x="228" y="222"/>
                    <a:pt x="225" y="225"/>
                  </a:cubicBezTo>
                  <a:close/>
                </a:path>
              </a:pathLst>
            </a:custGeom>
            <a:grpFill/>
            <a:ln w="3175">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pPr>
                <a:defRPr/>
              </a:pPr>
              <a:endParaRPr lang="en-US" sz="1463" dirty="0">
                <a:solidFill>
                  <a:srgbClr val="5C5C5C"/>
                </a:solidFill>
              </a:endParaRPr>
            </a:p>
          </p:txBody>
        </p:sp>
        <p:sp>
          <p:nvSpPr>
            <p:cNvPr id="57" name="Freeform 171">
              <a:extLst>
                <a:ext uri="{FF2B5EF4-FFF2-40B4-BE49-F238E27FC236}">
                  <a16:creationId xmlns:a16="http://schemas.microsoft.com/office/drawing/2014/main" id="{5F816602-51EE-4172-8CCC-51ADB5BAEC9F}"/>
                </a:ext>
              </a:extLst>
            </p:cNvPr>
            <p:cNvSpPr>
              <a:spLocks/>
            </p:cNvSpPr>
            <p:nvPr/>
          </p:nvSpPr>
          <p:spPr bwMode="auto">
            <a:xfrm>
              <a:off x="2150800" y="5570886"/>
              <a:ext cx="91323" cy="91323"/>
            </a:xfrm>
            <a:custGeom>
              <a:avLst/>
              <a:gdLst>
                <a:gd name="T0" fmla="*/ 72 w 76"/>
                <a:gd name="T1" fmla="*/ 1 h 76"/>
                <a:gd name="T2" fmla="*/ 21 w 76"/>
                <a:gd name="T3" fmla="*/ 21 h 76"/>
                <a:gd name="T4" fmla="*/ 1 w 76"/>
                <a:gd name="T5" fmla="*/ 72 h 76"/>
                <a:gd name="T6" fmla="*/ 6 w 76"/>
                <a:gd name="T7" fmla="*/ 76 h 76"/>
                <a:gd name="T8" fmla="*/ 6 w 76"/>
                <a:gd name="T9" fmla="*/ 76 h 76"/>
                <a:gd name="T10" fmla="*/ 11 w 76"/>
                <a:gd name="T11" fmla="*/ 71 h 76"/>
                <a:gd name="T12" fmla="*/ 28 w 76"/>
                <a:gd name="T13" fmla="*/ 28 h 76"/>
                <a:gd name="T14" fmla="*/ 71 w 76"/>
                <a:gd name="T15" fmla="*/ 10 h 76"/>
                <a:gd name="T16" fmla="*/ 76 w 76"/>
                <a:gd name="T17" fmla="*/ 6 h 76"/>
                <a:gd name="T18" fmla="*/ 72 w 76"/>
                <a:gd name="T19" fmla="*/ 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76">
                  <a:moveTo>
                    <a:pt x="72" y="1"/>
                  </a:moveTo>
                  <a:cubicBezTo>
                    <a:pt x="52" y="0"/>
                    <a:pt x="34" y="7"/>
                    <a:pt x="21" y="21"/>
                  </a:cubicBezTo>
                  <a:cubicBezTo>
                    <a:pt x="7" y="34"/>
                    <a:pt x="0" y="52"/>
                    <a:pt x="1" y="72"/>
                  </a:cubicBezTo>
                  <a:cubicBezTo>
                    <a:pt x="1" y="74"/>
                    <a:pt x="3" y="76"/>
                    <a:pt x="6" y="76"/>
                  </a:cubicBezTo>
                  <a:cubicBezTo>
                    <a:pt x="6" y="76"/>
                    <a:pt x="6" y="76"/>
                    <a:pt x="6" y="76"/>
                  </a:cubicBezTo>
                  <a:cubicBezTo>
                    <a:pt x="9" y="76"/>
                    <a:pt x="11" y="74"/>
                    <a:pt x="11" y="71"/>
                  </a:cubicBezTo>
                  <a:cubicBezTo>
                    <a:pt x="10" y="55"/>
                    <a:pt x="16" y="39"/>
                    <a:pt x="28" y="28"/>
                  </a:cubicBezTo>
                  <a:cubicBezTo>
                    <a:pt x="39" y="16"/>
                    <a:pt x="55" y="10"/>
                    <a:pt x="71" y="10"/>
                  </a:cubicBezTo>
                  <a:cubicBezTo>
                    <a:pt x="74" y="11"/>
                    <a:pt x="76" y="8"/>
                    <a:pt x="76" y="6"/>
                  </a:cubicBezTo>
                  <a:cubicBezTo>
                    <a:pt x="76" y="3"/>
                    <a:pt x="74" y="1"/>
                    <a:pt x="72" y="1"/>
                  </a:cubicBezTo>
                  <a:close/>
                </a:path>
              </a:pathLst>
            </a:custGeom>
            <a:grpFill/>
            <a:ln w="3175">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pPr>
                <a:defRPr/>
              </a:pPr>
              <a:endParaRPr lang="en-US" sz="1463" dirty="0">
                <a:solidFill>
                  <a:srgbClr val="5C5C5C"/>
                </a:solidFill>
              </a:endParaRPr>
            </a:p>
          </p:txBody>
        </p:sp>
      </p:grpSp>
      <p:sp>
        <p:nvSpPr>
          <p:cNvPr id="59" name="TextBox 58">
            <a:extLst>
              <a:ext uri="{FF2B5EF4-FFF2-40B4-BE49-F238E27FC236}">
                <a16:creationId xmlns:a16="http://schemas.microsoft.com/office/drawing/2014/main" id="{EDCF7BC4-2605-4E75-97D0-E79B731468E2}"/>
              </a:ext>
            </a:extLst>
          </p:cNvPr>
          <p:cNvSpPr txBox="1"/>
          <p:nvPr/>
        </p:nvSpPr>
        <p:spPr>
          <a:xfrm>
            <a:off x="2984939" y="1893495"/>
            <a:ext cx="7479792" cy="523220"/>
          </a:xfrm>
          <a:prstGeom prst="rect">
            <a:avLst/>
          </a:prstGeom>
          <a:noFill/>
        </p:spPr>
        <p:txBody>
          <a:bodyPr wrap="square" rtlCol="0">
            <a:spAutoFit/>
          </a:bodyPr>
          <a:lstStyle/>
          <a:p>
            <a:pPr>
              <a:defRPr/>
            </a:pPr>
            <a:r>
              <a:rPr lang="en-US" sz="1400" dirty="0">
                <a:solidFill>
                  <a:srgbClr val="000000"/>
                </a:solidFill>
                <a:ea typeface="Open Sans" panose="020B0606030504020204" pitchFamily="34" charset="0"/>
                <a:cs typeface="Open Sans" panose="020B0606030504020204" pitchFamily="34" charset="0"/>
              </a:rPr>
              <a:t>An overview of the regulations and requirements for US Food and Drug Administration (FDA) food and food products to be exported to the United States</a:t>
            </a:r>
          </a:p>
        </p:txBody>
      </p:sp>
      <p:sp>
        <p:nvSpPr>
          <p:cNvPr id="60" name="TextBox 59">
            <a:extLst>
              <a:ext uri="{FF2B5EF4-FFF2-40B4-BE49-F238E27FC236}">
                <a16:creationId xmlns:a16="http://schemas.microsoft.com/office/drawing/2014/main" id="{DECE3188-BE67-4FD7-B7F6-6B972FA3CBB1}"/>
              </a:ext>
            </a:extLst>
          </p:cNvPr>
          <p:cNvSpPr txBox="1"/>
          <p:nvPr/>
        </p:nvSpPr>
        <p:spPr>
          <a:xfrm>
            <a:off x="2984939" y="3119117"/>
            <a:ext cx="7479792" cy="738664"/>
          </a:xfrm>
          <a:prstGeom prst="rect">
            <a:avLst/>
          </a:prstGeom>
          <a:noFill/>
        </p:spPr>
        <p:txBody>
          <a:bodyPr wrap="square" lIns="91440" tIns="45720" rIns="91440" bIns="45720" rtlCol="0" anchor="t">
            <a:spAutoFit/>
          </a:bodyPr>
          <a:lstStyle/>
          <a:p>
            <a:pPr>
              <a:defRPr/>
            </a:pPr>
            <a:r>
              <a:rPr lang="en-US" sz="1400" dirty="0">
                <a:solidFill>
                  <a:srgbClr val="000000"/>
                </a:solidFill>
                <a:ea typeface="Open Sans"/>
                <a:cs typeface="Open Sans"/>
              </a:rPr>
              <a:t>Aligned with NCE recommendations with a focus on tea, coconut products, spices and processed foods such as nuts, grains &amp; cereals, canned food products (for example, jams, chutneys), beverages other than tea and confectionaries (for example, biscuits)</a:t>
            </a:r>
          </a:p>
        </p:txBody>
      </p:sp>
      <p:grpSp>
        <p:nvGrpSpPr>
          <p:cNvPr id="61" name="Group 60">
            <a:extLst>
              <a:ext uri="{FF2B5EF4-FFF2-40B4-BE49-F238E27FC236}">
                <a16:creationId xmlns:a16="http://schemas.microsoft.com/office/drawing/2014/main" id="{72F12D34-ADC0-42E6-935C-FFF60C1F974C}"/>
              </a:ext>
            </a:extLst>
          </p:cNvPr>
          <p:cNvGrpSpPr>
            <a:grpSpLocks noChangeAspect="1"/>
          </p:cNvGrpSpPr>
          <p:nvPr/>
        </p:nvGrpSpPr>
        <p:grpSpPr>
          <a:xfrm>
            <a:off x="2498147" y="3355688"/>
            <a:ext cx="252173" cy="265523"/>
            <a:chOff x="1311275" y="6561138"/>
            <a:chExt cx="539750" cy="568325"/>
          </a:xfrm>
          <a:solidFill>
            <a:schemeClr val="tx1"/>
          </a:solidFill>
        </p:grpSpPr>
        <p:sp>
          <p:nvSpPr>
            <p:cNvPr id="71" name="Freeform 58">
              <a:extLst>
                <a:ext uri="{FF2B5EF4-FFF2-40B4-BE49-F238E27FC236}">
                  <a16:creationId xmlns:a16="http://schemas.microsoft.com/office/drawing/2014/main" id="{DE63656E-9634-4D03-A388-797E7DEAEA1C}"/>
                </a:ext>
              </a:extLst>
            </p:cNvPr>
            <p:cNvSpPr>
              <a:spLocks/>
            </p:cNvSpPr>
            <p:nvPr/>
          </p:nvSpPr>
          <p:spPr bwMode="auto">
            <a:xfrm>
              <a:off x="1524000" y="7043738"/>
              <a:ext cx="327025" cy="23813"/>
            </a:xfrm>
            <a:custGeom>
              <a:avLst/>
              <a:gdLst>
                <a:gd name="T0" fmla="*/ 128 w 133"/>
                <a:gd name="T1" fmla="*/ 0 h 10"/>
                <a:gd name="T2" fmla="*/ 5 w 133"/>
                <a:gd name="T3" fmla="*/ 0 h 10"/>
                <a:gd name="T4" fmla="*/ 0 w 133"/>
                <a:gd name="T5" fmla="*/ 5 h 10"/>
                <a:gd name="T6" fmla="*/ 5 w 133"/>
                <a:gd name="T7" fmla="*/ 10 h 10"/>
                <a:gd name="T8" fmla="*/ 128 w 133"/>
                <a:gd name="T9" fmla="*/ 10 h 10"/>
                <a:gd name="T10" fmla="*/ 133 w 133"/>
                <a:gd name="T11" fmla="*/ 5 h 10"/>
                <a:gd name="T12" fmla="*/ 128 w 133"/>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33" h="10">
                  <a:moveTo>
                    <a:pt x="128" y="0"/>
                  </a:moveTo>
                  <a:cubicBezTo>
                    <a:pt x="5" y="0"/>
                    <a:pt x="5" y="0"/>
                    <a:pt x="5" y="0"/>
                  </a:cubicBezTo>
                  <a:cubicBezTo>
                    <a:pt x="3" y="0"/>
                    <a:pt x="0" y="2"/>
                    <a:pt x="0" y="5"/>
                  </a:cubicBezTo>
                  <a:cubicBezTo>
                    <a:pt x="0" y="8"/>
                    <a:pt x="3" y="10"/>
                    <a:pt x="5" y="10"/>
                  </a:cubicBezTo>
                  <a:cubicBezTo>
                    <a:pt x="128" y="10"/>
                    <a:pt x="128" y="10"/>
                    <a:pt x="128" y="10"/>
                  </a:cubicBezTo>
                  <a:cubicBezTo>
                    <a:pt x="131" y="10"/>
                    <a:pt x="133" y="8"/>
                    <a:pt x="133" y="5"/>
                  </a:cubicBezTo>
                  <a:cubicBezTo>
                    <a:pt x="133" y="2"/>
                    <a:pt x="131" y="0"/>
                    <a:pt x="128" y="0"/>
                  </a:cubicBezTo>
                  <a:close/>
                </a:path>
              </a:pathLst>
            </a:custGeom>
            <a:grpFill/>
            <a:ln w="3175">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pPr>
                <a:defRPr/>
              </a:pPr>
              <a:endParaRPr lang="en-US" sz="1463" dirty="0">
                <a:solidFill>
                  <a:srgbClr val="5C5C5C"/>
                </a:solidFill>
              </a:endParaRPr>
            </a:p>
          </p:txBody>
        </p:sp>
        <p:sp>
          <p:nvSpPr>
            <p:cNvPr id="72" name="Freeform 59">
              <a:extLst>
                <a:ext uri="{FF2B5EF4-FFF2-40B4-BE49-F238E27FC236}">
                  <a16:creationId xmlns:a16="http://schemas.microsoft.com/office/drawing/2014/main" id="{F6F3F9CC-8CCC-4816-B43C-9644EED642B8}"/>
                </a:ext>
              </a:extLst>
            </p:cNvPr>
            <p:cNvSpPr>
              <a:spLocks/>
            </p:cNvSpPr>
            <p:nvPr/>
          </p:nvSpPr>
          <p:spPr bwMode="auto">
            <a:xfrm>
              <a:off x="1524000" y="6840538"/>
              <a:ext cx="327025" cy="22225"/>
            </a:xfrm>
            <a:custGeom>
              <a:avLst/>
              <a:gdLst>
                <a:gd name="T0" fmla="*/ 128 w 133"/>
                <a:gd name="T1" fmla="*/ 0 h 9"/>
                <a:gd name="T2" fmla="*/ 5 w 133"/>
                <a:gd name="T3" fmla="*/ 0 h 9"/>
                <a:gd name="T4" fmla="*/ 0 w 133"/>
                <a:gd name="T5" fmla="*/ 5 h 9"/>
                <a:gd name="T6" fmla="*/ 5 w 133"/>
                <a:gd name="T7" fmla="*/ 9 h 9"/>
                <a:gd name="T8" fmla="*/ 128 w 133"/>
                <a:gd name="T9" fmla="*/ 9 h 9"/>
                <a:gd name="T10" fmla="*/ 133 w 133"/>
                <a:gd name="T11" fmla="*/ 5 h 9"/>
                <a:gd name="T12" fmla="*/ 128 w 133"/>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33" h="9">
                  <a:moveTo>
                    <a:pt x="128" y="0"/>
                  </a:moveTo>
                  <a:cubicBezTo>
                    <a:pt x="5" y="0"/>
                    <a:pt x="5" y="0"/>
                    <a:pt x="5" y="0"/>
                  </a:cubicBezTo>
                  <a:cubicBezTo>
                    <a:pt x="3" y="0"/>
                    <a:pt x="0" y="2"/>
                    <a:pt x="0" y="5"/>
                  </a:cubicBezTo>
                  <a:cubicBezTo>
                    <a:pt x="0" y="7"/>
                    <a:pt x="3" y="9"/>
                    <a:pt x="5" y="9"/>
                  </a:cubicBezTo>
                  <a:cubicBezTo>
                    <a:pt x="128" y="9"/>
                    <a:pt x="128" y="9"/>
                    <a:pt x="128" y="9"/>
                  </a:cubicBezTo>
                  <a:cubicBezTo>
                    <a:pt x="131" y="9"/>
                    <a:pt x="133" y="7"/>
                    <a:pt x="133" y="5"/>
                  </a:cubicBezTo>
                  <a:cubicBezTo>
                    <a:pt x="133" y="2"/>
                    <a:pt x="131" y="0"/>
                    <a:pt x="128" y="0"/>
                  </a:cubicBezTo>
                  <a:close/>
                </a:path>
              </a:pathLst>
            </a:custGeom>
            <a:grpFill/>
            <a:ln w="3175">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pPr>
                <a:defRPr/>
              </a:pPr>
              <a:endParaRPr lang="en-US" sz="1463" dirty="0">
                <a:solidFill>
                  <a:srgbClr val="5C5C5C"/>
                </a:solidFill>
              </a:endParaRPr>
            </a:p>
          </p:txBody>
        </p:sp>
        <p:sp>
          <p:nvSpPr>
            <p:cNvPr id="73" name="Freeform 60">
              <a:extLst>
                <a:ext uri="{FF2B5EF4-FFF2-40B4-BE49-F238E27FC236}">
                  <a16:creationId xmlns:a16="http://schemas.microsoft.com/office/drawing/2014/main" id="{19B9C751-A7E2-448A-8003-BD1197D40CC0}"/>
                </a:ext>
              </a:extLst>
            </p:cNvPr>
            <p:cNvSpPr>
              <a:spLocks/>
            </p:cNvSpPr>
            <p:nvPr/>
          </p:nvSpPr>
          <p:spPr bwMode="auto">
            <a:xfrm>
              <a:off x="1524000" y="6638925"/>
              <a:ext cx="327025" cy="22225"/>
            </a:xfrm>
            <a:custGeom>
              <a:avLst/>
              <a:gdLst>
                <a:gd name="T0" fmla="*/ 5 w 133"/>
                <a:gd name="T1" fmla="*/ 9 h 9"/>
                <a:gd name="T2" fmla="*/ 128 w 133"/>
                <a:gd name="T3" fmla="*/ 9 h 9"/>
                <a:gd name="T4" fmla="*/ 133 w 133"/>
                <a:gd name="T5" fmla="*/ 5 h 9"/>
                <a:gd name="T6" fmla="*/ 128 w 133"/>
                <a:gd name="T7" fmla="*/ 0 h 9"/>
                <a:gd name="T8" fmla="*/ 5 w 133"/>
                <a:gd name="T9" fmla="*/ 0 h 9"/>
                <a:gd name="T10" fmla="*/ 0 w 133"/>
                <a:gd name="T11" fmla="*/ 5 h 9"/>
                <a:gd name="T12" fmla="*/ 5 w 133"/>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33" h="9">
                  <a:moveTo>
                    <a:pt x="5" y="9"/>
                  </a:moveTo>
                  <a:cubicBezTo>
                    <a:pt x="128" y="9"/>
                    <a:pt x="128" y="9"/>
                    <a:pt x="128" y="9"/>
                  </a:cubicBezTo>
                  <a:cubicBezTo>
                    <a:pt x="131" y="9"/>
                    <a:pt x="133" y="7"/>
                    <a:pt x="133" y="5"/>
                  </a:cubicBezTo>
                  <a:cubicBezTo>
                    <a:pt x="133" y="2"/>
                    <a:pt x="131" y="0"/>
                    <a:pt x="128" y="0"/>
                  </a:cubicBezTo>
                  <a:cubicBezTo>
                    <a:pt x="5" y="0"/>
                    <a:pt x="5" y="0"/>
                    <a:pt x="5" y="0"/>
                  </a:cubicBezTo>
                  <a:cubicBezTo>
                    <a:pt x="3" y="0"/>
                    <a:pt x="0" y="2"/>
                    <a:pt x="0" y="5"/>
                  </a:cubicBezTo>
                  <a:cubicBezTo>
                    <a:pt x="0" y="7"/>
                    <a:pt x="3" y="9"/>
                    <a:pt x="5" y="9"/>
                  </a:cubicBezTo>
                  <a:close/>
                </a:path>
              </a:pathLst>
            </a:custGeom>
            <a:grpFill/>
            <a:ln w="3175">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pPr>
                <a:defRPr/>
              </a:pPr>
              <a:endParaRPr lang="en-US" sz="1463" dirty="0">
                <a:solidFill>
                  <a:srgbClr val="5C5C5C"/>
                </a:solidFill>
              </a:endParaRPr>
            </a:p>
          </p:txBody>
        </p:sp>
        <p:sp>
          <p:nvSpPr>
            <p:cNvPr id="74" name="Freeform 61">
              <a:extLst>
                <a:ext uri="{FF2B5EF4-FFF2-40B4-BE49-F238E27FC236}">
                  <a16:creationId xmlns:a16="http://schemas.microsoft.com/office/drawing/2014/main" id="{F2F20B6A-0B11-419D-93A3-67FC1257C8C5}"/>
                </a:ext>
              </a:extLst>
            </p:cNvPr>
            <p:cNvSpPr>
              <a:spLocks noEditPoints="1"/>
            </p:cNvSpPr>
            <p:nvPr/>
          </p:nvSpPr>
          <p:spPr bwMode="auto">
            <a:xfrm>
              <a:off x="1314450" y="6780213"/>
              <a:ext cx="147637" cy="147638"/>
            </a:xfrm>
            <a:custGeom>
              <a:avLst/>
              <a:gdLst>
                <a:gd name="T0" fmla="*/ 55 w 60"/>
                <a:gd name="T1" fmla="*/ 0 h 60"/>
                <a:gd name="T2" fmla="*/ 4 w 60"/>
                <a:gd name="T3" fmla="*/ 0 h 60"/>
                <a:gd name="T4" fmla="*/ 0 w 60"/>
                <a:gd name="T5" fmla="*/ 4 h 60"/>
                <a:gd name="T6" fmla="*/ 0 w 60"/>
                <a:gd name="T7" fmla="*/ 55 h 60"/>
                <a:gd name="T8" fmla="*/ 4 w 60"/>
                <a:gd name="T9" fmla="*/ 60 h 60"/>
                <a:gd name="T10" fmla="*/ 55 w 60"/>
                <a:gd name="T11" fmla="*/ 60 h 60"/>
                <a:gd name="T12" fmla="*/ 60 w 60"/>
                <a:gd name="T13" fmla="*/ 55 h 60"/>
                <a:gd name="T14" fmla="*/ 60 w 60"/>
                <a:gd name="T15" fmla="*/ 4 h 60"/>
                <a:gd name="T16" fmla="*/ 55 w 60"/>
                <a:gd name="T17" fmla="*/ 0 h 60"/>
                <a:gd name="T18" fmla="*/ 50 w 60"/>
                <a:gd name="T19" fmla="*/ 50 h 60"/>
                <a:gd name="T20" fmla="*/ 9 w 60"/>
                <a:gd name="T21" fmla="*/ 50 h 60"/>
                <a:gd name="T22" fmla="*/ 9 w 60"/>
                <a:gd name="T23" fmla="*/ 9 h 60"/>
                <a:gd name="T24" fmla="*/ 50 w 60"/>
                <a:gd name="T25" fmla="*/ 9 h 60"/>
                <a:gd name="T26" fmla="*/ 50 w 60"/>
                <a:gd name="T27" fmla="*/ 5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60">
                  <a:moveTo>
                    <a:pt x="55" y="0"/>
                  </a:moveTo>
                  <a:cubicBezTo>
                    <a:pt x="4" y="0"/>
                    <a:pt x="4" y="0"/>
                    <a:pt x="4" y="0"/>
                  </a:cubicBezTo>
                  <a:cubicBezTo>
                    <a:pt x="2" y="0"/>
                    <a:pt x="0" y="2"/>
                    <a:pt x="0" y="4"/>
                  </a:cubicBezTo>
                  <a:cubicBezTo>
                    <a:pt x="0" y="55"/>
                    <a:pt x="0" y="55"/>
                    <a:pt x="0" y="55"/>
                  </a:cubicBezTo>
                  <a:cubicBezTo>
                    <a:pt x="0" y="58"/>
                    <a:pt x="2" y="60"/>
                    <a:pt x="4" y="60"/>
                  </a:cubicBezTo>
                  <a:cubicBezTo>
                    <a:pt x="55" y="60"/>
                    <a:pt x="55" y="60"/>
                    <a:pt x="55" y="60"/>
                  </a:cubicBezTo>
                  <a:cubicBezTo>
                    <a:pt x="58" y="60"/>
                    <a:pt x="60" y="58"/>
                    <a:pt x="60" y="55"/>
                  </a:cubicBezTo>
                  <a:cubicBezTo>
                    <a:pt x="60" y="4"/>
                    <a:pt x="60" y="4"/>
                    <a:pt x="60" y="4"/>
                  </a:cubicBezTo>
                  <a:cubicBezTo>
                    <a:pt x="60" y="2"/>
                    <a:pt x="58" y="0"/>
                    <a:pt x="55" y="0"/>
                  </a:cubicBezTo>
                  <a:close/>
                  <a:moveTo>
                    <a:pt x="50" y="50"/>
                  </a:moveTo>
                  <a:cubicBezTo>
                    <a:pt x="9" y="50"/>
                    <a:pt x="9" y="50"/>
                    <a:pt x="9" y="50"/>
                  </a:cubicBezTo>
                  <a:cubicBezTo>
                    <a:pt x="9" y="9"/>
                    <a:pt x="9" y="9"/>
                    <a:pt x="9" y="9"/>
                  </a:cubicBezTo>
                  <a:cubicBezTo>
                    <a:pt x="50" y="9"/>
                    <a:pt x="50" y="9"/>
                    <a:pt x="50" y="9"/>
                  </a:cubicBezTo>
                  <a:lnTo>
                    <a:pt x="50" y="50"/>
                  </a:lnTo>
                  <a:close/>
                </a:path>
              </a:pathLst>
            </a:custGeom>
            <a:grpFill/>
            <a:ln w="3175">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pPr>
                <a:defRPr/>
              </a:pPr>
              <a:endParaRPr lang="en-US" sz="1463" dirty="0">
                <a:solidFill>
                  <a:srgbClr val="5C5C5C"/>
                </a:solidFill>
              </a:endParaRPr>
            </a:p>
          </p:txBody>
        </p:sp>
        <p:sp>
          <p:nvSpPr>
            <p:cNvPr id="75" name="Freeform 62">
              <a:extLst>
                <a:ext uri="{FF2B5EF4-FFF2-40B4-BE49-F238E27FC236}">
                  <a16:creationId xmlns:a16="http://schemas.microsoft.com/office/drawing/2014/main" id="{E3485621-0ACA-4CC3-8924-F14DED07BFC7}"/>
                </a:ext>
              </a:extLst>
            </p:cNvPr>
            <p:cNvSpPr>
              <a:spLocks noEditPoints="1"/>
            </p:cNvSpPr>
            <p:nvPr/>
          </p:nvSpPr>
          <p:spPr bwMode="auto">
            <a:xfrm>
              <a:off x="1314450" y="6981825"/>
              <a:ext cx="147637" cy="147638"/>
            </a:xfrm>
            <a:custGeom>
              <a:avLst/>
              <a:gdLst>
                <a:gd name="T0" fmla="*/ 55 w 60"/>
                <a:gd name="T1" fmla="*/ 0 h 60"/>
                <a:gd name="T2" fmla="*/ 4 w 60"/>
                <a:gd name="T3" fmla="*/ 0 h 60"/>
                <a:gd name="T4" fmla="*/ 0 w 60"/>
                <a:gd name="T5" fmla="*/ 5 h 60"/>
                <a:gd name="T6" fmla="*/ 0 w 60"/>
                <a:gd name="T7" fmla="*/ 55 h 60"/>
                <a:gd name="T8" fmla="*/ 4 w 60"/>
                <a:gd name="T9" fmla="*/ 60 h 60"/>
                <a:gd name="T10" fmla="*/ 55 w 60"/>
                <a:gd name="T11" fmla="*/ 60 h 60"/>
                <a:gd name="T12" fmla="*/ 60 w 60"/>
                <a:gd name="T13" fmla="*/ 55 h 60"/>
                <a:gd name="T14" fmla="*/ 60 w 60"/>
                <a:gd name="T15" fmla="*/ 5 h 60"/>
                <a:gd name="T16" fmla="*/ 55 w 60"/>
                <a:gd name="T17" fmla="*/ 0 h 60"/>
                <a:gd name="T18" fmla="*/ 50 w 60"/>
                <a:gd name="T19" fmla="*/ 50 h 60"/>
                <a:gd name="T20" fmla="*/ 9 w 60"/>
                <a:gd name="T21" fmla="*/ 50 h 60"/>
                <a:gd name="T22" fmla="*/ 9 w 60"/>
                <a:gd name="T23" fmla="*/ 9 h 60"/>
                <a:gd name="T24" fmla="*/ 50 w 60"/>
                <a:gd name="T25" fmla="*/ 9 h 60"/>
                <a:gd name="T26" fmla="*/ 50 w 60"/>
                <a:gd name="T27" fmla="*/ 5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60">
                  <a:moveTo>
                    <a:pt x="55" y="0"/>
                  </a:moveTo>
                  <a:cubicBezTo>
                    <a:pt x="4" y="0"/>
                    <a:pt x="4" y="0"/>
                    <a:pt x="4" y="0"/>
                  </a:cubicBezTo>
                  <a:cubicBezTo>
                    <a:pt x="2" y="0"/>
                    <a:pt x="0" y="2"/>
                    <a:pt x="0" y="5"/>
                  </a:cubicBezTo>
                  <a:cubicBezTo>
                    <a:pt x="0" y="55"/>
                    <a:pt x="0" y="55"/>
                    <a:pt x="0" y="55"/>
                  </a:cubicBezTo>
                  <a:cubicBezTo>
                    <a:pt x="0" y="58"/>
                    <a:pt x="2" y="60"/>
                    <a:pt x="4" y="60"/>
                  </a:cubicBezTo>
                  <a:cubicBezTo>
                    <a:pt x="55" y="60"/>
                    <a:pt x="55" y="60"/>
                    <a:pt x="55" y="60"/>
                  </a:cubicBezTo>
                  <a:cubicBezTo>
                    <a:pt x="58" y="60"/>
                    <a:pt x="60" y="58"/>
                    <a:pt x="60" y="55"/>
                  </a:cubicBezTo>
                  <a:cubicBezTo>
                    <a:pt x="60" y="5"/>
                    <a:pt x="60" y="5"/>
                    <a:pt x="60" y="5"/>
                  </a:cubicBezTo>
                  <a:cubicBezTo>
                    <a:pt x="60" y="2"/>
                    <a:pt x="58" y="0"/>
                    <a:pt x="55" y="0"/>
                  </a:cubicBezTo>
                  <a:close/>
                  <a:moveTo>
                    <a:pt x="50" y="50"/>
                  </a:moveTo>
                  <a:cubicBezTo>
                    <a:pt x="9" y="50"/>
                    <a:pt x="9" y="50"/>
                    <a:pt x="9" y="50"/>
                  </a:cubicBezTo>
                  <a:cubicBezTo>
                    <a:pt x="9" y="9"/>
                    <a:pt x="9" y="9"/>
                    <a:pt x="9" y="9"/>
                  </a:cubicBezTo>
                  <a:cubicBezTo>
                    <a:pt x="50" y="9"/>
                    <a:pt x="50" y="9"/>
                    <a:pt x="50" y="9"/>
                  </a:cubicBezTo>
                  <a:lnTo>
                    <a:pt x="50" y="50"/>
                  </a:lnTo>
                  <a:close/>
                </a:path>
              </a:pathLst>
            </a:custGeom>
            <a:grpFill/>
            <a:ln w="3175">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pPr>
                <a:defRPr/>
              </a:pPr>
              <a:endParaRPr lang="en-US" sz="1463" dirty="0">
                <a:solidFill>
                  <a:srgbClr val="5C5C5C"/>
                </a:solidFill>
              </a:endParaRPr>
            </a:p>
          </p:txBody>
        </p:sp>
        <p:sp>
          <p:nvSpPr>
            <p:cNvPr id="76" name="Freeform 63">
              <a:extLst>
                <a:ext uri="{FF2B5EF4-FFF2-40B4-BE49-F238E27FC236}">
                  <a16:creationId xmlns:a16="http://schemas.microsoft.com/office/drawing/2014/main" id="{537286C0-8370-4FD2-AE3B-7B3F20989A87}"/>
                </a:ext>
              </a:extLst>
            </p:cNvPr>
            <p:cNvSpPr>
              <a:spLocks/>
            </p:cNvSpPr>
            <p:nvPr/>
          </p:nvSpPr>
          <p:spPr bwMode="auto">
            <a:xfrm>
              <a:off x="1311275" y="6561138"/>
              <a:ext cx="182562" cy="158750"/>
            </a:xfrm>
            <a:custGeom>
              <a:avLst/>
              <a:gdLst>
                <a:gd name="T0" fmla="*/ 65 w 74"/>
                <a:gd name="T1" fmla="*/ 2 h 65"/>
                <a:gd name="T2" fmla="*/ 23 w 74"/>
                <a:gd name="T3" fmla="*/ 53 h 65"/>
                <a:gd name="T4" fmla="*/ 9 w 74"/>
                <a:gd name="T5" fmla="*/ 38 h 65"/>
                <a:gd name="T6" fmla="*/ 2 w 74"/>
                <a:gd name="T7" fmla="*/ 37 h 65"/>
                <a:gd name="T8" fmla="*/ 2 w 74"/>
                <a:gd name="T9" fmla="*/ 44 h 65"/>
                <a:gd name="T10" fmla="*/ 19 w 74"/>
                <a:gd name="T11" fmla="*/ 64 h 65"/>
                <a:gd name="T12" fmla="*/ 23 w 74"/>
                <a:gd name="T13" fmla="*/ 65 h 65"/>
                <a:gd name="T14" fmla="*/ 23 w 74"/>
                <a:gd name="T15" fmla="*/ 65 h 65"/>
                <a:gd name="T16" fmla="*/ 27 w 74"/>
                <a:gd name="T17" fmla="*/ 64 h 65"/>
                <a:gd name="T18" fmla="*/ 72 w 74"/>
                <a:gd name="T19" fmla="*/ 8 h 65"/>
                <a:gd name="T20" fmla="*/ 72 w 74"/>
                <a:gd name="T21" fmla="*/ 1 h 65"/>
                <a:gd name="T22" fmla="*/ 65 w 74"/>
                <a:gd name="T23" fmla="*/ 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65">
                  <a:moveTo>
                    <a:pt x="65" y="2"/>
                  </a:moveTo>
                  <a:cubicBezTo>
                    <a:pt x="23" y="53"/>
                    <a:pt x="23" y="53"/>
                    <a:pt x="23" y="53"/>
                  </a:cubicBezTo>
                  <a:cubicBezTo>
                    <a:pt x="9" y="38"/>
                    <a:pt x="9" y="38"/>
                    <a:pt x="9" y="38"/>
                  </a:cubicBezTo>
                  <a:cubicBezTo>
                    <a:pt x="7" y="36"/>
                    <a:pt x="4" y="36"/>
                    <a:pt x="2" y="37"/>
                  </a:cubicBezTo>
                  <a:cubicBezTo>
                    <a:pt x="0" y="39"/>
                    <a:pt x="0" y="42"/>
                    <a:pt x="2" y="44"/>
                  </a:cubicBezTo>
                  <a:cubicBezTo>
                    <a:pt x="19" y="64"/>
                    <a:pt x="19" y="64"/>
                    <a:pt x="19" y="64"/>
                  </a:cubicBezTo>
                  <a:cubicBezTo>
                    <a:pt x="20" y="65"/>
                    <a:pt x="22" y="65"/>
                    <a:pt x="23" y="65"/>
                  </a:cubicBezTo>
                  <a:cubicBezTo>
                    <a:pt x="23" y="65"/>
                    <a:pt x="23" y="65"/>
                    <a:pt x="23" y="65"/>
                  </a:cubicBezTo>
                  <a:cubicBezTo>
                    <a:pt x="25" y="65"/>
                    <a:pt x="26" y="65"/>
                    <a:pt x="27" y="64"/>
                  </a:cubicBezTo>
                  <a:cubicBezTo>
                    <a:pt x="72" y="8"/>
                    <a:pt x="72" y="8"/>
                    <a:pt x="72" y="8"/>
                  </a:cubicBezTo>
                  <a:cubicBezTo>
                    <a:pt x="74" y="6"/>
                    <a:pt x="74" y="3"/>
                    <a:pt x="72" y="1"/>
                  </a:cubicBezTo>
                  <a:cubicBezTo>
                    <a:pt x="70" y="0"/>
                    <a:pt x="67" y="0"/>
                    <a:pt x="65" y="2"/>
                  </a:cubicBezTo>
                  <a:close/>
                </a:path>
              </a:pathLst>
            </a:custGeom>
            <a:grpFill/>
            <a:ln w="3175">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pPr>
                <a:defRPr/>
              </a:pPr>
              <a:endParaRPr lang="en-US" sz="1463" dirty="0">
                <a:solidFill>
                  <a:srgbClr val="5C5C5C"/>
                </a:solidFill>
              </a:endParaRPr>
            </a:p>
          </p:txBody>
        </p:sp>
      </p:grpSp>
      <p:grpSp>
        <p:nvGrpSpPr>
          <p:cNvPr id="64" name="Group 63">
            <a:extLst>
              <a:ext uri="{FF2B5EF4-FFF2-40B4-BE49-F238E27FC236}">
                <a16:creationId xmlns:a16="http://schemas.microsoft.com/office/drawing/2014/main" id="{714CE526-04A7-42B9-98A3-4A2025E99BBD}"/>
              </a:ext>
            </a:extLst>
          </p:cNvPr>
          <p:cNvGrpSpPr>
            <a:grpSpLocks noChangeAspect="1"/>
          </p:cNvGrpSpPr>
          <p:nvPr/>
        </p:nvGrpSpPr>
        <p:grpSpPr>
          <a:xfrm flipH="1">
            <a:off x="2464846" y="4013345"/>
            <a:ext cx="318774" cy="391275"/>
            <a:chOff x="1270000" y="2903538"/>
            <a:chExt cx="439738" cy="539750"/>
          </a:xfrm>
          <a:solidFill>
            <a:schemeClr val="tx1"/>
          </a:solidFill>
        </p:grpSpPr>
        <p:sp>
          <p:nvSpPr>
            <p:cNvPr id="65" name="Freeform 18">
              <a:extLst>
                <a:ext uri="{FF2B5EF4-FFF2-40B4-BE49-F238E27FC236}">
                  <a16:creationId xmlns:a16="http://schemas.microsoft.com/office/drawing/2014/main" id="{08D38768-A78C-44A5-B44C-F8F35298D0C2}"/>
                </a:ext>
              </a:extLst>
            </p:cNvPr>
            <p:cNvSpPr>
              <a:spLocks noEditPoints="1"/>
            </p:cNvSpPr>
            <p:nvPr/>
          </p:nvSpPr>
          <p:spPr bwMode="auto">
            <a:xfrm>
              <a:off x="1270000" y="2903538"/>
              <a:ext cx="439738" cy="273050"/>
            </a:xfrm>
            <a:custGeom>
              <a:avLst/>
              <a:gdLst>
                <a:gd name="T0" fmla="*/ 195 w 200"/>
                <a:gd name="T1" fmla="*/ 19 h 124"/>
                <a:gd name="T2" fmla="*/ 116 w 200"/>
                <a:gd name="T3" fmla="*/ 19 h 124"/>
                <a:gd name="T4" fmla="*/ 116 w 200"/>
                <a:gd name="T5" fmla="*/ 4 h 124"/>
                <a:gd name="T6" fmla="*/ 111 w 200"/>
                <a:gd name="T7" fmla="*/ 0 h 124"/>
                <a:gd name="T8" fmla="*/ 106 w 200"/>
                <a:gd name="T9" fmla="*/ 4 h 124"/>
                <a:gd name="T10" fmla="*/ 106 w 200"/>
                <a:gd name="T11" fmla="*/ 19 h 124"/>
                <a:gd name="T12" fmla="*/ 45 w 200"/>
                <a:gd name="T13" fmla="*/ 19 h 124"/>
                <a:gd name="T14" fmla="*/ 41 w 200"/>
                <a:gd name="T15" fmla="*/ 21 h 124"/>
                <a:gd name="T16" fmla="*/ 2 w 200"/>
                <a:gd name="T17" fmla="*/ 69 h 124"/>
                <a:gd name="T18" fmla="*/ 2 w 200"/>
                <a:gd name="T19" fmla="*/ 75 h 124"/>
                <a:gd name="T20" fmla="*/ 41 w 200"/>
                <a:gd name="T21" fmla="*/ 122 h 124"/>
                <a:gd name="T22" fmla="*/ 45 w 200"/>
                <a:gd name="T23" fmla="*/ 124 h 124"/>
                <a:gd name="T24" fmla="*/ 195 w 200"/>
                <a:gd name="T25" fmla="*/ 124 h 124"/>
                <a:gd name="T26" fmla="*/ 200 w 200"/>
                <a:gd name="T27" fmla="*/ 119 h 124"/>
                <a:gd name="T28" fmla="*/ 200 w 200"/>
                <a:gd name="T29" fmla="*/ 24 h 124"/>
                <a:gd name="T30" fmla="*/ 195 w 200"/>
                <a:gd name="T31" fmla="*/ 19 h 124"/>
                <a:gd name="T32" fmla="*/ 190 w 200"/>
                <a:gd name="T33" fmla="*/ 114 h 124"/>
                <a:gd name="T34" fmla="*/ 48 w 200"/>
                <a:gd name="T35" fmla="*/ 114 h 124"/>
                <a:gd name="T36" fmla="*/ 12 w 200"/>
                <a:gd name="T37" fmla="*/ 72 h 124"/>
                <a:gd name="T38" fmla="*/ 48 w 200"/>
                <a:gd name="T39" fmla="*/ 29 h 124"/>
                <a:gd name="T40" fmla="*/ 190 w 200"/>
                <a:gd name="T41" fmla="*/ 29 h 124"/>
                <a:gd name="T42" fmla="*/ 190 w 200"/>
                <a:gd name="T43" fmla="*/ 11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124">
                  <a:moveTo>
                    <a:pt x="195" y="19"/>
                  </a:moveTo>
                  <a:cubicBezTo>
                    <a:pt x="116" y="19"/>
                    <a:pt x="116" y="19"/>
                    <a:pt x="116" y="19"/>
                  </a:cubicBezTo>
                  <a:cubicBezTo>
                    <a:pt x="116" y="4"/>
                    <a:pt x="116" y="4"/>
                    <a:pt x="116" y="4"/>
                  </a:cubicBezTo>
                  <a:cubicBezTo>
                    <a:pt x="116" y="2"/>
                    <a:pt x="114" y="0"/>
                    <a:pt x="111" y="0"/>
                  </a:cubicBezTo>
                  <a:cubicBezTo>
                    <a:pt x="108" y="0"/>
                    <a:pt x="106" y="2"/>
                    <a:pt x="106" y="4"/>
                  </a:cubicBezTo>
                  <a:cubicBezTo>
                    <a:pt x="106" y="19"/>
                    <a:pt x="106" y="19"/>
                    <a:pt x="106" y="19"/>
                  </a:cubicBezTo>
                  <a:cubicBezTo>
                    <a:pt x="45" y="19"/>
                    <a:pt x="45" y="19"/>
                    <a:pt x="45" y="19"/>
                  </a:cubicBezTo>
                  <a:cubicBezTo>
                    <a:pt x="44" y="19"/>
                    <a:pt x="42" y="19"/>
                    <a:pt x="41" y="21"/>
                  </a:cubicBezTo>
                  <a:cubicBezTo>
                    <a:pt x="2" y="69"/>
                    <a:pt x="2" y="69"/>
                    <a:pt x="2" y="69"/>
                  </a:cubicBezTo>
                  <a:cubicBezTo>
                    <a:pt x="0" y="71"/>
                    <a:pt x="0" y="73"/>
                    <a:pt x="2" y="75"/>
                  </a:cubicBezTo>
                  <a:cubicBezTo>
                    <a:pt x="41" y="122"/>
                    <a:pt x="41" y="122"/>
                    <a:pt x="41" y="122"/>
                  </a:cubicBezTo>
                  <a:cubicBezTo>
                    <a:pt x="42" y="124"/>
                    <a:pt x="44" y="124"/>
                    <a:pt x="45" y="124"/>
                  </a:cubicBezTo>
                  <a:cubicBezTo>
                    <a:pt x="195" y="124"/>
                    <a:pt x="195" y="124"/>
                    <a:pt x="195" y="124"/>
                  </a:cubicBezTo>
                  <a:cubicBezTo>
                    <a:pt x="198" y="124"/>
                    <a:pt x="200" y="122"/>
                    <a:pt x="200" y="119"/>
                  </a:cubicBezTo>
                  <a:cubicBezTo>
                    <a:pt x="200" y="24"/>
                    <a:pt x="200" y="24"/>
                    <a:pt x="200" y="24"/>
                  </a:cubicBezTo>
                  <a:cubicBezTo>
                    <a:pt x="200" y="21"/>
                    <a:pt x="198" y="19"/>
                    <a:pt x="195" y="19"/>
                  </a:cubicBezTo>
                  <a:close/>
                  <a:moveTo>
                    <a:pt x="190" y="114"/>
                  </a:moveTo>
                  <a:cubicBezTo>
                    <a:pt x="48" y="114"/>
                    <a:pt x="48" y="114"/>
                    <a:pt x="48" y="114"/>
                  </a:cubicBezTo>
                  <a:cubicBezTo>
                    <a:pt x="12" y="72"/>
                    <a:pt x="12" y="72"/>
                    <a:pt x="12" y="72"/>
                  </a:cubicBezTo>
                  <a:cubicBezTo>
                    <a:pt x="48" y="29"/>
                    <a:pt x="48" y="29"/>
                    <a:pt x="48" y="29"/>
                  </a:cubicBezTo>
                  <a:cubicBezTo>
                    <a:pt x="190" y="29"/>
                    <a:pt x="190" y="29"/>
                    <a:pt x="190" y="29"/>
                  </a:cubicBezTo>
                  <a:lnTo>
                    <a:pt x="190" y="114"/>
                  </a:lnTo>
                  <a:close/>
                </a:path>
              </a:pathLst>
            </a:custGeom>
            <a:grpFill/>
            <a:ln w="3175">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pPr>
                <a:defRPr/>
              </a:pPr>
              <a:endParaRPr lang="en-US" sz="1463" dirty="0">
                <a:solidFill>
                  <a:srgbClr val="5C5C5C"/>
                </a:solidFill>
              </a:endParaRPr>
            </a:p>
          </p:txBody>
        </p:sp>
        <p:sp>
          <p:nvSpPr>
            <p:cNvPr id="66" name="Freeform 19">
              <a:extLst>
                <a:ext uri="{FF2B5EF4-FFF2-40B4-BE49-F238E27FC236}">
                  <a16:creationId xmlns:a16="http://schemas.microsoft.com/office/drawing/2014/main" id="{86C6AE1C-53E6-4D13-94A6-82CB5491462D}"/>
                </a:ext>
              </a:extLst>
            </p:cNvPr>
            <p:cNvSpPr>
              <a:spLocks/>
            </p:cNvSpPr>
            <p:nvPr/>
          </p:nvSpPr>
          <p:spPr bwMode="auto">
            <a:xfrm>
              <a:off x="1503363" y="3203575"/>
              <a:ext cx="20638" cy="239713"/>
            </a:xfrm>
            <a:custGeom>
              <a:avLst/>
              <a:gdLst>
                <a:gd name="T0" fmla="*/ 5 w 10"/>
                <a:gd name="T1" fmla="*/ 0 h 109"/>
                <a:gd name="T2" fmla="*/ 0 w 10"/>
                <a:gd name="T3" fmla="*/ 5 h 109"/>
                <a:gd name="T4" fmla="*/ 0 w 10"/>
                <a:gd name="T5" fmla="*/ 104 h 109"/>
                <a:gd name="T6" fmla="*/ 5 w 10"/>
                <a:gd name="T7" fmla="*/ 109 h 109"/>
                <a:gd name="T8" fmla="*/ 10 w 10"/>
                <a:gd name="T9" fmla="*/ 104 h 109"/>
                <a:gd name="T10" fmla="*/ 10 w 10"/>
                <a:gd name="T11" fmla="*/ 5 h 109"/>
                <a:gd name="T12" fmla="*/ 5 w 10"/>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10" h="109">
                  <a:moveTo>
                    <a:pt x="5" y="0"/>
                  </a:moveTo>
                  <a:cubicBezTo>
                    <a:pt x="2" y="0"/>
                    <a:pt x="0" y="2"/>
                    <a:pt x="0" y="5"/>
                  </a:cubicBezTo>
                  <a:cubicBezTo>
                    <a:pt x="0" y="104"/>
                    <a:pt x="0" y="104"/>
                    <a:pt x="0" y="104"/>
                  </a:cubicBezTo>
                  <a:cubicBezTo>
                    <a:pt x="0" y="107"/>
                    <a:pt x="2" y="109"/>
                    <a:pt x="5" y="109"/>
                  </a:cubicBezTo>
                  <a:cubicBezTo>
                    <a:pt x="8" y="109"/>
                    <a:pt x="10" y="107"/>
                    <a:pt x="10" y="104"/>
                  </a:cubicBezTo>
                  <a:cubicBezTo>
                    <a:pt x="10" y="5"/>
                    <a:pt x="10" y="5"/>
                    <a:pt x="10" y="5"/>
                  </a:cubicBezTo>
                  <a:cubicBezTo>
                    <a:pt x="10" y="2"/>
                    <a:pt x="8" y="0"/>
                    <a:pt x="5" y="0"/>
                  </a:cubicBezTo>
                  <a:close/>
                </a:path>
              </a:pathLst>
            </a:custGeom>
            <a:grpFill/>
            <a:ln w="3175">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pPr>
                <a:defRPr/>
              </a:pPr>
              <a:endParaRPr lang="en-US" sz="1463" dirty="0">
                <a:solidFill>
                  <a:srgbClr val="5C5C5C"/>
                </a:solidFill>
              </a:endParaRPr>
            </a:p>
          </p:txBody>
        </p:sp>
      </p:grpSp>
      <p:sp>
        <p:nvSpPr>
          <p:cNvPr id="3" name="TextBox 2">
            <a:extLst>
              <a:ext uri="{FF2B5EF4-FFF2-40B4-BE49-F238E27FC236}">
                <a16:creationId xmlns:a16="http://schemas.microsoft.com/office/drawing/2014/main" id="{39F2BAEF-2117-45C6-8571-97250A322C9C}"/>
              </a:ext>
            </a:extLst>
          </p:cNvPr>
          <p:cNvSpPr txBox="1"/>
          <p:nvPr/>
        </p:nvSpPr>
        <p:spPr>
          <a:xfrm>
            <a:off x="2984939" y="3947372"/>
            <a:ext cx="7479792" cy="523220"/>
          </a:xfrm>
          <a:prstGeom prst="rect">
            <a:avLst/>
          </a:prstGeom>
          <a:noFill/>
        </p:spPr>
        <p:txBody>
          <a:bodyPr wrap="square" rtlCol="0">
            <a:spAutoFit/>
          </a:bodyPr>
          <a:lstStyle/>
          <a:p>
            <a:r>
              <a:rPr lang="en-US" sz="1400" dirty="0"/>
              <a:t>An informational framework to guide food producers and processors in navigating the complexity of the US imports process</a:t>
            </a:r>
          </a:p>
        </p:txBody>
      </p:sp>
      <p:sp>
        <p:nvSpPr>
          <p:cNvPr id="7" name="TextBox 6">
            <a:extLst>
              <a:ext uri="{FF2B5EF4-FFF2-40B4-BE49-F238E27FC236}">
                <a16:creationId xmlns:a16="http://schemas.microsoft.com/office/drawing/2014/main" id="{20B9F10A-2826-4DE2-B105-A2952B05701B}"/>
              </a:ext>
            </a:extLst>
          </p:cNvPr>
          <p:cNvSpPr txBox="1"/>
          <p:nvPr/>
        </p:nvSpPr>
        <p:spPr>
          <a:xfrm>
            <a:off x="2984939" y="2547223"/>
            <a:ext cx="7479792" cy="523220"/>
          </a:xfrm>
          <a:prstGeom prst="rect">
            <a:avLst/>
          </a:prstGeom>
          <a:noFill/>
        </p:spPr>
        <p:txBody>
          <a:bodyPr wrap="square" rtlCol="0">
            <a:spAutoFit/>
          </a:bodyPr>
          <a:lstStyle/>
          <a:p>
            <a:r>
              <a:rPr lang="en-US" sz="1400" dirty="0"/>
              <a:t>Inclusive of food safety and wholesomeness requirements AND an orientation to the general import requirements for all US FDA regulated foods </a:t>
            </a:r>
          </a:p>
        </p:txBody>
      </p:sp>
      <p:sp>
        <p:nvSpPr>
          <p:cNvPr id="54" name="Freeform 425">
            <a:extLst>
              <a:ext uri="{FF2B5EF4-FFF2-40B4-BE49-F238E27FC236}">
                <a16:creationId xmlns:a16="http://schemas.microsoft.com/office/drawing/2014/main" id="{33F22697-4304-4911-ACD2-211DC5204F1C}"/>
              </a:ext>
            </a:extLst>
          </p:cNvPr>
          <p:cNvSpPr>
            <a:spLocks noEditPoints="1"/>
          </p:cNvSpPr>
          <p:nvPr/>
        </p:nvSpPr>
        <p:spPr bwMode="auto">
          <a:xfrm>
            <a:off x="2436535" y="1978613"/>
            <a:ext cx="375397" cy="352985"/>
          </a:xfrm>
          <a:custGeom>
            <a:avLst/>
            <a:gdLst>
              <a:gd name="T0" fmla="*/ 302 w 303"/>
              <a:gd name="T1" fmla="*/ 91 h 285"/>
              <a:gd name="T2" fmla="*/ 279 w 303"/>
              <a:gd name="T3" fmla="*/ 8 h 285"/>
              <a:gd name="T4" fmla="*/ 274 w 303"/>
              <a:gd name="T5" fmla="*/ 2 h 285"/>
              <a:gd name="T6" fmla="*/ 266 w 303"/>
              <a:gd name="T7" fmla="*/ 1 h 285"/>
              <a:gd name="T8" fmla="*/ 225 w 303"/>
              <a:gd name="T9" fmla="*/ 12 h 285"/>
              <a:gd name="T10" fmla="*/ 218 w 303"/>
              <a:gd name="T11" fmla="*/ 25 h 285"/>
              <a:gd name="T12" fmla="*/ 135 w 303"/>
              <a:gd name="T13" fmla="*/ 48 h 285"/>
              <a:gd name="T14" fmla="*/ 128 w 303"/>
              <a:gd name="T15" fmla="*/ 57 h 285"/>
              <a:gd name="T16" fmla="*/ 24 w 303"/>
              <a:gd name="T17" fmla="*/ 85 h 285"/>
              <a:gd name="T18" fmla="*/ 22 w 303"/>
              <a:gd name="T19" fmla="*/ 78 h 285"/>
              <a:gd name="T20" fmla="*/ 9 w 303"/>
              <a:gd name="T21" fmla="*/ 71 h 285"/>
              <a:gd name="T22" fmla="*/ 2 w 303"/>
              <a:gd name="T23" fmla="*/ 84 h 285"/>
              <a:gd name="T24" fmla="*/ 24 w 303"/>
              <a:gd name="T25" fmla="*/ 166 h 285"/>
              <a:gd name="T26" fmla="*/ 34 w 303"/>
              <a:gd name="T27" fmla="*/ 174 h 285"/>
              <a:gd name="T28" fmla="*/ 37 w 303"/>
              <a:gd name="T29" fmla="*/ 174 h 285"/>
              <a:gd name="T30" fmla="*/ 45 w 303"/>
              <a:gd name="T31" fmla="*/ 161 h 285"/>
              <a:gd name="T32" fmla="*/ 43 w 303"/>
              <a:gd name="T33" fmla="*/ 154 h 285"/>
              <a:gd name="T34" fmla="*/ 43 w 303"/>
              <a:gd name="T35" fmla="*/ 154 h 285"/>
              <a:gd name="T36" fmla="*/ 139 w 303"/>
              <a:gd name="T37" fmla="*/ 128 h 285"/>
              <a:gd name="T38" fmla="*/ 88 w 303"/>
              <a:gd name="T39" fmla="*/ 270 h 285"/>
              <a:gd name="T40" fmla="*/ 95 w 303"/>
              <a:gd name="T41" fmla="*/ 284 h 285"/>
              <a:gd name="T42" fmla="*/ 98 w 303"/>
              <a:gd name="T43" fmla="*/ 285 h 285"/>
              <a:gd name="T44" fmla="*/ 108 w 303"/>
              <a:gd name="T45" fmla="*/ 278 h 285"/>
              <a:gd name="T46" fmla="*/ 141 w 303"/>
              <a:gd name="T47" fmla="*/ 186 h 285"/>
              <a:gd name="T48" fmla="*/ 141 w 303"/>
              <a:gd name="T49" fmla="*/ 274 h 285"/>
              <a:gd name="T50" fmla="*/ 152 w 303"/>
              <a:gd name="T51" fmla="*/ 285 h 285"/>
              <a:gd name="T52" fmla="*/ 162 w 303"/>
              <a:gd name="T53" fmla="*/ 274 h 285"/>
              <a:gd name="T54" fmla="*/ 162 w 303"/>
              <a:gd name="T55" fmla="*/ 186 h 285"/>
              <a:gd name="T56" fmla="*/ 195 w 303"/>
              <a:gd name="T57" fmla="*/ 278 h 285"/>
              <a:gd name="T58" fmla="*/ 205 w 303"/>
              <a:gd name="T59" fmla="*/ 285 h 285"/>
              <a:gd name="T60" fmla="*/ 209 w 303"/>
              <a:gd name="T61" fmla="*/ 284 h 285"/>
              <a:gd name="T62" fmla="*/ 215 w 303"/>
              <a:gd name="T63" fmla="*/ 270 h 285"/>
              <a:gd name="T64" fmla="*/ 164 w 303"/>
              <a:gd name="T65" fmla="*/ 128 h 285"/>
              <a:gd name="T66" fmla="*/ 240 w 303"/>
              <a:gd name="T67" fmla="*/ 107 h 285"/>
              <a:gd name="T68" fmla="*/ 240 w 303"/>
              <a:gd name="T69" fmla="*/ 107 h 285"/>
              <a:gd name="T70" fmla="*/ 250 w 303"/>
              <a:gd name="T71" fmla="*/ 115 h 285"/>
              <a:gd name="T72" fmla="*/ 253 w 303"/>
              <a:gd name="T73" fmla="*/ 115 h 285"/>
              <a:gd name="T74" fmla="*/ 294 w 303"/>
              <a:gd name="T75" fmla="*/ 104 h 285"/>
              <a:gd name="T76" fmla="*/ 301 w 303"/>
              <a:gd name="T77" fmla="*/ 99 h 285"/>
              <a:gd name="T78" fmla="*/ 302 w 303"/>
              <a:gd name="T79" fmla="*/ 91 h 285"/>
              <a:gd name="T80" fmla="*/ 40 w 303"/>
              <a:gd name="T81" fmla="*/ 103 h 285"/>
              <a:gd name="T82" fmla="*/ 132 w 303"/>
              <a:gd name="T83" fmla="*/ 78 h 285"/>
              <a:gd name="T84" fmla="*/ 140 w 303"/>
              <a:gd name="T85" fmla="*/ 105 h 285"/>
              <a:gd name="T86" fmla="*/ 47 w 303"/>
              <a:gd name="T87" fmla="*/ 131 h 285"/>
              <a:gd name="T88" fmla="*/ 40 w 303"/>
              <a:gd name="T89" fmla="*/ 103 h 285"/>
              <a:gd name="T90" fmla="*/ 162 w 303"/>
              <a:gd name="T91" fmla="*/ 106 h 285"/>
              <a:gd name="T92" fmla="*/ 151 w 303"/>
              <a:gd name="T93" fmla="*/ 65 h 285"/>
              <a:gd name="T94" fmla="*/ 223 w 303"/>
              <a:gd name="T95" fmla="*/ 46 h 285"/>
              <a:gd name="T96" fmla="*/ 229 w 303"/>
              <a:gd name="T97" fmla="*/ 66 h 285"/>
              <a:gd name="T98" fmla="*/ 234 w 303"/>
              <a:gd name="T99" fmla="*/ 87 h 285"/>
              <a:gd name="T100" fmla="*/ 162 w 303"/>
              <a:gd name="T101" fmla="*/ 106 h 285"/>
              <a:gd name="T102" fmla="*/ 258 w 303"/>
              <a:gd name="T103" fmla="*/ 91 h 285"/>
              <a:gd name="T104" fmla="*/ 241 w 303"/>
              <a:gd name="T105" fmla="*/ 30 h 285"/>
              <a:gd name="T106" fmla="*/ 262 w 303"/>
              <a:gd name="T107" fmla="*/ 24 h 285"/>
              <a:gd name="T108" fmla="*/ 278 w 303"/>
              <a:gd name="T109" fmla="*/ 86 h 285"/>
              <a:gd name="T110" fmla="*/ 258 w 303"/>
              <a:gd name="T111" fmla="*/ 91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3" h="285">
                <a:moveTo>
                  <a:pt x="302" y="91"/>
                </a:moveTo>
                <a:cubicBezTo>
                  <a:pt x="279" y="8"/>
                  <a:pt x="279" y="8"/>
                  <a:pt x="279" y="8"/>
                </a:cubicBezTo>
                <a:cubicBezTo>
                  <a:pt x="279" y="5"/>
                  <a:pt x="277" y="3"/>
                  <a:pt x="274" y="2"/>
                </a:cubicBezTo>
                <a:cubicBezTo>
                  <a:pt x="272" y="0"/>
                  <a:pt x="269" y="0"/>
                  <a:pt x="266" y="1"/>
                </a:cubicBezTo>
                <a:cubicBezTo>
                  <a:pt x="225" y="12"/>
                  <a:pt x="225" y="12"/>
                  <a:pt x="225" y="12"/>
                </a:cubicBezTo>
                <a:cubicBezTo>
                  <a:pt x="219" y="14"/>
                  <a:pt x="216" y="19"/>
                  <a:pt x="218" y="25"/>
                </a:cubicBezTo>
                <a:cubicBezTo>
                  <a:pt x="135" y="48"/>
                  <a:pt x="135" y="48"/>
                  <a:pt x="135" y="48"/>
                </a:cubicBezTo>
                <a:cubicBezTo>
                  <a:pt x="131" y="49"/>
                  <a:pt x="128" y="53"/>
                  <a:pt x="128" y="57"/>
                </a:cubicBezTo>
                <a:cubicBezTo>
                  <a:pt x="24" y="85"/>
                  <a:pt x="24" y="85"/>
                  <a:pt x="24" y="85"/>
                </a:cubicBezTo>
                <a:cubicBezTo>
                  <a:pt x="22" y="78"/>
                  <a:pt x="22" y="78"/>
                  <a:pt x="22" y="78"/>
                </a:cubicBezTo>
                <a:cubicBezTo>
                  <a:pt x="21" y="73"/>
                  <a:pt x="15" y="69"/>
                  <a:pt x="9" y="71"/>
                </a:cubicBezTo>
                <a:cubicBezTo>
                  <a:pt x="3" y="73"/>
                  <a:pt x="0" y="78"/>
                  <a:pt x="2" y="84"/>
                </a:cubicBezTo>
                <a:cubicBezTo>
                  <a:pt x="24" y="166"/>
                  <a:pt x="24" y="166"/>
                  <a:pt x="24" y="166"/>
                </a:cubicBezTo>
                <a:cubicBezTo>
                  <a:pt x="25" y="171"/>
                  <a:pt x="30" y="174"/>
                  <a:pt x="34" y="174"/>
                </a:cubicBezTo>
                <a:cubicBezTo>
                  <a:pt x="35" y="174"/>
                  <a:pt x="36" y="174"/>
                  <a:pt x="37" y="174"/>
                </a:cubicBezTo>
                <a:cubicBezTo>
                  <a:pt x="43" y="172"/>
                  <a:pt x="46" y="167"/>
                  <a:pt x="45" y="161"/>
                </a:cubicBezTo>
                <a:cubicBezTo>
                  <a:pt x="43" y="154"/>
                  <a:pt x="43" y="154"/>
                  <a:pt x="43" y="154"/>
                </a:cubicBezTo>
                <a:cubicBezTo>
                  <a:pt x="43" y="154"/>
                  <a:pt x="43" y="154"/>
                  <a:pt x="43" y="154"/>
                </a:cubicBezTo>
                <a:cubicBezTo>
                  <a:pt x="139" y="128"/>
                  <a:pt x="139" y="128"/>
                  <a:pt x="139" y="128"/>
                </a:cubicBezTo>
                <a:cubicBezTo>
                  <a:pt x="88" y="270"/>
                  <a:pt x="88" y="270"/>
                  <a:pt x="88" y="270"/>
                </a:cubicBezTo>
                <a:cubicBezTo>
                  <a:pt x="86" y="276"/>
                  <a:pt x="89" y="282"/>
                  <a:pt x="95" y="284"/>
                </a:cubicBezTo>
                <a:cubicBezTo>
                  <a:pt x="96" y="284"/>
                  <a:pt x="97" y="285"/>
                  <a:pt x="98" y="285"/>
                </a:cubicBezTo>
                <a:cubicBezTo>
                  <a:pt x="103" y="285"/>
                  <a:pt x="107" y="282"/>
                  <a:pt x="108" y="278"/>
                </a:cubicBezTo>
                <a:cubicBezTo>
                  <a:pt x="141" y="186"/>
                  <a:pt x="141" y="186"/>
                  <a:pt x="141" y="186"/>
                </a:cubicBezTo>
                <a:cubicBezTo>
                  <a:pt x="141" y="274"/>
                  <a:pt x="141" y="274"/>
                  <a:pt x="141" y="274"/>
                </a:cubicBezTo>
                <a:cubicBezTo>
                  <a:pt x="141" y="280"/>
                  <a:pt x="146" y="285"/>
                  <a:pt x="152" y="285"/>
                </a:cubicBezTo>
                <a:cubicBezTo>
                  <a:pt x="158" y="285"/>
                  <a:pt x="162" y="280"/>
                  <a:pt x="162" y="274"/>
                </a:cubicBezTo>
                <a:cubicBezTo>
                  <a:pt x="162" y="186"/>
                  <a:pt x="162" y="186"/>
                  <a:pt x="162" y="186"/>
                </a:cubicBezTo>
                <a:cubicBezTo>
                  <a:pt x="195" y="278"/>
                  <a:pt x="195" y="278"/>
                  <a:pt x="195" y="278"/>
                </a:cubicBezTo>
                <a:cubicBezTo>
                  <a:pt x="197" y="282"/>
                  <a:pt x="201" y="285"/>
                  <a:pt x="205" y="285"/>
                </a:cubicBezTo>
                <a:cubicBezTo>
                  <a:pt x="206" y="285"/>
                  <a:pt x="207" y="284"/>
                  <a:pt x="209" y="284"/>
                </a:cubicBezTo>
                <a:cubicBezTo>
                  <a:pt x="214" y="282"/>
                  <a:pt x="217" y="276"/>
                  <a:pt x="215" y="270"/>
                </a:cubicBezTo>
                <a:cubicBezTo>
                  <a:pt x="164" y="128"/>
                  <a:pt x="164" y="128"/>
                  <a:pt x="164" y="128"/>
                </a:cubicBezTo>
                <a:cubicBezTo>
                  <a:pt x="240" y="107"/>
                  <a:pt x="240" y="107"/>
                  <a:pt x="240" y="107"/>
                </a:cubicBezTo>
                <a:cubicBezTo>
                  <a:pt x="240" y="107"/>
                  <a:pt x="240" y="107"/>
                  <a:pt x="240" y="107"/>
                </a:cubicBezTo>
                <a:cubicBezTo>
                  <a:pt x="241" y="112"/>
                  <a:pt x="246" y="115"/>
                  <a:pt x="250" y="115"/>
                </a:cubicBezTo>
                <a:cubicBezTo>
                  <a:pt x="251" y="115"/>
                  <a:pt x="252" y="115"/>
                  <a:pt x="253" y="115"/>
                </a:cubicBezTo>
                <a:cubicBezTo>
                  <a:pt x="294" y="104"/>
                  <a:pt x="294" y="104"/>
                  <a:pt x="294" y="104"/>
                </a:cubicBezTo>
                <a:cubicBezTo>
                  <a:pt x="297" y="103"/>
                  <a:pt x="299" y="101"/>
                  <a:pt x="301" y="99"/>
                </a:cubicBezTo>
                <a:cubicBezTo>
                  <a:pt x="302" y="96"/>
                  <a:pt x="303" y="93"/>
                  <a:pt x="302" y="91"/>
                </a:cubicBezTo>
                <a:close/>
                <a:moveTo>
                  <a:pt x="40" y="103"/>
                </a:moveTo>
                <a:cubicBezTo>
                  <a:pt x="132" y="78"/>
                  <a:pt x="132" y="78"/>
                  <a:pt x="132" y="78"/>
                </a:cubicBezTo>
                <a:cubicBezTo>
                  <a:pt x="140" y="105"/>
                  <a:pt x="140" y="105"/>
                  <a:pt x="140" y="105"/>
                </a:cubicBezTo>
                <a:cubicBezTo>
                  <a:pt x="47" y="131"/>
                  <a:pt x="47" y="131"/>
                  <a:pt x="47" y="131"/>
                </a:cubicBezTo>
                <a:lnTo>
                  <a:pt x="40" y="103"/>
                </a:lnTo>
                <a:close/>
                <a:moveTo>
                  <a:pt x="162" y="106"/>
                </a:moveTo>
                <a:cubicBezTo>
                  <a:pt x="151" y="65"/>
                  <a:pt x="151" y="65"/>
                  <a:pt x="151" y="65"/>
                </a:cubicBezTo>
                <a:cubicBezTo>
                  <a:pt x="223" y="46"/>
                  <a:pt x="223" y="46"/>
                  <a:pt x="223" y="46"/>
                </a:cubicBezTo>
                <a:cubicBezTo>
                  <a:pt x="229" y="66"/>
                  <a:pt x="229" y="66"/>
                  <a:pt x="229" y="66"/>
                </a:cubicBezTo>
                <a:cubicBezTo>
                  <a:pt x="234" y="87"/>
                  <a:pt x="234" y="87"/>
                  <a:pt x="234" y="87"/>
                </a:cubicBezTo>
                <a:lnTo>
                  <a:pt x="162" y="106"/>
                </a:lnTo>
                <a:close/>
                <a:moveTo>
                  <a:pt x="258" y="91"/>
                </a:moveTo>
                <a:cubicBezTo>
                  <a:pt x="241" y="30"/>
                  <a:pt x="241" y="30"/>
                  <a:pt x="241" y="30"/>
                </a:cubicBezTo>
                <a:cubicBezTo>
                  <a:pt x="262" y="24"/>
                  <a:pt x="262" y="24"/>
                  <a:pt x="262" y="24"/>
                </a:cubicBezTo>
                <a:cubicBezTo>
                  <a:pt x="278" y="86"/>
                  <a:pt x="278" y="86"/>
                  <a:pt x="278" y="86"/>
                </a:cubicBezTo>
                <a:lnTo>
                  <a:pt x="258" y="91"/>
                </a:ln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grpSp>
        <p:nvGrpSpPr>
          <p:cNvPr id="77" name="General_Border_97">
            <a:extLst>
              <a:ext uri="{FF2B5EF4-FFF2-40B4-BE49-F238E27FC236}">
                <a16:creationId xmlns:a16="http://schemas.microsoft.com/office/drawing/2014/main" id="{0E118302-B801-4A56-A24F-F76B70420CD3}"/>
              </a:ext>
            </a:extLst>
          </p:cNvPr>
          <p:cNvGrpSpPr>
            <a:grpSpLocks noChangeAspect="1"/>
          </p:cNvGrpSpPr>
          <p:nvPr/>
        </p:nvGrpSpPr>
        <p:grpSpPr bwMode="auto">
          <a:xfrm>
            <a:off x="2505985" y="5715681"/>
            <a:ext cx="236496" cy="396642"/>
            <a:chOff x="6673" y="2008"/>
            <a:chExt cx="127" cy="213"/>
          </a:xfrm>
          <a:solidFill>
            <a:schemeClr val="tx1"/>
          </a:solidFill>
        </p:grpSpPr>
        <p:sp>
          <p:nvSpPr>
            <p:cNvPr id="83" name="Freeform 489">
              <a:extLst>
                <a:ext uri="{FF2B5EF4-FFF2-40B4-BE49-F238E27FC236}">
                  <a16:creationId xmlns:a16="http://schemas.microsoft.com/office/drawing/2014/main" id="{8611D1F1-C741-4469-A5E3-6DBAA9489DDE}"/>
                </a:ext>
              </a:extLst>
            </p:cNvPr>
            <p:cNvSpPr>
              <a:spLocks noEditPoints="1"/>
            </p:cNvSpPr>
            <p:nvPr/>
          </p:nvSpPr>
          <p:spPr bwMode="auto">
            <a:xfrm>
              <a:off x="6715" y="2178"/>
              <a:ext cx="43" cy="43"/>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21 h 64"/>
                <a:gd name="T12" fmla="*/ 21 w 64"/>
                <a:gd name="T13" fmla="*/ 32 h 64"/>
                <a:gd name="T14" fmla="*/ 32 w 64"/>
                <a:gd name="T15" fmla="*/ 42 h 64"/>
                <a:gd name="T16" fmla="*/ 42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49"/>
                    <a:pt x="0" y="32"/>
                  </a:cubicBezTo>
                  <a:cubicBezTo>
                    <a:pt x="0" y="14"/>
                    <a:pt x="14" y="0"/>
                    <a:pt x="32" y="0"/>
                  </a:cubicBezTo>
                  <a:cubicBezTo>
                    <a:pt x="49" y="0"/>
                    <a:pt x="64" y="14"/>
                    <a:pt x="64" y="32"/>
                  </a:cubicBezTo>
                  <a:cubicBezTo>
                    <a:pt x="64" y="49"/>
                    <a:pt x="49" y="64"/>
                    <a:pt x="32" y="64"/>
                  </a:cubicBezTo>
                  <a:close/>
                  <a:moveTo>
                    <a:pt x="32" y="21"/>
                  </a:moveTo>
                  <a:cubicBezTo>
                    <a:pt x="26" y="21"/>
                    <a:pt x="21" y="26"/>
                    <a:pt x="21" y="32"/>
                  </a:cubicBezTo>
                  <a:cubicBezTo>
                    <a:pt x="21" y="38"/>
                    <a:pt x="26" y="42"/>
                    <a:pt x="32" y="42"/>
                  </a:cubicBezTo>
                  <a:cubicBezTo>
                    <a:pt x="38" y="42"/>
                    <a:pt x="42" y="38"/>
                    <a:pt x="42" y="32"/>
                  </a:cubicBezTo>
                  <a:cubicBezTo>
                    <a:pt x="42" y="26"/>
                    <a:pt x="38" y="21"/>
                    <a:pt x="32" y="2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84" name="Freeform 490">
              <a:extLst>
                <a:ext uri="{FF2B5EF4-FFF2-40B4-BE49-F238E27FC236}">
                  <a16:creationId xmlns:a16="http://schemas.microsoft.com/office/drawing/2014/main" id="{F0D9C1DE-3D34-4FD8-B639-281874315AF3}"/>
                </a:ext>
              </a:extLst>
            </p:cNvPr>
            <p:cNvSpPr>
              <a:spLocks noEditPoints="1"/>
            </p:cNvSpPr>
            <p:nvPr/>
          </p:nvSpPr>
          <p:spPr bwMode="auto">
            <a:xfrm>
              <a:off x="6673" y="2008"/>
              <a:ext cx="127" cy="156"/>
            </a:xfrm>
            <a:custGeom>
              <a:avLst/>
              <a:gdLst>
                <a:gd name="T0" fmla="*/ 116 w 191"/>
                <a:gd name="T1" fmla="*/ 234 h 234"/>
                <a:gd name="T2" fmla="*/ 73 w 191"/>
                <a:gd name="T3" fmla="*/ 234 h 234"/>
                <a:gd name="T4" fmla="*/ 63 w 191"/>
                <a:gd name="T5" fmla="*/ 224 h 234"/>
                <a:gd name="T6" fmla="*/ 63 w 191"/>
                <a:gd name="T7" fmla="*/ 138 h 234"/>
                <a:gd name="T8" fmla="*/ 66 w 191"/>
                <a:gd name="T9" fmla="*/ 131 h 234"/>
                <a:gd name="T10" fmla="*/ 73 w 191"/>
                <a:gd name="T11" fmla="*/ 128 h 234"/>
                <a:gd name="T12" fmla="*/ 95 w 191"/>
                <a:gd name="T13" fmla="*/ 128 h 234"/>
                <a:gd name="T14" fmla="*/ 127 w 191"/>
                <a:gd name="T15" fmla="*/ 96 h 234"/>
                <a:gd name="T16" fmla="*/ 95 w 191"/>
                <a:gd name="T17" fmla="*/ 64 h 234"/>
                <a:gd name="T18" fmla="*/ 63 w 191"/>
                <a:gd name="T19" fmla="*/ 90 h 234"/>
                <a:gd name="T20" fmla="*/ 53 w 191"/>
                <a:gd name="T21" fmla="*/ 99 h 234"/>
                <a:gd name="T22" fmla="*/ 10 w 191"/>
                <a:gd name="T23" fmla="*/ 96 h 234"/>
                <a:gd name="T24" fmla="*/ 0 w 191"/>
                <a:gd name="T25" fmla="*/ 85 h 234"/>
                <a:gd name="T26" fmla="*/ 0 w 191"/>
                <a:gd name="T27" fmla="*/ 80 h 234"/>
                <a:gd name="T28" fmla="*/ 95 w 191"/>
                <a:gd name="T29" fmla="*/ 0 h 234"/>
                <a:gd name="T30" fmla="*/ 191 w 191"/>
                <a:gd name="T31" fmla="*/ 96 h 234"/>
                <a:gd name="T32" fmla="*/ 127 w 191"/>
                <a:gd name="T33" fmla="*/ 186 h 234"/>
                <a:gd name="T34" fmla="*/ 127 w 191"/>
                <a:gd name="T35" fmla="*/ 224 h 234"/>
                <a:gd name="T36" fmla="*/ 116 w 191"/>
                <a:gd name="T37" fmla="*/ 234 h 234"/>
                <a:gd name="T38" fmla="*/ 84 w 191"/>
                <a:gd name="T39" fmla="*/ 213 h 234"/>
                <a:gd name="T40" fmla="*/ 105 w 191"/>
                <a:gd name="T41" fmla="*/ 213 h 234"/>
                <a:gd name="T42" fmla="*/ 105 w 191"/>
                <a:gd name="T43" fmla="*/ 178 h 234"/>
                <a:gd name="T44" fmla="*/ 113 w 191"/>
                <a:gd name="T45" fmla="*/ 168 h 234"/>
                <a:gd name="T46" fmla="*/ 169 w 191"/>
                <a:gd name="T47" fmla="*/ 96 h 234"/>
                <a:gd name="T48" fmla="*/ 95 w 191"/>
                <a:gd name="T49" fmla="*/ 21 h 234"/>
                <a:gd name="T50" fmla="*/ 23 w 191"/>
                <a:gd name="T51" fmla="*/ 75 h 234"/>
                <a:gd name="T52" fmla="*/ 45 w 191"/>
                <a:gd name="T53" fmla="*/ 77 h 234"/>
                <a:gd name="T54" fmla="*/ 95 w 191"/>
                <a:gd name="T55" fmla="*/ 42 h 234"/>
                <a:gd name="T56" fmla="*/ 148 w 191"/>
                <a:gd name="T57" fmla="*/ 96 h 234"/>
                <a:gd name="T58" fmla="*/ 95 w 191"/>
                <a:gd name="T59" fmla="*/ 149 h 234"/>
                <a:gd name="T60" fmla="*/ 84 w 191"/>
                <a:gd name="T61" fmla="*/ 149 h 234"/>
                <a:gd name="T62" fmla="*/ 84 w 191"/>
                <a:gd name="T63" fmla="*/ 21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234">
                  <a:moveTo>
                    <a:pt x="116" y="234"/>
                  </a:moveTo>
                  <a:cubicBezTo>
                    <a:pt x="73" y="234"/>
                    <a:pt x="73" y="234"/>
                    <a:pt x="73" y="234"/>
                  </a:cubicBezTo>
                  <a:cubicBezTo>
                    <a:pt x="67" y="234"/>
                    <a:pt x="63" y="230"/>
                    <a:pt x="63" y="224"/>
                  </a:cubicBezTo>
                  <a:cubicBezTo>
                    <a:pt x="63" y="138"/>
                    <a:pt x="63" y="138"/>
                    <a:pt x="63" y="138"/>
                  </a:cubicBezTo>
                  <a:cubicBezTo>
                    <a:pt x="63" y="136"/>
                    <a:pt x="64" y="133"/>
                    <a:pt x="66" y="131"/>
                  </a:cubicBezTo>
                  <a:cubicBezTo>
                    <a:pt x="68" y="129"/>
                    <a:pt x="70" y="128"/>
                    <a:pt x="73" y="128"/>
                  </a:cubicBezTo>
                  <a:cubicBezTo>
                    <a:pt x="95" y="128"/>
                    <a:pt x="95" y="128"/>
                    <a:pt x="95" y="128"/>
                  </a:cubicBezTo>
                  <a:cubicBezTo>
                    <a:pt x="111" y="128"/>
                    <a:pt x="127" y="112"/>
                    <a:pt x="127" y="96"/>
                  </a:cubicBezTo>
                  <a:cubicBezTo>
                    <a:pt x="127" y="78"/>
                    <a:pt x="112" y="64"/>
                    <a:pt x="95" y="64"/>
                  </a:cubicBezTo>
                  <a:cubicBezTo>
                    <a:pt x="79" y="64"/>
                    <a:pt x="66" y="75"/>
                    <a:pt x="63" y="90"/>
                  </a:cubicBezTo>
                  <a:cubicBezTo>
                    <a:pt x="62" y="95"/>
                    <a:pt x="58" y="99"/>
                    <a:pt x="53" y="99"/>
                  </a:cubicBezTo>
                  <a:cubicBezTo>
                    <a:pt x="10" y="96"/>
                    <a:pt x="10" y="96"/>
                    <a:pt x="10" y="96"/>
                  </a:cubicBezTo>
                  <a:cubicBezTo>
                    <a:pt x="4" y="95"/>
                    <a:pt x="0" y="91"/>
                    <a:pt x="0" y="85"/>
                  </a:cubicBezTo>
                  <a:cubicBezTo>
                    <a:pt x="0" y="85"/>
                    <a:pt x="0" y="82"/>
                    <a:pt x="0" y="80"/>
                  </a:cubicBezTo>
                  <a:cubicBezTo>
                    <a:pt x="8" y="33"/>
                    <a:pt x="47" y="0"/>
                    <a:pt x="95" y="0"/>
                  </a:cubicBezTo>
                  <a:cubicBezTo>
                    <a:pt x="148" y="0"/>
                    <a:pt x="191" y="43"/>
                    <a:pt x="191" y="96"/>
                  </a:cubicBezTo>
                  <a:cubicBezTo>
                    <a:pt x="191" y="137"/>
                    <a:pt x="165" y="173"/>
                    <a:pt x="127" y="186"/>
                  </a:cubicBezTo>
                  <a:cubicBezTo>
                    <a:pt x="127" y="224"/>
                    <a:pt x="127" y="224"/>
                    <a:pt x="127" y="224"/>
                  </a:cubicBezTo>
                  <a:cubicBezTo>
                    <a:pt x="127" y="230"/>
                    <a:pt x="122" y="234"/>
                    <a:pt x="116" y="234"/>
                  </a:cubicBezTo>
                  <a:close/>
                  <a:moveTo>
                    <a:pt x="84" y="213"/>
                  </a:moveTo>
                  <a:cubicBezTo>
                    <a:pt x="105" y="213"/>
                    <a:pt x="105" y="213"/>
                    <a:pt x="105" y="213"/>
                  </a:cubicBezTo>
                  <a:cubicBezTo>
                    <a:pt x="105" y="178"/>
                    <a:pt x="105" y="178"/>
                    <a:pt x="105" y="178"/>
                  </a:cubicBezTo>
                  <a:cubicBezTo>
                    <a:pt x="105" y="173"/>
                    <a:pt x="109" y="169"/>
                    <a:pt x="113" y="168"/>
                  </a:cubicBezTo>
                  <a:cubicBezTo>
                    <a:pt x="146" y="159"/>
                    <a:pt x="169" y="130"/>
                    <a:pt x="169" y="96"/>
                  </a:cubicBezTo>
                  <a:cubicBezTo>
                    <a:pt x="169" y="54"/>
                    <a:pt x="136" y="21"/>
                    <a:pt x="95" y="21"/>
                  </a:cubicBezTo>
                  <a:cubicBezTo>
                    <a:pt x="61" y="21"/>
                    <a:pt x="32" y="43"/>
                    <a:pt x="23" y="75"/>
                  </a:cubicBezTo>
                  <a:cubicBezTo>
                    <a:pt x="45" y="77"/>
                    <a:pt x="45" y="77"/>
                    <a:pt x="45" y="77"/>
                  </a:cubicBezTo>
                  <a:cubicBezTo>
                    <a:pt x="52" y="56"/>
                    <a:pt x="72" y="42"/>
                    <a:pt x="95" y="42"/>
                  </a:cubicBezTo>
                  <a:cubicBezTo>
                    <a:pt x="124" y="42"/>
                    <a:pt x="148" y="66"/>
                    <a:pt x="148" y="96"/>
                  </a:cubicBezTo>
                  <a:cubicBezTo>
                    <a:pt x="148" y="125"/>
                    <a:pt x="124" y="149"/>
                    <a:pt x="95" y="149"/>
                  </a:cubicBezTo>
                  <a:cubicBezTo>
                    <a:pt x="84" y="149"/>
                    <a:pt x="84" y="149"/>
                    <a:pt x="84" y="149"/>
                  </a:cubicBezTo>
                  <a:lnTo>
                    <a:pt x="84" y="21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grpSp>
      <p:sp>
        <p:nvSpPr>
          <p:cNvPr id="86" name="Freeform 433">
            <a:extLst>
              <a:ext uri="{FF2B5EF4-FFF2-40B4-BE49-F238E27FC236}">
                <a16:creationId xmlns:a16="http://schemas.microsoft.com/office/drawing/2014/main" id="{7B3B9A48-3633-43C8-89E9-4CBA66B37253}"/>
              </a:ext>
            </a:extLst>
          </p:cNvPr>
          <p:cNvSpPr>
            <a:spLocks noEditPoints="1"/>
          </p:cNvSpPr>
          <p:nvPr/>
        </p:nvSpPr>
        <p:spPr bwMode="auto">
          <a:xfrm>
            <a:off x="2426263" y="2610512"/>
            <a:ext cx="395941" cy="396642"/>
          </a:xfrm>
          <a:custGeom>
            <a:avLst/>
            <a:gdLst>
              <a:gd name="T0" fmla="*/ 309 w 320"/>
              <a:gd name="T1" fmla="*/ 149 h 320"/>
              <a:gd name="T2" fmla="*/ 287 w 320"/>
              <a:gd name="T3" fmla="*/ 149 h 320"/>
              <a:gd name="T4" fmla="*/ 170 w 320"/>
              <a:gd name="T5" fmla="*/ 32 h 320"/>
              <a:gd name="T6" fmla="*/ 170 w 320"/>
              <a:gd name="T7" fmla="*/ 10 h 320"/>
              <a:gd name="T8" fmla="*/ 160 w 320"/>
              <a:gd name="T9" fmla="*/ 0 h 320"/>
              <a:gd name="T10" fmla="*/ 149 w 320"/>
              <a:gd name="T11" fmla="*/ 10 h 320"/>
              <a:gd name="T12" fmla="*/ 149 w 320"/>
              <a:gd name="T13" fmla="*/ 32 h 320"/>
              <a:gd name="T14" fmla="*/ 32 w 320"/>
              <a:gd name="T15" fmla="*/ 149 h 320"/>
              <a:gd name="T16" fmla="*/ 10 w 320"/>
              <a:gd name="T17" fmla="*/ 149 h 320"/>
              <a:gd name="T18" fmla="*/ 0 w 320"/>
              <a:gd name="T19" fmla="*/ 160 h 320"/>
              <a:gd name="T20" fmla="*/ 10 w 320"/>
              <a:gd name="T21" fmla="*/ 170 h 320"/>
              <a:gd name="T22" fmla="*/ 32 w 320"/>
              <a:gd name="T23" fmla="*/ 170 h 320"/>
              <a:gd name="T24" fmla="*/ 149 w 320"/>
              <a:gd name="T25" fmla="*/ 287 h 320"/>
              <a:gd name="T26" fmla="*/ 149 w 320"/>
              <a:gd name="T27" fmla="*/ 309 h 320"/>
              <a:gd name="T28" fmla="*/ 160 w 320"/>
              <a:gd name="T29" fmla="*/ 320 h 320"/>
              <a:gd name="T30" fmla="*/ 170 w 320"/>
              <a:gd name="T31" fmla="*/ 309 h 320"/>
              <a:gd name="T32" fmla="*/ 170 w 320"/>
              <a:gd name="T33" fmla="*/ 287 h 320"/>
              <a:gd name="T34" fmla="*/ 287 w 320"/>
              <a:gd name="T35" fmla="*/ 170 h 320"/>
              <a:gd name="T36" fmla="*/ 309 w 320"/>
              <a:gd name="T37" fmla="*/ 170 h 320"/>
              <a:gd name="T38" fmla="*/ 320 w 320"/>
              <a:gd name="T39" fmla="*/ 160 h 320"/>
              <a:gd name="T40" fmla="*/ 309 w 320"/>
              <a:gd name="T41" fmla="*/ 149 h 320"/>
              <a:gd name="T42" fmla="*/ 266 w 320"/>
              <a:gd name="T43" fmla="*/ 149 h 320"/>
              <a:gd name="T44" fmla="*/ 233 w 320"/>
              <a:gd name="T45" fmla="*/ 149 h 320"/>
              <a:gd name="T46" fmla="*/ 170 w 320"/>
              <a:gd name="T47" fmla="*/ 86 h 320"/>
              <a:gd name="T48" fmla="*/ 170 w 320"/>
              <a:gd name="T49" fmla="*/ 54 h 320"/>
              <a:gd name="T50" fmla="*/ 266 w 320"/>
              <a:gd name="T51" fmla="*/ 149 h 320"/>
              <a:gd name="T52" fmla="*/ 149 w 320"/>
              <a:gd name="T53" fmla="*/ 149 h 320"/>
              <a:gd name="T54" fmla="*/ 107 w 320"/>
              <a:gd name="T55" fmla="*/ 149 h 320"/>
              <a:gd name="T56" fmla="*/ 149 w 320"/>
              <a:gd name="T57" fmla="*/ 107 h 320"/>
              <a:gd name="T58" fmla="*/ 149 w 320"/>
              <a:gd name="T59" fmla="*/ 149 h 320"/>
              <a:gd name="T60" fmla="*/ 149 w 320"/>
              <a:gd name="T61" fmla="*/ 170 h 320"/>
              <a:gd name="T62" fmla="*/ 149 w 320"/>
              <a:gd name="T63" fmla="*/ 212 h 320"/>
              <a:gd name="T64" fmla="*/ 107 w 320"/>
              <a:gd name="T65" fmla="*/ 170 h 320"/>
              <a:gd name="T66" fmla="*/ 149 w 320"/>
              <a:gd name="T67" fmla="*/ 170 h 320"/>
              <a:gd name="T68" fmla="*/ 170 w 320"/>
              <a:gd name="T69" fmla="*/ 170 h 320"/>
              <a:gd name="T70" fmla="*/ 212 w 320"/>
              <a:gd name="T71" fmla="*/ 170 h 320"/>
              <a:gd name="T72" fmla="*/ 170 w 320"/>
              <a:gd name="T73" fmla="*/ 212 h 320"/>
              <a:gd name="T74" fmla="*/ 170 w 320"/>
              <a:gd name="T75" fmla="*/ 170 h 320"/>
              <a:gd name="T76" fmla="*/ 170 w 320"/>
              <a:gd name="T77" fmla="*/ 149 h 320"/>
              <a:gd name="T78" fmla="*/ 170 w 320"/>
              <a:gd name="T79" fmla="*/ 107 h 320"/>
              <a:gd name="T80" fmla="*/ 212 w 320"/>
              <a:gd name="T81" fmla="*/ 149 h 320"/>
              <a:gd name="T82" fmla="*/ 170 w 320"/>
              <a:gd name="T83" fmla="*/ 149 h 320"/>
              <a:gd name="T84" fmla="*/ 149 w 320"/>
              <a:gd name="T85" fmla="*/ 54 h 320"/>
              <a:gd name="T86" fmla="*/ 149 w 320"/>
              <a:gd name="T87" fmla="*/ 86 h 320"/>
              <a:gd name="T88" fmla="*/ 86 w 320"/>
              <a:gd name="T89" fmla="*/ 149 h 320"/>
              <a:gd name="T90" fmla="*/ 54 w 320"/>
              <a:gd name="T91" fmla="*/ 149 h 320"/>
              <a:gd name="T92" fmla="*/ 149 w 320"/>
              <a:gd name="T93" fmla="*/ 54 h 320"/>
              <a:gd name="T94" fmla="*/ 54 w 320"/>
              <a:gd name="T95" fmla="*/ 170 h 320"/>
              <a:gd name="T96" fmla="*/ 86 w 320"/>
              <a:gd name="T97" fmla="*/ 170 h 320"/>
              <a:gd name="T98" fmla="*/ 149 w 320"/>
              <a:gd name="T99" fmla="*/ 233 h 320"/>
              <a:gd name="T100" fmla="*/ 149 w 320"/>
              <a:gd name="T101" fmla="*/ 266 h 320"/>
              <a:gd name="T102" fmla="*/ 54 w 320"/>
              <a:gd name="T103" fmla="*/ 170 h 320"/>
              <a:gd name="T104" fmla="*/ 170 w 320"/>
              <a:gd name="T105" fmla="*/ 266 h 320"/>
              <a:gd name="T106" fmla="*/ 170 w 320"/>
              <a:gd name="T107" fmla="*/ 233 h 320"/>
              <a:gd name="T108" fmla="*/ 233 w 320"/>
              <a:gd name="T109" fmla="*/ 170 h 320"/>
              <a:gd name="T110" fmla="*/ 266 w 320"/>
              <a:gd name="T111" fmla="*/ 170 h 320"/>
              <a:gd name="T112" fmla="*/ 170 w 320"/>
              <a:gd name="T113" fmla="*/ 26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 h="320">
                <a:moveTo>
                  <a:pt x="309" y="149"/>
                </a:moveTo>
                <a:cubicBezTo>
                  <a:pt x="287" y="149"/>
                  <a:pt x="287" y="149"/>
                  <a:pt x="287" y="149"/>
                </a:cubicBezTo>
                <a:cubicBezTo>
                  <a:pt x="282" y="87"/>
                  <a:pt x="232" y="37"/>
                  <a:pt x="170" y="32"/>
                </a:cubicBezTo>
                <a:cubicBezTo>
                  <a:pt x="170" y="10"/>
                  <a:pt x="170" y="10"/>
                  <a:pt x="170" y="10"/>
                </a:cubicBezTo>
                <a:cubicBezTo>
                  <a:pt x="170" y="4"/>
                  <a:pt x="166" y="0"/>
                  <a:pt x="160" y="0"/>
                </a:cubicBezTo>
                <a:cubicBezTo>
                  <a:pt x="154" y="0"/>
                  <a:pt x="149" y="4"/>
                  <a:pt x="149" y="10"/>
                </a:cubicBezTo>
                <a:cubicBezTo>
                  <a:pt x="149" y="32"/>
                  <a:pt x="149" y="32"/>
                  <a:pt x="149" y="32"/>
                </a:cubicBezTo>
                <a:cubicBezTo>
                  <a:pt x="87" y="37"/>
                  <a:pt x="37" y="87"/>
                  <a:pt x="32" y="149"/>
                </a:cubicBezTo>
                <a:cubicBezTo>
                  <a:pt x="10" y="149"/>
                  <a:pt x="10" y="149"/>
                  <a:pt x="10" y="149"/>
                </a:cubicBezTo>
                <a:cubicBezTo>
                  <a:pt x="4" y="149"/>
                  <a:pt x="0" y="154"/>
                  <a:pt x="0" y="160"/>
                </a:cubicBezTo>
                <a:cubicBezTo>
                  <a:pt x="0" y="166"/>
                  <a:pt x="4" y="170"/>
                  <a:pt x="10" y="170"/>
                </a:cubicBezTo>
                <a:cubicBezTo>
                  <a:pt x="32" y="170"/>
                  <a:pt x="32" y="170"/>
                  <a:pt x="32" y="170"/>
                </a:cubicBezTo>
                <a:cubicBezTo>
                  <a:pt x="37" y="232"/>
                  <a:pt x="87" y="282"/>
                  <a:pt x="149" y="287"/>
                </a:cubicBezTo>
                <a:cubicBezTo>
                  <a:pt x="149" y="309"/>
                  <a:pt x="149" y="309"/>
                  <a:pt x="149" y="309"/>
                </a:cubicBezTo>
                <a:cubicBezTo>
                  <a:pt x="149" y="315"/>
                  <a:pt x="154" y="320"/>
                  <a:pt x="160" y="320"/>
                </a:cubicBezTo>
                <a:cubicBezTo>
                  <a:pt x="166" y="320"/>
                  <a:pt x="170" y="315"/>
                  <a:pt x="170" y="309"/>
                </a:cubicBezTo>
                <a:cubicBezTo>
                  <a:pt x="170" y="287"/>
                  <a:pt x="170" y="287"/>
                  <a:pt x="170" y="287"/>
                </a:cubicBezTo>
                <a:cubicBezTo>
                  <a:pt x="232" y="282"/>
                  <a:pt x="282" y="232"/>
                  <a:pt x="287" y="170"/>
                </a:cubicBezTo>
                <a:cubicBezTo>
                  <a:pt x="309" y="170"/>
                  <a:pt x="309" y="170"/>
                  <a:pt x="309" y="170"/>
                </a:cubicBezTo>
                <a:cubicBezTo>
                  <a:pt x="315" y="170"/>
                  <a:pt x="320" y="166"/>
                  <a:pt x="320" y="160"/>
                </a:cubicBezTo>
                <a:cubicBezTo>
                  <a:pt x="320" y="154"/>
                  <a:pt x="315" y="149"/>
                  <a:pt x="309" y="149"/>
                </a:cubicBezTo>
                <a:close/>
                <a:moveTo>
                  <a:pt x="266" y="149"/>
                </a:moveTo>
                <a:cubicBezTo>
                  <a:pt x="233" y="149"/>
                  <a:pt x="233" y="149"/>
                  <a:pt x="233" y="149"/>
                </a:cubicBezTo>
                <a:cubicBezTo>
                  <a:pt x="229" y="116"/>
                  <a:pt x="203" y="91"/>
                  <a:pt x="170" y="86"/>
                </a:cubicBezTo>
                <a:cubicBezTo>
                  <a:pt x="170" y="54"/>
                  <a:pt x="170" y="54"/>
                  <a:pt x="170" y="54"/>
                </a:cubicBezTo>
                <a:cubicBezTo>
                  <a:pt x="221" y="59"/>
                  <a:pt x="261" y="99"/>
                  <a:pt x="266" y="149"/>
                </a:cubicBezTo>
                <a:close/>
                <a:moveTo>
                  <a:pt x="149" y="149"/>
                </a:moveTo>
                <a:cubicBezTo>
                  <a:pt x="107" y="149"/>
                  <a:pt x="107" y="149"/>
                  <a:pt x="107" y="149"/>
                </a:cubicBezTo>
                <a:cubicBezTo>
                  <a:pt x="112" y="128"/>
                  <a:pt x="128" y="112"/>
                  <a:pt x="149" y="107"/>
                </a:cubicBezTo>
                <a:lnTo>
                  <a:pt x="149" y="149"/>
                </a:lnTo>
                <a:close/>
                <a:moveTo>
                  <a:pt x="149" y="170"/>
                </a:moveTo>
                <a:cubicBezTo>
                  <a:pt x="149" y="212"/>
                  <a:pt x="149" y="212"/>
                  <a:pt x="149" y="212"/>
                </a:cubicBezTo>
                <a:cubicBezTo>
                  <a:pt x="128" y="208"/>
                  <a:pt x="112" y="191"/>
                  <a:pt x="107" y="170"/>
                </a:cubicBezTo>
                <a:lnTo>
                  <a:pt x="149" y="170"/>
                </a:lnTo>
                <a:close/>
                <a:moveTo>
                  <a:pt x="170" y="170"/>
                </a:moveTo>
                <a:cubicBezTo>
                  <a:pt x="212" y="170"/>
                  <a:pt x="212" y="170"/>
                  <a:pt x="212" y="170"/>
                </a:cubicBezTo>
                <a:cubicBezTo>
                  <a:pt x="208" y="191"/>
                  <a:pt x="191" y="208"/>
                  <a:pt x="170" y="212"/>
                </a:cubicBezTo>
                <a:lnTo>
                  <a:pt x="170" y="170"/>
                </a:lnTo>
                <a:close/>
                <a:moveTo>
                  <a:pt x="170" y="149"/>
                </a:moveTo>
                <a:cubicBezTo>
                  <a:pt x="170" y="107"/>
                  <a:pt x="170" y="107"/>
                  <a:pt x="170" y="107"/>
                </a:cubicBezTo>
                <a:cubicBezTo>
                  <a:pt x="191" y="112"/>
                  <a:pt x="208" y="128"/>
                  <a:pt x="212" y="149"/>
                </a:cubicBezTo>
                <a:lnTo>
                  <a:pt x="170" y="149"/>
                </a:lnTo>
                <a:close/>
                <a:moveTo>
                  <a:pt x="149" y="54"/>
                </a:moveTo>
                <a:cubicBezTo>
                  <a:pt x="149" y="86"/>
                  <a:pt x="149" y="86"/>
                  <a:pt x="149" y="86"/>
                </a:cubicBezTo>
                <a:cubicBezTo>
                  <a:pt x="116" y="91"/>
                  <a:pt x="91" y="116"/>
                  <a:pt x="86" y="149"/>
                </a:cubicBezTo>
                <a:cubicBezTo>
                  <a:pt x="54" y="149"/>
                  <a:pt x="54" y="149"/>
                  <a:pt x="54" y="149"/>
                </a:cubicBezTo>
                <a:cubicBezTo>
                  <a:pt x="59" y="99"/>
                  <a:pt x="99" y="59"/>
                  <a:pt x="149" y="54"/>
                </a:cubicBezTo>
                <a:close/>
                <a:moveTo>
                  <a:pt x="54" y="170"/>
                </a:moveTo>
                <a:cubicBezTo>
                  <a:pt x="86" y="170"/>
                  <a:pt x="86" y="170"/>
                  <a:pt x="86" y="170"/>
                </a:cubicBezTo>
                <a:cubicBezTo>
                  <a:pt x="91" y="203"/>
                  <a:pt x="116" y="229"/>
                  <a:pt x="149" y="233"/>
                </a:cubicBezTo>
                <a:cubicBezTo>
                  <a:pt x="149" y="266"/>
                  <a:pt x="149" y="266"/>
                  <a:pt x="149" y="266"/>
                </a:cubicBezTo>
                <a:cubicBezTo>
                  <a:pt x="99" y="261"/>
                  <a:pt x="59" y="221"/>
                  <a:pt x="54" y="170"/>
                </a:cubicBezTo>
                <a:close/>
                <a:moveTo>
                  <a:pt x="170" y="266"/>
                </a:moveTo>
                <a:cubicBezTo>
                  <a:pt x="170" y="233"/>
                  <a:pt x="170" y="233"/>
                  <a:pt x="170" y="233"/>
                </a:cubicBezTo>
                <a:cubicBezTo>
                  <a:pt x="203" y="229"/>
                  <a:pt x="229" y="203"/>
                  <a:pt x="233" y="170"/>
                </a:cubicBezTo>
                <a:cubicBezTo>
                  <a:pt x="266" y="170"/>
                  <a:pt x="266" y="170"/>
                  <a:pt x="266" y="170"/>
                </a:cubicBezTo>
                <a:cubicBezTo>
                  <a:pt x="261" y="221"/>
                  <a:pt x="221" y="261"/>
                  <a:pt x="170" y="266"/>
                </a:cubicBez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88" name="Slide Number Placeholder 2">
            <a:extLst>
              <a:ext uri="{FF2B5EF4-FFF2-40B4-BE49-F238E27FC236}">
                <a16:creationId xmlns:a16="http://schemas.microsoft.com/office/drawing/2014/main" id="{6A43C475-5F00-43A0-AF08-2E89867B106E}"/>
              </a:ext>
            </a:extLst>
          </p:cNvPr>
          <p:cNvSpPr txBox="1">
            <a:spLocks/>
          </p:cNvSpPr>
          <p:nvPr/>
        </p:nvSpPr>
        <p:spPr>
          <a:xfrm>
            <a:off x="9781190" y="6511179"/>
            <a:ext cx="2311400" cy="24622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2782948-4DBE-204D-AB9E-B65E067054AE}" type="slidenum">
              <a:rPr lang="en-US" sz="1000"/>
              <a:pPr algn="r"/>
              <a:t>5</a:t>
            </a:fld>
            <a:endParaRPr lang="en-US" sz="1000" dirty="0"/>
          </a:p>
        </p:txBody>
      </p:sp>
    </p:spTree>
    <p:extLst>
      <p:ext uri="{BB962C8B-B14F-4D97-AF65-F5344CB8AC3E}">
        <p14:creationId xmlns:p14="http://schemas.microsoft.com/office/powerpoint/2010/main" val="2735175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BD1A750-EC92-4424-BB4A-A1F71B508E64}"/>
              </a:ext>
            </a:extLst>
          </p:cNvPr>
          <p:cNvGraphicFramePr>
            <a:graphicFrameLocks noChangeAspect="1"/>
          </p:cNvGraphicFramePr>
          <p:nvPr>
            <p:custDataLst>
              <p:tags r:id="rId2"/>
            </p:custDataLst>
          </p:nvPr>
        </p:nvGraphicFramePr>
        <p:xfrm>
          <a:off x="1144290" y="644228"/>
          <a:ext cx="1290" cy="1290"/>
        </p:xfrm>
        <a:graphic>
          <a:graphicData uri="http://schemas.openxmlformats.org/presentationml/2006/ole">
            <mc:AlternateContent xmlns:mc="http://schemas.openxmlformats.org/markup-compatibility/2006">
              <mc:Choice xmlns:v="urn:schemas-microsoft-com:vml" Requires="v">
                <p:oleObj spid="_x0000_s3074" name="think-cell Slide" r:id="rId6" imgW="415" imgH="416" progId="TCLayout.ActiveDocument.1">
                  <p:embed/>
                </p:oleObj>
              </mc:Choice>
              <mc:Fallback>
                <p:oleObj name="think-cell Slide" r:id="rId6" imgW="415" imgH="416" progId="TCLayout.ActiveDocument.1">
                  <p:embed/>
                  <p:pic>
                    <p:nvPicPr>
                      <p:cNvPr id="6" name="Object 5" hidden="1">
                        <a:extLst>
                          <a:ext uri="{FF2B5EF4-FFF2-40B4-BE49-F238E27FC236}">
                            <a16:creationId xmlns:a16="http://schemas.microsoft.com/office/drawing/2014/main" id="{7BD1A750-EC92-4424-BB4A-A1F71B508E64}"/>
                          </a:ext>
                        </a:extLst>
                      </p:cNvPr>
                      <p:cNvPicPr/>
                      <p:nvPr/>
                    </p:nvPicPr>
                    <p:blipFill>
                      <a:blip r:embed="rId7"/>
                      <a:stretch>
                        <a:fillRect/>
                      </a:stretch>
                    </p:blipFill>
                    <p:spPr>
                      <a:xfrm>
                        <a:off x="1144290" y="644228"/>
                        <a:ext cx="1290" cy="1290"/>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235EC722-73CC-41E9-98EC-3559EC683E17}"/>
              </a:ext>
            </a:extLst>
          </p:cNvPr>
          <p:cNvSpPr/>
          <p:nvPr>
            <p:custDataLst>
              <p:tags r:id="rId3"/>
            </p:custDataLst>
          </p:nvPr>
        </p:nvSpPr>
        <p:spPr>
          <a:xfrm>
            <a:off x="1143000" y="642938"/>
            <a:ext cx="128984" cy="1289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80000"/>
              </a:lnSpc>
              <a:spcBef>
                <a:spcPct val="0"/>
              </a:spcBef>
              <a:spcAft>
                <a:spcPct val="0"/>
              </a:spcAft>
            </a:pPr>
            <a:endParaRPr lang="en-US" sz="2925" dirty="0">
              <a:latin typeface="Chronicle Display Black" pitchFamily="50" charset="0"/>
              <a:sym typeface="Chronicle Display Black" pitchFamily="50" charset="0"/>
            </a:endParaRPr>
          </a:p>
        </p:txBody>
      </p:sp>
      <p:sp>
        <p:nvSpPr>
          <p:cNvPr id="2" name="Title 1">
            <a:extLst>
              <a:ext uri="{FF2B5EF4-FFF2-40B4-BE49-F238E27FC236}">
                <a16:creationId xmlns:a16="http://schemas.microsoft.com/office/drawing/2014/main" id="{498906BE-C169-42EB-BD0B-07F433ABD373}"/>
              </a:ext>
            </a:extLst>
          </p:cNvPr>
          <p:cNvSpPr>
            <a:spLocks noGrp="1"/>
          </p:cNvSpPr>
          <p:nvPr>
            <p:ph type="title"/>
          </p:nvPr>
        </p:nvSpPr>
        <p:spPr/>
        <p:txBody>
          <a:bodyPr/>
          <a:lstStyle/>
          <a:p>
            <a:r>
              <a:rPr lang="en-US" dirty="0">
                <a:latin typeface="+mn-lt"/>
              </a:rPr>
              <a:t>Challenge and Learning Objectives</a:t>
            </a:r>
          </a:p>
        </p:txBody>
      </p:sp>
      <p:sp>
        <p:nvSpPr>
          <p:cNvPr id="4" name="Text Placeholder 3">
            <a:extLst>
              <a:ext uri="{FF2B5EF4-FFF2-40B4-BE49-F238E27FC236}">
                <a16:creationId xmlns:a16="http://schemas.microsoft.com/office/drawing/2014/main" id="{32299FC2-BD3C-4824-9F68-5817F5A487BC}"/>
              </a:ext>
            </a:extLst>
          </p:cNvPr>
          <p:cNvSpPr>
            <a:spLocks noGrp="1"/>
          </p:cNvSpPr>
          <p:nvPr>
            <p:ph type="body" sz="quarter" idx="15"/>
          </p:nvPr>
        </p:nvSpPr>
        <p:spPr>
          <a:xfrm>
            <a:off x="895324" y="494842"/>
            <a:ext cx="3200400" cy="203200"/>
          </a:xfrm>
        </p:spPr>
        <p:txBody>
          <a:bodyPr/>
          <a:lstStyle/>
          <a:p>
            <a:r>
              <a:rPr lang="en-US" dirty="0">
                <a:latin typeface="+mn-lt"/>
              </a:rPr>
              <a:t>Introduction</a:t>
            </a:r>
          </a:p>
        </p:txBody>
      </p:sp>
      <p:sp>
        <p:nvSpPr>
          <p:cNvPr id="39" name="Rectangle 38">
            <a:extLst>
              <a:ext uri="{FF2B5EF4-FFF2-40B4-BE49-F238E27FC236}">
                <a16:creationId xmlns:a16="http://schemas.microsoft.com/office/drawing/2014/main" id="{D85F55A1-532A-43B3-8B91-5E2375A568B6}"/>
              </a:ext>
            </a:extLst>
          </p:cNvPr>
          <p:cNvSpPr/>
          <p:nvPr/>
        </p:nvSpPr>
        <p:spPr>
          <a:xfrm>
            <a:off x="1187669" y="1734207"/>
            <a:ext cx="1628519" cy="445825"/>
          </a:xfrm>
          <a:prstGeom prst="rect">
            <a:avLst/>
          </a:prstGeom>
        </p:spPr>
        <p:txBody>
          <a:bodyPr wrap="none">
            <a:spAutoFit/>
          </a:bodyPr>
          <a:lstStyle/>
          <a:p>
            <a:pPr marL="0" lvl="1" defTabSz="742950">
              <a:spcBef>
                <a:spcPts val="488"/>
              </a:spcBef>
              <a:spcAft>
                <a:spcPts val="488"/>
              </a:spcAft>
              <a:buSzPct val="100000"/>
              <a:defRPr/>
            </a:pPr>
            <a:r>
              <a:rPr lang="en-US" b="1" dirty="0">
                <a:solidFill>
                  <a:srgbClr val="000000"/>
                </a:solidFill>
                <a:latin typeface="+mj-lt"/>
                <a:ea typeface="Verdana" panose="020B0604030504040204" pitchFamily="34" charset="0"/>
                <a:cs typeface="Verdana" panose="020B0604030504040204" pitchFamily="34" charset="0"/>
              </a:rPr>
              <a:t>Challenge</a:t>
            </a:r>
            <a:endParaRPr lang="en-US" sz="1400" b="1" dirty="0">
              <a:solidFill>
                <a:srgbClr val="000000"/>
              </a:solidFill>
              <a:latin typeface="+mj-lt"/>
              <a:ea typeface="Verdana" panose="020B0604030504040204" pitchFamily="34" charset="0"/>
              <a:cs typeface="Verdana" panose="020B0604030504040204" pitchFamily="34" charset="0"/>
            </a:endParaRPr>
          </a:p>
        </p:txBody>
      </p:sp>
      <p:sp>
        <p:nvSpPr>
          <p:cNvPr id="40" name="Rectangle 39">
            <a:extLst>
              <a:ext uri="{FF2B5EF4-FFF2-40B4-BE49-F238E27FC236}">
                <a16:creationId xmlns:a16="http://schemas.microsoft.com/office/drawing/2014/main" id="{62479170-7271-4368-9AE5-D53F39F37BB7}"/>
              </a:ext>
            </a:extLst>
          </p:cNvPr>
          <p:cNvSpPr/>
          <p:nvPr/>
        </p:nvSpPr>
        <p:spPr>
          <a:xfrm>
            <a:off x="6904022" y="1734207"/>
            <a:ext cx="1667285" cy="445825"/>
          </a:xfrm>
          <a:prstGeom prst="rect">
            <a:avLst/>
          </a:prstGeom>
        </p:spPr>
        <p:txBody>
          <a:bodyPr wrap="none">
            <a:spAutoFit/>
          </a:bodyPr>
          <a:lstStyle/>
          <a:p>
            <a:pPr marL="0" lvl="1" defTabSz="742950">
              <a:spcBef>
                <a:spcPts val="488"/>
              </a:spcBef>
              <a:spcAft>
                <a:spcPts val="488"/>
              </a:spcAft>
              <a:buSzPct val="100000"/>
              <a:defRPr/>
            </a:pPr>
            <a:r>
              <a:rPr lang="en-US" b="1" dirty="0">
                <a:solidFill>
                  <a:srgbClr val="000000"/>
                </a:solidFill>
                <a:latin typeface="+mj-lt"/>
                <a:ea typeface="Verdana" panose="020B0604030504040204" pitchFamily="34" charset="0"/>
                <a:cs typeface="Verdana" panose="020B0604030504040204" pitchFamily="34" charset="0"/>
              </a:rPr>
              <a:t>Objectives</a:t>
            </a:r>
            <a:endParaRPr lang="en-US" sz="1400" b="1" dirty="0">
              <a:solidFill>
                <a:srgbClr val="000000"/>
              </a:solidFill>
              <a:latin typeface="+mj-lt"/>
              <a:ea typeface="Verdana" panose="020B0604030504040204" pitchFamily="34" charset="0"/>
              <a:cs typeface="Verdana" panose="020B0604030504040204" pitchFamily="34" charset="0"/>
            </a:endParaRPr>
          </a:p>
        </p:txBody>
      </p:sp>
      <p:cxnSp>
        <p:nvCxnSpPr>
          <p:cNvPr id="41" name="Straight Connector 40">
            <a:extLst>
              <a:ext uri="{FF2B5EF4-FFF2-40B4-BE49-F238E27FC236}">
                <a16:creationId xmlns:a16="http://schemas.microsoft.com/office/drawing/2014/main" id="{B42E25F6-0756-45ED-9632-8E48B43CAFD8}"/>
              </a:ext>
            </a:extLst>
          </p:cNvPr>
          <p:cNvCxnSpPr/>
          <p:nvPr/>
        </p:nvCxnSpPr>
        <p:spPr>
          <a:xfrm>
            <a:off x="1187669" y="2154796"/>
            <a:ext cx="3465513"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3640B85-1A71-445E-8DEF-E483B3F6A0CC}"/>
              </a:ext>
            </a:extLst>
          </p:cNvPr>
          <p:cNvCxnSpPr/>
          <p:nvPr/>
        </p:nvCxnSpPr>
        <p:spPr>
          <a:xfrm>
            <a:off x="6904022" y="2154796"/>
            <a:ext cx="3465513"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1" name="Content Placeholder 10">
            <a:extLst>
              <a:ext uri="{FF2B5EF4-FFF2-40B4-BE49-F238E27FC236}">
                <a16:creationId xmlns:a16="http://schemas.microsoft.com/office/drawing/2014/main" id="{E14971A4-5FB1-4459-B58A-9A94ED2A8AF5}"/>
              </a:ext>
            </a:extLst>
          </p:cNvPr>
          <p:cNvSpPr txBox="1">
            <a:spLocks/>
          </p:cNvSpPr>
          <p:nvPr/>
        </p:nvSpPr>
        <p:spPr>
          <a:xfrm>
            <a:off x="1187669" y="2337852"/>
            <a:ext cx="4243083" cy="3825204"/>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Support </a:t>
            </a:r>
            <a:r>
              <a:rPr lang="en-US" sz="1600" dirty="0" err="1"/>
              <a:t>agro</a:t>
            </a:r>
            <a:r>
              <a:rPr lang="en-US" sz="1600" dirty="0"/>
              <a:t>-foods to become a more prominent export sector for Sri Lanka</a:t>
            </a:r>
          </a:p>
          <a:p>
            <a:r>
              <a:rPr lang="en-US" sz="1600" dirty="0">
                <a:latin typeface="Arial"/>
                <a:cs typeface="Arial"/>
              </a:rPr>
              <a:t>Adapt as needed to technology and supply chain enhancements. </a:t>
            </a:r>
            <a:endParaRPr lang="en-US" sz="1600" dirty="0"/>
          </a:p>
          <a:p>
            <a:r>
              <a:rPr lang="en-US" sz="1600" dirty="0">
                <a:latin typeface="Arial"/>
                <a:cs typeface="Arial"/>
              </a:rPr>
              <a:t>Ensure</a:t>
            </a:r>
            <a:r>
              <a:rPr lang="en-US" sz="1600" dirty="0">
                <a:solidFill>
                  <a:schemeClr val="accent6">
                    <a:lumMod val="75000"/>
                  </a:schemeClr>
                </a:solidFill>
                <a:latin typeface="Arial"/>
                <a:cs typeface="Arial"/>
              </a:rPr>
              <a:t> </a:t>
            </a:r>
            <a:r>
              <a:rPr lang="en-US" sz="1600" dirty="0">
                <a:latin typeface="Arial"/>
                <a:cs typeface="Arial"/>
              </a:rPr>
              <a:t>quality control and food safety compliance with accepted global standards </a:t>
            </a:r>
            <a:endParaRPr lang="en-US" sz="1600" dirty="0"/>
          </a:p>
          <a:p>
            <a:r>
              <a:rPr lang="en-US" sz="1600" dirty="0">
                <a:latin typeface="Arial"/>
                <a:cs typeface="Arial"/>
              </a:rPr>
              <a:t>Gain access to market information and market intelligence</a:t>
            </a:r>
            <a:endParaRPr lang="en-US" sz="1600" dirty="0"/>
          </a:p>
        </p:txBody>
      </p:sp>
      <p:sp>
        <p:nvSpPr>
          <p:cNvPr id="52" name="Content Placeholder 11">
            <a:extLst>
              <a:ext uri="{FF2B5EF4-FFF2-40B4-BE49-F238E27FC236}">
                <a16:creationId xmlns:a16="http://schemas.microsoft.com/office/drawing/2014/main" id="{AE368A0C-D24C-4B60-AB23-92794859CDAC}"/>
              </a:ext>
            </a:extLst>
          </p:cNvPr>
          <p:cNvSpPr txBox="1">
            <a:spLocks/>
          </p:cNvSpPr>
          <p:nvPr/>
        </p:nvSpPr>
        <p:spPr>
          <a:xfrm>
            <a:off x="6904022" y="2337852"/>
            <a:ext cx="4243084" cy="372363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Demonstrate an understanding of the USFDA imports regulatory landscape</a:t>
            </a:r>
          </a:p>
          <a:p>
            <a:r>
              <a:rPr lang="en-US" sz="1600" dirty="0"/>
              <a:t>Describe some examples of the food safety/wholesomeness requirements for various foods/commodities </a:t>
            </a:r>
          </a:p>
          <a:p>
            <a:r>
              <a:rPr lang="en-US" sz="1600" dirty="0"/>
              <a:t>Explain the most relevant requirements for importing foods to the U.S.</a:t>
            </a:r>
          </a:p>
          <a:p>
            <a:r>
              <a:rPr lang="en-US" sz="1600" dirty="0"/>
              <a:t>Know how to find the resources for their specific products and import circumstances</a:t>
            </a:r>
          </a:p>
        </p:txBody>
      </p:sp>
      <p:sp>
        <p:nvSpPr>
          <p:cNvPr id="53" name="Slide Number Placeholder 2">
            <a:extLst>
              <a:ext uri="{FF2B5EF4-FFF2-40B4-BE49-F238E27FC236}">
                <a16:creationId xmlns:a16="http://schemas.microsoft.com/office/drawing/2014/main" id="{5050220D-2E50-476A-B549-910D3A76774A}"/>
              </a:ext>
            </a:extLst>
          </p:cNvPr>
          <p:cNvSpPr txBox="1">
            <a:spLocks/>
          </p:cNvSpPr>
          <p:nvPr/>
        </p:nvSpPr>
        <p:spPr>
          <a:xfrm>
            <a:off x="9781190" y="6511179"/>
            <a:ext cx="2311400" cy="24622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2782948-4DBE-204D-AB9E-B65E067054AE}" type="slidenum">
              <a:rPr lang="en-US" sz="1000"/>
              <a:pPr algn="r"/>
              <a:t>6</a:t>
            </a:fld>
            <a:endParaRPr lang="en-US" sz="1000" dirty="0"/>
          </a:p>
        </p:txBody>
      </p:sp>
    </p:spTree>
    <p:extLst>
      <p:ext uri="{BB962C8B-B14F-4D97-AF65-F5344CB8AC3E}">
        <p14:creationId xmlns:p14="http://schemas.microsoft.com/office/powerpoint/2010/main" val="2655995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EF1B00E-7252-4F79-A49A-3B99B317F718}"/>
              </a:ext>
            </a:extLst>
          </p:cNvPr>
          <p:cNvSpPr/>
          <p:nvPr/>
        </p:nvSpPr>
        <p:spPr>
          <a:xfrm>
            <a:off x="6196357" y="3226701"/>
            <a:ext cx="5487388" cy="3266174"/>
          </a:xfrm>
          <a:prstGeom prst="rect">
            <a:avLst/>
          </a:prstGeom>
          <a:solidFill>
            <a:srgbClr val="F2F2F2">
              <a:alpha val="80000"/>
            </a:srgbClr>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ECC3EF2-3FC8-4087-82B4-DC2C064DD828}"/>
              </a:ext>
            </a:extLst>
          </p:cNvPr>
          <p:cNvSpPr/>
          <p:nvPr/>
        </p:nvSpPr>
        <p:spPr>
          <a:xfrm>
            <a:off x="501803" y="3226701"/>
            <a:ext cx="5487388" cy="3266174"/>
          </a:xfrm>
          <a:prstGeom prst="rect">
            <a:avLst/>
          </a:prstGeom>
          <a:solidFill>
            <a:srgbClr val="F2F2F2">
              <a:alpha val="80000"/>
            </a:srgbClr>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0C9105F0-5A8E-4F3B-BBD3-F8D19D040BE4}"/>
              </a:ext>
            </a:extLst>
          </p:cNvPr>
          <p:cNvSpPr>
            <a:spLocks noGrp="1"/>
          </p:cNvSpPr>
          <p:nvPr>
            <p:ph type="title"/>
          </p:nvPr>
        </p:nvSpPr>
        <p:spPr/>
        <p:txBody>
          <a:bodyPr>
            <a:normAutofit/>
          </a:bodyPr>
          <a:lstStyle/>
          <a:p>
            <a:r>
              <a:rPr lang="en-US" sz="2925" spc="-61" dirty="0">
                <a:latin typeface="+mn-lt"/>
              </a:rPr>
              <a:t>Food safety as public health imperative</a:t>
            </a:r>
          </a:p>
        </p:txBody>
      </p:sp>
      <p:sp>
        <p:nvSpPr>
          <p:cNvPr id="4" name="Content Placeholder 3">
            <a:extLst>
              <a:ext uri="{FF2B5EF4-FFF2-40B4-BE49-F238E27FC236}">
                <a16:creationId xmlns:a16="http://schemas.microsoft.com/office/drawing/2014/main" id="{3FD4A2BC-14B6-4BB6-8110-D5B2CCC6781B}"/>
              </a:ext>
            </a:extLst>
          </p:cNvPr>
          <p:cNvSpPr>
            <a:spLocks noGrp="1"/>
          </p:cNvSpPr>
          <p:nvPr>
            <p:ph idx="1"/>
          </p:nvPr>
        </p:nvSpPr>
        <p:spPr>
          <a:xfrm>
            <a:off x="1780969" y="1869106"/>
            <a:ext cx="10515600" cy="4351338"/>
          </a:xfrm>
        </p:spPr>
        <p:txBody>
          <a:bodyPr vert="horz" lIns="91440" tIns="45720" rIns="91440" bIns="45720" rtlCol="0" anchor="t">
            <a:normAutofit/>
          </a:bodyPr>
          <a:lstStyle/>
          <a:p>
            <a:pPr marL="0" indent="0">
              <a:spcAft>
                <a:spcPts val="800"/>
              </a:spcAft>
              <a:buNone/>
            </a:pPr>
            <a:r>
              <a:rPr lang="en-US" sz="2100" b="1" dirty="0">
                <a:solidFill>
                  <a:schemeClr val="accent1"/>
                </a:solidFill>
              </a:rPr>
              <a:t>	1 in 6 </a:t>
            </a:r>
            <a:r>
              <a:rPr lang="en-US" sz="2100" dirty="0"/>
              <a:t>Americans fall ill from foodborne pathogens annually</a:t>
            </a:r>
          </a:p>
        </p:txBody>
      </p:sp>
      <p:sp>
        <p:nvSpPr>
          <p:cNvPr id="6" name="Text Placeholder 5">
            <a:extLst>
              <a:ext uri="{FF2B5EF4-FFF2-40B4-BE49-F238E27FC236}">
                <a16:creationId xmlns:a16="http://schemas.microsoft.com/office/drawing/2014/main" id="{23F6268D-66E0-49D7-A567-1B5C6B611F8D}"/>
              </a:ext>
            </a:extLst>
          </p:cNvPr>
          <p:cNvSpPr txBox="1">
            <a:spLocks/>
          </p:cNvSpPr>
          <p:nvPr/>
        </p:nvSpPr>
        <p:spPr>
          <a:xfrm>
            <a:off x="914972" y="466344"/>
            <a:ext cx="3355849" cy="2032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lang="en-US" sz="731" b="1" kern="0" cap="all" spc="203" baseline="0" dirty="0">
                <a:solidFill>
                  <a:schemeClr val="accent5">
                    <a:lumMod val="60000"/>
                    <a:lumOff val="40000"/>
                  </a:schemeClr>
                </a:solidFill>
                <a:latin typeface="Arial" panose="020B0604020202020204" pitchFamily="34" charset="0"/>
                <a:ea typeface="Nexa Black" charset="0"/>
                <a:cs typeface="Nexa Black"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Introduction</a:t>
            </a:r>
          </a:p>
        </p:txBody>
      </p:sp>
      <p:sp>
        <p:nvSpPr>
          <p:cNvPr id="7" name="Slide Number Placeholder 2">
            <a:extLst>
              <a:ext uri="{FF2B5EF4-FFF2-40B4-BE49-F238E27FC236}">
                <a16:creationId xmlns:a16="http://schemas.microsoft.com/office/drawing/2014/main" id="{F5C87EF6-16FC-44DB-9B89-DB1E9B237780}"/>
              </a:ext>
            </a:extLst>
          </p:cNvPr>
          <p:cNvSpPr txBox="1">
            <a:spLocks/>
          </p:cNvSpPr>
          <p:nvPr/>
        </p:nvSpPr>
        <p:spPr>
          <a:xfrm>
            <a:off x="9781190" y="6511179"/>
            <a:ext cx="2311400" cy="24622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2782948-4DBE-204D-AB9E-B65E067054AE}" type="slidenum">
              <a:rPr lang="en-US" sz="1000"/>
              <a:pPr algn="r"/>
              <a:t>7</a:t>
            </a:fld>
            <a:endParaRPr lang="en-US" sz="1000" dirty="0"/>
          </a:p>
        </p:txBody>
      </p:sp>
      <p:sp>
        <p:nvSpPr>
          <p:cNvPr id="5" name="Rectangle 4">
            <a:extLst>
              <a:ext uri="{FF2B5EF4-FFF2-40B4-BE49-F238E27FC236}">
                <a16:creationId xmlns:a16="http://schemas.microsoft.com/office/drawing/2014/main" id="{C0DB8B5D-93D6-43FA-87CE-D8759909F24A}"/>
              </a:ext>
            </a:extLst>
          </p:cNvPr>
          <p:cNvSpPr/>
          <p:nvPr/>
        </p:nvSpPr>
        <p:spPr>
          <a:xfrm>
            <a:off x="498566" y="2709996"/>
            <a:ext cx="11395582" cy="369332"/>
          </a:xfrm>
          <a:prstGeom prst="rect">
            <a:avLst/>
          </a:prstGeom>
        </p:spPr>
        <p:txBody>
          <a:bodyPr wrap="square">
            <a:spAutoFit/>
          </a:bodyPr>
          <a:lstStyle/>
          <a:p>
            <a:r>
              <a:rPr lang="en-US" dirty="0"/>
              <a:t>The Departments of Health and Human Services and Agriculture have joint authority for regulating food safety</a:t>
            </a:r>
          </a:p>
        </p:txBody>
      </p:sp>
      <p:grpSp>
        <p:nvGrpSpPr>
          <p:cNvPr id="9" name="Group 8">
            <a:extLst>
              <a:ext uri="{FF2B5EF4-FFF2-40B4-BE49-F238E27FC236}">
                <a16:creationId xmlns:a16="http://schemas.microsoft.com/office/drawing/2014/main" id="{2989CDEC-E579-45CF-8DD3-56EA9412160E}"/>
              </a:ext>
            </a:extLst>
          </p:cNvPr>
          <p:cNvGrpSpPr/>
          <p:nvPr/>
        </p:nvGrpSpPr>
        <p:grpSpPr>
          <a:xfrm>
            <a:off x="733638" y="3572441"/>
            <a:ext cx="5131901" cy="2736121"/>
            <a:chOff x="521767" y="3315964"/>
            <a:chExt cx="5131901" cy="2736121"/>
          </a:xfrm>
        </p:grpSpPr>
        <p:pic>
          <p:nvPicPr>
            <p:cNvPr id="4098" name="Picture 2">
              <a:extLst>
                <a:ext uri="{FF2B5EF4-FFF2-40B4-BE49-F238E27FC236}">
                  <a16:creationId xmlns:a16="http://schemas.microsoft.com/office/drawing/2014/main" id="{A356270F-A60D-4171-88D1-1B85E6BCA9E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20980" y="3315964"/>
              <a:ext cx="1133475" cy="4667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3246DCE0-6AE3-416C-9876-3F6874E82C23}"/>
                </a:ext>
              </a:extLst>
            </p:cNvPr>
            <p:cNvSpPr/>
            <p:nvPr/>
          </p:nvSpPr>
          <p:spPr>
            <a:xfrm>
              <a:off x="521767" y="4020760"/>
              <a:ext cx="5131901" cy="2031325"/>
            </a:xfrm>
            <a:prstGeom prst="rect">
              <a:avLst/>
            </a:prstGeom>
          </p:spPr>
          <p:txBody>
            <a:bodyPr wrap="square">
              <a:spAutoFit/>
            </a:bodyPr>
            <a:lstStyle/>
            <a:p>
              <a:pPr algn="ctr"/>
              <a:r>
                <a:rPr lang="en-US" b="1" dirty="0"/>
                <a:t>Food and Drug Administration</a:t>
              </a:r>
            </a:p>
            <a:p>
              <a:pPr marL="285750" indent="-285750">
                <a:buFont typeface="Arial" panose="020B0604020202020204" pitchFamily="34" charset="0"/>
                <a:buChar char="•"/>
              </a:pPr>
              <a:endParaRPr lang="en-US" dirty="0"/>
            </a:p>
            <a:p>
              <a:r>
                <a:rPr lang="en-US" dirty="0"/>
                <a:t>Regulates:</a:t>
              </a:r>
            </a:p>
            <a:p>
              <a:pPr marL="285750" indent="-285750">
                <a:buFont typeface="Arial" panose="020B0604020202020204" pitchFamily="34" charset="0"/>
                <a:buChar char="•"/>
              </a:pPr>
              <a:r>
                <a:rPr lang="en-US" dirty="0"/>
                <a:t>Food (fresh, prepared, preserved, additives)  </a:t>
              </a:r>
            </a:p>
            <a:p>
              <a:pPr marL="285750" indent="-285750">
                <a:buFont typeface="Arial" panose="020B0604020202020204" pitchFamily="34" charset="0"/>
                <a:buChar char="•"/>
              </a:pPr>
              <a:r>
                <a:rPr lang="en-US" dirty="0"/>
                <a:t>Drugs, medical devices, cosmetics, radiation-emitting products, vaccines, and veterinary products</a:t>
              </a:r>
            </a:p>
          </p:txBody>
        </p:sp>
      </p:grpSp>
      <p:grpSp>
        <p:nvGrpSpPr>
          <p:cNvPr id="10" name="Group 9">
            <a:extLst>
              <a:ext uri="{FF2B5EF4-FFF2-40B4-BE49-F238E27FC236}">
                <a16:creationId xmlns:a16="http://schemas.microsoft.com/office/drawing/2014/main" id="{A0003883-ED73-4051-85D5-4EB6873F4A83}"/>
              </a:ext>
            </a:extLst>
          </p:cNvPr>
          <p:cNvGrpSpPr/>
          <p:nvPr/>
        </p:nvGrpSpPr>
        <p:grpSpPr>
          <a:xfrm>
            <a:off x="6449615" y="3521447"/>
            <a:ext cx="5129784" cy="2510116"/>
            <a:chOff x="6795303" y="3264970"/>
            <a:chExt cx="5129784" cy="2510116"/>
          </a:xfrm>
        </p:grpSpPr>
        <p:pic>
          <p:nvPicPr>
            <p:cNvPr id="4102" name="Picture 6">
              <a:extLst>
                <a:ext uri="{FF2B5EF4-FFF2-40B4-BE49-F238E27FC236}">
                  <a16:creationId xmlns:a16="http://schemas.microsoft.com/office/drawing/2014/main" id="{12F53554-4BE1-4DF6-9EDF-C0D4569FBE9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945049" y="3264970"/>
              <a:ext cx="830293" cy="56871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60DF070-D504-4718-9C68-D741D3B9E0E1}"/>
                </a:ext>
              </a:extLst>
            </p:cNvPr>
            <p:cNvSpPr txBox="1"/>
            <p:nvPr/>
          </p:nvSpPr>
          <p:spPr>
            <a:xfrm>
              <a:off x="6795303" y="4020760"/>
              <a:ext cx="5129784" cy="1754326"/>
            </a:xfrm>
            <a:prstGeom prst="rect">
              <a:avLst/>
            </a:prstGeom>
            <a:noFill/>
          </p:spPr>
          <p:txBody>
            <a:bodyPr wrap="square" rtlCol="0">
              <a:spAutoFit/>
            </a:bodyPr>
            <a:lstStyle/>
            <a:p>
              <a:pPr algn="ctr"/>
              <a:r>
                <a:rPr lang="en-US" b="1" dirty="0"/>
                <a:t>United States Department of Agriculture</a:t>
              </a:r>
            </a:p>
            <a:p>
              <a:endParaRPr lang="en-US" dirty="0"/>
            </a:p>
            <a:p>
              <a:r>
                <a:rPr lang="en-US" dirty="0"/>
                <a:t>Regulates: </a:t>
              </a:r>
            </a:p>
            <a:p>
              <a:pPr marL="285750" indent="-285750">
                <a:buFont typeface="Arial" panose="020B0604020202020204" pitchFamily="34" charset="0"/>
                <a:buChar char="•"/>
              </a:pPr>
              <a:r>
                <a:rPr lang="en-US" dirty="0"/>
                <a:t>Meat Products (raw and prepared)</a:t>
              </a:r>
            </a:p>
            <a:p>
              <a:pPr marL="285750" indent="-285750">
                <a:buFont typeface="Arial" panose="020B0604020202020204" pitchFamily="34" charset="0"/>
                <a:buChar char="•"/>
              </a:pPr>
              <a:r>
                <a:rPr lang="en-US" dirty="0"/>
                <a:t>Poultry Products (raw and prepared)</a:t>
              </a:r>
            </a:p>
            <a:p>
              <a:pPr marL="285750" indent="-285750">
                <a:buFont typeface="Arial" panose="020B0604020202020204" pitchFamily="34" charset="0"/>
                <a:buChar char="•"/>
              </a:pPr>
              <a:r>
                <a:rPr lang="en-US" dirty="0"/>
                <a:t>Processed Egg Products</a:t>
              </a:r>
            </a:p>
          </p:txBody>
        </p:sp>
      </p:grpSp>
      <p:grpSp>
        <p:nvGrpSpPr>
          <p:cNvPr id="21" name="General_Fill_27">
            <a:extLst>
              <a:ext uri="{FF2B5EF4-FFF2-40B4-BE49-F238E27FC236}">
                <a16:creationId xmlns:a16="http://schemas.microsoft.com/office/drawing/2014/main" id="{AB185E39-7128-4288-9A99-75476A5B8405}"/>
              </a:ext>
            </a:extLst>
          </p:cNvPr>
          <p:cNvGrpSpPr>
            <a:grpSpLocks noChangeAspect="1"/>
          </p:cNvGrpSpPr>
          <p:nvPr/>
        </p:nvGrpSpPr>
        <p:grpSpPr bwMode="auto">
          <a:xfrm>
            <a:off x="2058763" y="1724171"/>
            <a:ext cx="635000" cy="635000"/>
            <a:chOff x="1543" y="2005"/>
            <a:chExt cx="340" cy="340"/>
          </a:xfrm>
          <a:solidFill>
            <a:srgbClr val="C00000"/>
          </a:solidFill>
        </p:grpSpPr>
        <p:sp>
          <p:nvSpPr>
            <p:cNvPr id="22" name="Freeform 499">
              <a:extLst>
                <a:ext uri="{FF2B5EF4-FFF2-40B4-BE49-F238E27FC236}">
                  <a16:creationId xmlns:a16="http://schemas.microsoft.com/office/drawing/2014/main" id="{C841E22B-3490-47EB-994C-CAF3057DFCCC}"/>
                </a:ext>
              </a:extLst>
            </p:cNvPr>
            <p:cNvSpPr>
              <a:spLocks noEditPoints="1"/>
            </p:cNvSpPr>
            <p:nvPr/>
          </p:nvSpPr>
          <p:spPr bwMode="auto">
            <a:xfrm>
              <a:off x="1543" y="2005"/>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4 w 512"/>
                <a:gd name="T11" fmla="*/ 368 h 512"/>
                <a:gd name="T12" fmla="*/ 405 w 512"/>
                <a:gd name="T13" fmla="*/ 373 h 512"/>
                <a:gd name="T14" fmla="*/ 106 w 512"/>
                <a:gd name="T15" fmla="*/ 373 h 512"/>
                <a:gd name="T16" fmla="*/ 97 w 512"/>
                <a:gd name="T17" fmla="*/ 368 h 512"/>
                <a:gd name="T18" fmla="*/ 97 w 512"/>
                <a:gd name="T19" fmla="*/ 357 h 512"/>
                <a:gd name="T20" fmla="*/ 247 w 512"/>
                <a:gd name="T21" fmla="*/ 111 h 512"/>
                <a:gd name="T22" fmla="*/ 265 w 512"/>
                <a:gd name="T23" fmla="*/ 111 h 512"/>
                <a:gd name="T24" fmla="*/ 414 w 512"/>
                <a:gd name="T25" fmla="*/ 357 h 512"/>
                <a:gd name="T26" fmla="*/ 414 w 512"/>
                <a:gd name="T27" fmla="*/ 36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4" y="368"/>
                  </a:moveTo>
                  <a:cubicBezTo>
                    <a:pt x="412" y="371"/>
                    <a:pt x="409" y="373"/>
                    <a:pt x="405" y="373"/>
                  </a:cubicBezTo>
                  <a:cubicBezTo>
                    <a:pt x="106" y="373"/>
                    <a:pt x="106" y="373"/>
                    <a:pt x="106" y="373"/>
                  </a:cubicBezTo>
                  <a:cubicBezTo>
                    <a:pt x="102" y="373"/>
                    <a:pt x="99" y="371"/>
                    <a:pt x="97" y="368"/>
                  </a:cubicBezTo>
                  <a:cubicBezTo>
                    <a:pt x="95" y="364"/>
                    <a:pt x="95" y="360"/>
                    <a:pt x="97" y="357"/>
                  </a:cubicBezTo>
                  <a:cubicBezTo>
                    <a:pt x="247" y="111"/>
                    <a:pt x="247" y="111"/>
                    <a:pt x="247" y="111"/>
                  </a:cubicBezTo>
                  <a:cubicBezTo>
                    <a:pt x="250" y="105"/>
                    <a:pt x="261" y="105"/>
                    <a:pt x="265" y="111"/>
                  </a:cubicBezTo>
                  <a:cubicBezTo>
                    <a:pt x="414" y="357"/>
                    <a:pt x="414" y="357"/>
                    <a:pt x="414" y="357"/>
                  </a:cubicBezTo>
                  <a:cubicBezTo>
                    <a:pt x="416" y="360"/>
                    <a:pt x="416" y="364"/>
                    <a:pt x="414" y="36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23" name="Freeform 500">
              <a:extLst>
                <a:ext uri="{FF2B5EF4-FFF2-40B4-BE49-F238E27FC236}">
                  <a16:creationId xmlns:a16="http://schemas.microsoft.com/office/drawing/2014/main" id="{F9816A43-3E4B-4AC7-BF13-FFA5E8A4A2ED}"/>
                </a:ext>
              </a:extLst>
            </p:cNvPr>
            <p:cNvSpPr>
              <a:spLocks noEditPoints="1"/>
            </p:cNvSpPr>
            <p:nvPr/>
          </p:nvSpPr>
          <p:spPr bwMode="auto">
            <a:xfrm>
              <a:off x="1626" y="2097"/>
              <a:ext cx="173" cy="142"/>
            </a:xfrm>
            <a:custGeom>
              <a:avLst/>
              <a:gdLst>
                <a:gd name="T0" fmla="*/ 0 w 261"/>
                <a:gd name="T1" fmla="*/ 214 h 214"/>
                <a:gd name="T2" fmla="*/ 261 w 261"/>
                <a:gd name="T3" fmla="*/ 214 h 214"/>
                <a:gd name="T4" fmla="*/ 131 w 261"/>
                <a:gd name="T5" fmla="*/ 0 h 214"/>
                <a:gd name="T6" fmla="*/ 0 w 261"/>
                <a:gd name="T7" fmla="*/ 214 h 214"/>
                <a:gd name="T8" fmla="*/ 131 w 261"/>
                <a:gd name="T9" fmla="*/ 192 h 214"/>
                <a:gd name="T10" fmla="*/ 120 w 261"/>
                <a:gd name="T11" fmla="*/ 182 h 214"/>
                <a:gd name="T12" fmla="*/ 131 w 261"/>
                <a:gd name="T13" fmla="*/ 171 h 214"/>
                <a:gd name="T14" fmla="*/ 141 w 261"/>
                <a:gd name="T15" fmla="*/ 182 h 214"/>
                <a:gd name="T16" fmla="*/ 131 w 261"/>
                <a:gd name="T17" fmla="*/ 192 h 214"/>
                <a:gd name="T18" fmla="*/ 141 w 261"/>
                <a:gd name="T19" fmla="*/ 64 h 214"/>
                <a:gd name="T20" fmla="*/ 141 w 261"/>
                <a:gd name="T21" fmla="*/ 139 h 214"/>
                <a:gd name="T22" fmla="*/ 131 w 261"/>
                <a:gd name="T23" fmla="*/ 150 h 214"/>
                <a:gd name="T24" fmla="*/ 120 w 261"/>
                <a:gd name="T25" fmla="*/ 139 h 214"/>
                <a:gd name="T26" fmla="*/ 120 w 261"/>
                <a:gd name="T27" fmla="*/ 64 h 214"/>
                <a:gd name="T28" fmla="*/ 131 w 261"/>
                <a:gd name="T29" fmla="*/ 54 h 214"/>
                <a:gd name="T30" fmla="*/ 141 w 261"/>
                <a:gd name="T31" fmla="*/ 6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1" h="214">
                  <a:moveTo>
                    <a:pt x="0" y="214"/>
                  </a:moveTo>
                  <a:cubicBezTo>
                    <a:pt x="261" y="214"/>
                    <a:pt x="261" y="214"/>
                    <a:pt x="261" y="214"/>
                  </a:cubicBezTo>
                  <a:cubicBezTo>
                    <a:pt x="131" y="0"/>
                    <a:pt x="131" y="0"/>
                    <a:pt x="131" y="0"/>
                  </a:cubicBezTo>
                  <a:lnTo>
                    <a:pt x="0" y="214"/>
                  </a:lnTo>
                  <a:close/>
                  <a:moveTo>
                    <a:pt x="131" y="192"/>
                  </a:moveTo>
                  <a:cubicBezTo>
                    <a:pt x="125" y="192"/>
                    <a:pt x="120" y="188"/>
                    <a:pt x="120" y="182"/>
                  </a:cubicBezTo>
                  <a:cubicBezTo>
                    <a:pt x="120" y="176"/>
                    <a:pt x="125" y="171"/>
                    <a:pt x="131" y="171"/>
                  </a:cubicBezTo>
                  <a:cubicBezTo>
                    <a:pt x="137" y="171"/>
                    <a:pt x="141" y="176"/>
                    <a:pt x="141" y="182"/>
                  </a:cubicBezTo>
                  <a:cubicBezTo>
                    <a:pt x="141" y="188"/>
                    <a:pt x="137" y="192"/>
                    <a:pt x="131" y="192"/>
                  </a:cubicBezTo>
                  <a:close/>
                  <a:moveTo>
                    <a:pt x="141" y="64"/>
                  </a:moveTo>
                  <a:cubicBezTo>
                    <a:pt x="141" y="139"/>
                    <a:pt x="141" y="139"/>
                    <a:pt x="141" y="139"/>
                  </a:cubicBezTo>
                  <a:cubicBezTo>
                    <a:pt x="141" y="145"/>
                    <a:pt x="137" y="150"/>
                    <a:pt x="131" y="150"/>
                  </a:cubicBezTo>
                  <a:cubicBezTo>
                    <a:pt x="125" y="150"/>
                    <a:pt x="120" y="145"/>
                    <a:pt x="120" y="139"/>
                  </a:cubicBezTo>
                  <a:cubicBezTo>
                    <a:pt x="120" y="64"/>
                    <a:pt x="120" y="64"/>
                    <a:pt x="120" y="64"/>
                  </a:cubicBezTo>
                  <a:cubicBezTo>
                    <a:pt x="120" y="58"/>
                    <a:pt x="125" y="54"/>
                    <a:pt x="131" y="54"/>
                  </a:cubicBezTo>
                  <a:cubicBezTo>
                    <a:pt x="137" y="54"/>
                    <a:pt x="141" y="58"/>
                    <a:pt x="141" y="6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grpSp>
    </p:spTree>
    <p:extLst>
      <p:ext uri="{BB962C8B-B14F-4D97-AF65-F5344CB8AC3E}">
        <p14:creationId xmlns:p14="http://schemas.microsoft.com/office/powerpoint/2010/main" val="2432917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a:xfrm>
            <a:off x="0" y="0"/>
            <a:ext cx="6264166" cy="6857999"/>
          </a:xfrm>
        </p:spPr>
      </p:pic>
      <p:sp>
        <p:nvSpPr>
          <p:cNvPr id="8" name="Title 7"/>
          <p:cNvSpPr>
            <a:spLocks noGrp="1"/>
          </p:cNvSpPr>
          <p:nvPr>
            <p:ph type="title"/>
          </p:nvPr>
        </p:nvSpPr>
        <p:spPr>
          <a:xfrm>
            <a:off x="914400" y="3674158"/>
            <a:ext cx="4389120" cy="3183842"/>
          </a:xfrm>
        </p:spPr>
        <p:txBody>
          <a:bodyPr anchor="t"/>
          <a:lstStyle/>
          <a:p>
            <a:r>
              <a:rPr lang="en-US" dirty="0"/>
              <a:t>Regulatory Foundation</a:t>
            </a:r>
            <a:br>
              <a:rPr lang="en-US" dirty="0"/>
            </a:br>
            <a:br>
              <a:rPr lang="en-US" dirty="0"/>
            </a:br>
            <a:r>
              <a:rPr lang="en-US" dirty="0"/>
              <a:t>Food Safety</a:t>
            </a:r>
          </a:p>
        </p:txBody>
      </p:sp>
      <p:grpSp>
        <p:nvGrpSpPr>
          <p:cNvPr id="7" name="Group 6">
            <a:extLst>
              <a:ext uri="{FF2B5EF4-FFF2-40B4-BE49-F238E27FC236}">
                <a16:creationId xmlns:a16="http://schemas.microsoft.com/office/drawing/2014/main" id="{B35D7C35-B22B-482E-9165-B14911939F6C}"/>
              </a:ext>
            </a:extLst>
          </p:cNvPr>
          <p:cNvGrpSpPr/>
          <p:nvPr/>
        </p:nvGrpSpPr>
        <p:grpSpPr>
          <a:xfrm>
            <a:off x="6573895" y="1051159"/>
            <a:ext cx="5137968" cy="5078907"/>
            <a:chOff x="6437261" y="1660759"/>
            <a:chExt cx="5137968" cy="5078907"/>
          </a:xfrm>
        </p:grpSpPr>
        <p:pic>
          <p:nvPicPr>
            <p:cNvPr id="9" name="Picture 8" descr="Shape&#10;&#10;Description automatically generated">
              <a:extLst>
                <a:ext uri="{FF2B5EF4-FFF2-40B4-BE49-F238E27FC236}">
                  <a16:creationId xmlns:a16="http://schemas.microsoft.com/office/drawing/2014/main" id="{DA5812BF-ED9C-41D6-BC33-734089D9147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37261" y="1660759"/>
              <a:ext cx="5137968" cy="5078907"/>
            </a:xfrm>
            <a:prstGeom prst="ellipse">
              <a:avLst/>
            </a:prstGeom>
          </p:spPr>
        </p:pic>
        <p:pic>
          <p:nvPicPr>
            <p:cNvPr id="10" name="Picture 9" descr="A picture containing indoor, fruit, vegetable, arranged&#10;&#10;Description automatically generated">
              <a:extLst>
                <a:ext uri="{FF2B5EF4-FFF2-40B4-BE49-F238E27FC236}">
                  <a16:creationId xmlns:a16="http://schemas.microsoft.com/office/drawing/2014/main" id="{7E2730EC-D322-4EF5-AE61-AAC1657F0C1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824351" y="2924106"/>
              <a:ext cx="2565583" cy="2605054"/>
            </a:xfrm>
            <a:prstGeom prst="ellipse">
              <a:avLst/>
            </a:prstGeom>
          </p:spPr>
        </p:pic>
        <p:pic>
          <p:nvPicPr>
            <p:cNvPr id="11" name="Picture 10">
              <a:extLst>
                <a:ext uri="{FF2B5EF4-FFF2-40B4-BE49-F238E27FC236}">
                  <a16:creationId xmlns:a16="http://schemas.microsoft.com/office/drawing/2014/main" id="{4E2EB28B-61F7-432A-9A62-7909082F448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409989" y="3457281"/>
              <a:ext cx="1420024" cy="1420945"/>
            </a:xfrm>
            <a:prstGeom prst="rect">
              <a:avLst/>
            </a:prstGeom>
          </p:spPr>
        </p:pic>
        <p:pic>
          <p:nvPicPr>
            <p:cNvPr id="12" name="Picture 11">
              <a:extLst>
                <a:ext uri="{FF2B5EF4-FFF2-40B4-BE49-F238E27FC236}">
                  <a16:creationId xmlns:a16="http://schemas.microsoft.com/office/drawing/2014/main" id="{3BE97FB7-382D-4874-9608-0A12AD12D16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15558" t="1333" r="24631" b="-1333"/>
            <a:stretch/>
          </p:blipFill>
          <p:spPr>
            <a:xfrm>
              <a:off x="9001099" y="4051749"/>
              <a:ext cx="237805" cy="232008"/>
            </a:xfrm>
            <a:prstGeom prst="flowChartConnector">
              <a:avLst/>
            </a:prstGeom>
            <a:ln>
              <a:solidFill>
                <a:schemeClr val="bg1">
                  <a:lumMod val="65000"/>
                </a:schemeClr>
              </a:solidFill>
            </a:ln>
          </p:spPr>
        </p:pic>
      </p:grpSp>
      <p:sp>
        <p:nvSpPr>
          <p:cNvPr id="13" name="Slide Number Placeholder 2">
            <a:extLst>
              <a:ext uri="{FF2B5EF4-FFF2-40B4-BE49-F238E27FC236}">
                <a16:creationId xmlns:a16="http://schemas.microsoft.com/office/drawing/2014/main" id="{F2DA6088-9425-4003-A5A5-CF8D75B1A5B4}"/>
              </a:ext>
            </a:extLst>
          </p:cNvPr>
          <p:cNvSpPr txBox="1">
            <a:spLocks/>
          </p:cNvSpPr>
          <p:nvPr/>
        </p:nvSpPr>
        <p:spPr>
          <a:xfrm>
            <a:off x="9781190" y="6511179"/>
            <a:ext cx="2311400" cy="24622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2782948-4DBE-204D-AB9E-B65E067054AE}" type="slidenum">
              <a:rPr lang="en-US" sz="1000"/>
              <a:pPr algn="r"/>
              <a:t>8</a:t>
            </a:fld>
            <a:endParaRPr lang="en-US" sz="1000" dirty="0"/>
          </a:p>
        </p:txBody>
      </p:sp>
    </p:spTree>
    <p:extLst>
      <p:ext uri="{BB962C8B-B14F-4D97-AF65-F5344CB8AC3E}">
        <p14:creationId xmlns:p14="http://schemas.microsoft.com/office/powerpoint/2010/main" val="2819901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9105F0-5A8E-4F3B-BBD3-F8D19D040BE4}"/>
              </a:ext>
            </a:extLst>
          </p:cNvPr>
          <p:cNvSpPr>
            <a:spLocks noGrp="1"/>
          </p:cNvSpPr>
          <p:nvPr>
            <p:ph type="title"/>
          </p:nvPr>
        </p:nvSpPr>
        <p:spPr/>
        <p:txBody>
          <a:bodyPr>
            <a:normAutofit/>
          </a:bodyPr>
          <a:lstStyle/>
          <a:p>
            <a:pPr algn="ctr"/>
            <a:r>
              <a:rPr lang="en-US" sz="2925" spc="-61" dirty="0">
                <a:latin typeface="+mn-lt"/>
              </a:rPr>
              <a:t>Guiding Principles: US Food and Drug Administration’s </a:t>
            </a:r>
            <a:br>
              <a:rPr lang="en-US" sz="2925" spc="-61" dirty="0">
                <a:latin typeface="+mn-lt"/>
              </a:rPr>
            </a:br>
            <a:r>
              <a:rPr lang="en-US" sz="2925" spc="-61" dirty="0">
                <a:latin typeface="+mn-lt"/>
              </a:rPr>
              <a:t>Import Strategy for Food Safety</a:t>
            </a:r>
          </a:p>
        </p:txBody>
      </p:sp>
      <p:sp>
        <p:nvSpPr>
          <p:cNvPr id="4" name="Content Placeholder 3">
            <a:extLst>
              <a:ext uri="{FF2B5EF4-FFF2-40B4-BE49-F238E27FC236}">
                <a16:creationId xmlns:a16="http://schemas.microsoft.com/office/drawing/2014/main" id="{3FD4A2BC-14B6-4BB6-8110-D5B2CCC6781B}"/>
              </a:ext>
            </a:extLst>
          </p:cNvPr>
          <p:cNvSpPr>
            <a:spLocks noGrp="1"/>
          </p:cNvSpPr>
          <p:nvPr>
            <p:ph idx="1"/>
          </p:nvPr>
        </p:nvSpPr>
        <p:spPr>
          <a:xfrm>
            <a:off x="838200" y="1782101"/>
            <a:ext cx="10515600" cy="4351338"/>
          </a:xfrm>
        </p:spPr>
        <p:txBody>
          <a:bodyPr>
            <a:normAutofit/>
          </a:bodyPr>
          <a:lstStyle/>
          <a:p>
            <a:pPr marL="342900" indent="-342900">
              <a:buFont typeface="+mj-lt"/>
              <a:buAutoNum type="arabicPeriod"/>
            </a:pPr>
            <a:r>
              <a:rPr lang="en-US" sz="1800" b="1" dirty="0"/>
              <a:t>Government responsibility</a:t>
            </a:r>
          </a:p>
          <a:p>
            <a:pPr lvl="1"/>
            <a:r>
              <a:rPr lang="en-US" sz="1700" dirty="0"/>
              <a:t>Protecting public health is the first priority </a:t>
            </a:r>
          </a:p>
          <a:p>
            <a:pPr lvl="1"/>
            <a:r>
              <a:rPr lang="en-US" sz="1700" dirty="0"/>
              <a:t>Imported food must comply with same laws and regulations as food produced in the United States, including the food safety requirements, regardless of location along the supply chain</a:t>
            </a:r>
          </a:p>
          <a:p>
            <a:pPr lvl="1"/>
            <a:r>
              <a:rPr lang="en-US" sz="1700" dirty="0"/>
              <a:t>Food must be safe and contain </a:t>
            </a:r>
            <a:r>
              <a:rPr lang="en-US" sz="1700" u="sng" dirty="0"/>
              <a:t>no prohibited ingredients</a:t>
            </a:r>
          </a:p>
          <a:p>
            <a:pPr lvl="1"/>
            <a:r>
              <a:rPr lang="en-US" sz="1700" dirty="0"/>
              <a:t>Packaging must be informative and truthful, with the labeling information in English</a:t>
            </a:r>
          </a:p>
          <a:p>
            <a:pPr marL="342900" lvl="0" indent="-342900">
              <a:buFont typeface="+mj-lt"/>
              <a:buAutoNum type="arabicPeriod"/>
            </a:pPr>
            <a:r>
              <a:rPr lang="en-US" sz="1800" b="1" dirty="0"/>
              <a:t>Food industry responsibility</a:t>
            </a:r>
          </a:p>
          <a:p>
            <a:pPr marL="682625" lvl="1" indent="-285750"/>
            <a:r>
              <a:rPr lang="en-US" sz="1800" dirty="0"/>
              <a:t>U</a:t>
            </a:r>
            <a:r>
              <a:rPr lang="en-US" sz="1700" dirty="0"/>
              <a:t>nderstand the hazards and issues around their product, their process, and the entire supply chain, </a:t>
            </a:r>
          </a:p>
          <a:p>
            <a:pPr marL="682625" lvl="1" indent="-285750"/>
            <a:r>
              <a:rPr lang="en-US" sz="1700" dirty="0"/>
              <a:t>Establish controls for those risks,</a:t>
            </a:r>
          </a:p>
          <a:p>
            <a:pPr marL="682625" lvl="1" indent="-285750"/>
            <a:r>
              <a:rPr lang="en-US" sz="1700" dirty="0"/>
              <a:t>Monitor those controls, and</a:t>
            </a:r>
          </a:p>
          <a:p>
            <a:pPr marL="682625" lvl="1" indent="-285750"/>
            <a:r>
              <a:rPr lang="en-US" sz="1700" dirty="0"/>
              <a:t>Establish a strong food safety culture as the key to food safety management – not just knowing the right thing to do, but doing it all the time, at all levels of the organization.</a:t>
            </a:r>
            <a:endParaRPr lang="en-US" sz="1800" dirty="0"/>
          </a:p>
        </p:txBody>
      </p:sp>
      <p:sp>
        <p:nvSpPr>
          <p:cNvPr id="6" name="Text Placeholder 5">
            <a:extLst>
              <a:ext uri="{FF2B5EF4-FFF2-40B4-BE49-F238E27FC236}">
                <a16:creationId xmlns:a16="http://schemas.microsoft.com/office/drawing/2014/main" id="{23F6268D-66E0-49D7-A567-1B5C6B611F8D}"/>
              </a:ext>
            </a:extLst>
          </p:cNvPr>
          <p:cNvSpPr txBox="1">
            <a:spLocks/>
          </p:cNvSpPr>
          <p:nvPr/>
        </p:nvSpPr>
        <p:spPr>
          <a:xfrm>
            <a:off x="914972" y="466344"/>
            <a:ext cx="3355849" cy="2032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lang="en-US" sz="731" b="1" kern="0" cap="all" spc="203" baseline="0" dirty="0">
                <a:solidFill>
                  <a:schemeClr val="accent5">
                    <a:lumMod val="60000"/>
                    <a:lumOff val="40000"/>
                  </a:schemeClr>
                </a:solidFill>
                <a:latin typeface="Arial" panose="020B0604020202020204" pitchFamily="34" charset="0"/>
                <a:ea typeface="Nexa Black" charset="0"/>
                <a:cs typeface="Nexa Black"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Regulatory Foundation</a:t>
            </a:r>
          </a:p>
        </p:txBody>
      </p:sp>
      <p:sp>
        <p:nvSpPr>
          <p:cNvPr id="5" name="Kicker">
            <a:extLst>
              <a:ext uri="{FF2B5EF4-FFF2-40B4-BE49-F238E27FC236}">
                <a16:creationId xmlns:a16="http://schemas.microsoft.com/office/drawing/2014/main" id="{CAE9FDAA-5ACB-45B9-95EE-6C83DE4DDA54}"/>
              </a:ext>
            </a:extLst>
          </p:cNvPr>
          <p:cNvSpPr/>
          <p:nvPr/>
        </p:nvSpPr>
        <p:spPr>
          <a:xfrm>
            <a:off x="951472" y="5789992"/>
            <a:ext cx="10289056" cy="1068008"/>
          </a:xfrm>
          <a:prstGeom prst="rect">
            <a:avLst/>
          </a:prstGeom>
          <a:solidFill>
            <a:srgbClr val="D1D1D1"/>
          </a:solidFill>
          <a:ln w="19050">
            <a:noFill/>
          </a:ln>
          <a:extLst>
            <a:ext uri="{91240B29-F687-4F45-9708-019B960494DF}">
              <a14:hiddenLine xmlns:a14="http://schemas.microsoft.com/office/drawing/2010/main" w="19050">
                <a:solidFill>
                  <a:srgbClr val="D1D1D1"/>
                </a:solidFill>
              </a14:hiddenLine>
            </a:ext>
          </a:extLst>
        </p:spPr>
        <p:txBody>
          <a:bodyPr wrap="square" lIns="88900" tIns="88900" rIns="88900" bIns="88900" anchor="ctr" anchorCtr="0">
            <a:noAutofit/>
          </a:bodyPr>
          <a:lstStyle/>
          <a:p>
            <a:pPr algn="ctr">
              <a:spcBef>
                <a:spcPct val="20000"/>
              </a:spcBef>
              <a:spcAft>
                <a:spcPct val="0"/>
              </a:spcAft>
            </a:pPr>
            <a:r>
              <a:rPr lang="en-US" b="1" dirty="0">
                <a:solidFill>
                  <a:schemeClr val="tx2"/>
                </a:solidFill>
              </a:rPr>
              <a:t>FDA executes this responsibility for food by validating the industry’s food safety program through a variety of oversight mechanisms.</a:t>
            </a:r>
          </a:p>
        </p:txBody>
      </p:sp>
      <p:sp>
        <p:nvSpPr>
          <p:cNvPr id="7" name="Slide Number Placeholder 2">
            <a:extLst>
              <a:ext uri="{FF2B5EF4-FFF2-40B4-BE49-F238E27FC236}">
                <a16:creationId xmlns:a16="http://schemas.microsoft.com/office/drawing/2014/main" id="{182E3803-A0E4-45BB-9867-72BCD4AD63B5}"/>
              </a:ext>
            </a:extLst>
          </p:cNvPr>
          <p:cNvSpPr txBox="1">
            <a:spLocks/>
          </p:cNvSpPr>
          <p:nvPr/>
        </p:nvSpPr>
        <p:spPr>
          <a:xfrm>
            <a:off x="9781190" y="6511179"/>
            <a:ext cx="2311400" cy="24622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2782948-4DBE-204D-AB9E-B65E067054AE}" type="slidenum">
              <a:rPr lang="en-US" sz="1000"/>
              <a:pPr algn="r"/>
              <a:t>9</a:t>
            </a:fld>
            <a:endParaRPr lang="en-US" sz="1000" dirty="0"/>
          </a:p>
        </p:txBody>
      </p:sp>
    </p:spTree>
    <p:extLst>
      <p:ext uri="{BB962C8B-B14F-4D97-AF65-F5344CB8AC3E}">
        <p14:creationId xmlns:p14="http://schemas.microsoft.com/office/powerpoint/2010/main" val="32688773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QIT5VSLDSpGg.ft0YhNw6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X1bqYKtjSvya13vTu3N78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X1bqYKtjSvya13vTu3N78Q"/>
</p:tagLst>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C00000"/>
      </a:accent1>
      <a:accent2>
        <a:srgbClr val="1F3864"/>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4825FD25E8FB04AA29A708A2719F0CD" ma:contentTypeVersion="12" ma:contentTypeDescription="Create a new document." ma:contentTypeScope="" ma:versionID="bc3e6016151b6c5df7a6ccfa7034f5d6">
  <xsd:schema xmlns:xsd="http://www.w3.org/2001/XMLSchema" xmlns:xs="http://www.w3.org/2001/XMLSchema" xmlns:p="http://schemas.microsoft.com/office/2006/metadata/properties" xmlns:ns2="33e27773-f038-4f1a-9ab0-42e34c8b3982" xmlns:ns3="b9dbffcf-cc94-4632-ba62-0cf4a3f9e5d3" targetNamespace="http://schemas.microsoft.com/office/2006/metadata/properties" ma:root="true" ma:fieldsID="b842ac608b18556b7dcd9030dcc7607e" ns2:_="" ns3:_="">
    <xsd:import namespace="33e27773-f038-4f1a-9ab0-42e34c8b3982"/>
    <xsd:import namespace="b9dbffcf-cc94-4632-ba62-0cf4a3f9e5d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e27773-f038-4f1a-9ab0-42e34c8b39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9dbffcf-cc94-4632-ba62-0cf4a3f9e5d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3EE7DA3-198E-4EC0-A1E6-844342E29528}">
  <ds:schemaRefs>
    <ds:schemaRef ds:uri="http://schemas.microsoft.com/sharepoint/v3/contenttype/forms"/>
  </ds:schemaRefs>
</ds:datastoreItem>
</file>

<file path=customXml/itemProps2.xml><?xml version="1.0" encoding="utf-8"?>
<ds:datastoreItem xmlns:ds="http://schemas.openxmlformats.org/officeDocument/2006/customXml" ds:itemID="{E32A17F8-59DC-44E3-8568-5C6E44AC32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e27773-f038-4f1a-9ab0-42e34c8b3982"/>
    <ds:schemaRef ds:uri="b9dbffcf-cc94-4632-ba62-0cf4a3f9e5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524406A-D802-40C5-BFEC-CD6D817D2FEE}">
  <ds:schemaRefs>
    <ds:schemaRef ds:uri="b9dbffcf-cc94-4632-ba62-0cf4a3f9e5d3"/>
    <ds:schemaRef ds:uri="http://www.w3.org/XML/1998/namespace"/>
    <ds:schemaRef ds:uri="http://schemas.openxmlformats.org/package/2006/metadata/core-properties"/>
    <ds:schemaRef ds:uri="33e27773-f038-4f1a-9ab0-42e34c8b3982"/>
    <ds:schemaRef ds:uri="http://schemas.microsoft.com/office/2006/documentManagement/types"/>
    <ds:schemaRef ds:uri="http://schemas.microsoft.com/office/2006/metadata/properties"/>
    <ds:schemaRef ds:uri="http://purl.org/dc/dcmitype/"/>
    <ds:schemaRef ds:uri="http://purl.org/dc/terms/"/>
    <ds:schemaRef ds:uri="http://purl.org/dc/elements/1.1/"/>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28944</TotalTime>
  <Words>5442</Words>
  <Application>Microsoft Office PowerPoint</Application>
  <PresentationFormat>Widescreen</PresentationFormat>
  <Paragraphs>664</Paragraphs>
  <Slides>41</Slides>
  <Notes>41</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58" baseType="lpstr">
      <vt:lpstr>黑体</vt:lpstr>
      <vt:lpstr>华文细黑</vt:lpstr>
      <vt:lpstr>Angsana New</vt:lpstr>
      <vt:lpstr>Arial</vt:lpstr>
      <vt:lpstr>Calibri</vt:lpstr>
      <vt:lpstr>Chronicle Display Black</vt:lpstr>
      <vt:lpstr>Georgia</vt:lpstr>
      <vt:lpstr>Gill Sans MT</vt:lpstr>
      <vt:lpstr>Nexa Black</vt:lpstr>
      <vt:lpstr>Open Sans</vt:lpstr>
      <vt:lpstr>Open Sans Light</vt:lpstr>
      <vt:lpstr>Times New Roman</vt:lpstr>
      <vt:lpstr>Verdana</vt:lpstr>
      <vt:lpstr>Wingdings</vt:lpstr>
      <vt:lpstr>Wingdings 2</vt:lpstr>
      <vt:lpstr>Office Theme</vt:lpstr>
      <vt:lpstr>think-cell Slide</vt:lpstr>
      <vt:lpstr>Understanding regulations and compliance requirements governing agro-food imports and sale in the US market</vt:lpstr>
      <vt:lpstr>About the Presenter | </vt:lpstr>
      <vt:lpstr>Agenda</vt:lpstr>
      <vt:lpstr>Scope, Learning Objectives, and Marketscape</vt:lpstr>
      <vt:lpstr>Scope of this Webinar…</vt:lpstr>
      <vt:lpstr>Challenge and Learning Objectives</vt:lpstr>
      <vt:lpstr>Food safety as public health imperative</vt:lpstr>
      <vt:lpstr>Regulatory Foundation  Food Safety</vt:lpstr>
      <vt:lpstr>Guiding Principles: US Food and Drug Administration’s  Import Strategy for Food Safety</vt:lpstr>
      <vt:lpstr>UNDERSTAND THE FDA SYSTEM FOR RULES AND GUIDANCE</vt:lpstr>
      <vt:lpstr>Food Safety Rules: The Food Safety Regulatory Mandate</vt:lpstr>
      <vt:lpstr>Food Safety Regulations: FSMA and More</vt:lpstr>
      <vt:lpstr>FSMA Current Good Manufacturing Practice, Hazard Analysis, and Risk-Based Preventive Controls (CGMP &amp; PC RULE) for Human Food</vt:lpstr>
      <vt:lpstr>Allergen Cross Contact Control and Preventive Controls for Human Food</vt:lpstr>
      <vt:lpstr>FSMA Mitigation Strategies to Protect Food Against Intentional Adulteration</vt:lpstr>
      <vt:lpstr>Requirements for Additional Traceability Records for Certain Foods</vt:lpstr>
      <vt:lpstr>Thermally Processed Low-Acid Foods Packaged in Hermetically Sealed Containers OR Acidified foods</vt:lpstr>
      <vt:lpstr>Hazard Analysis and Critical Control Point (HAACP) Procedures for the Safe and Sanitary Processing and Importing of Juice</vt:lpstr>
      <vt:lpstr>Labelling for Retail</vt:lpstr>
      <vt:lpstr>Specific Technical Assistance on FDA Food Safety Rules</vt:lpstr>
      <vt:lpstr>Regulatory Foundation  Import Requirements</vt:lpstr>
      <vt:lpstr>Guiding Principles: US Strategy for Food Imports</vt:lpstr>
      <vt:lpstr>Overview of Imports Regulations</vt:lpstr>
      <vt:lpstr>Public Health Security and Bioterrorism Preparedness and Response Act of 2002 – Food Facility Registration</vt:lpstr>
      <vt:lpstr>Public Health Security and Bioterrorism Preparedness and Response Act of 2002 – Prior Notice</vt:lpstr>
      <vt:lpstr>FSMA Foreign Supplier Verification Program</vt:lpstr>
      <vt:lpstr>Regulatory Foundation  What Actions to Expect from the FDA</vt:lpstr>
      <vt:lpstr>Entry Review &amp; Inspections of Foreign Food Facilities</vt:lpstr>
      <vt:lpstr>Prior Notice and Registration Penalties</vt:lpstr>
      <vt:lpstr>Regulatory Foundation  Where to Start?</vt:lpstr>
      <vt:lpstr>How do I find the correct food safety rules that apply to my company and my product?</vt:lpstr>
      <vt:lpstr>How do I navigate the complex process to export to the US</vt:lpstr>
      <vt:lpstr>Regulatory Foundation  Questions and Discussion</vt:lpstr>
      <vt:lpstr>PowerPoint Presentation</vt:lpstr>
      <vt:lpstr>PowerPoint Presentation</vt:lpstr>
      <vt:lpstr>Marketscape of Food Imports to the US</vt:lpstr>
      <vt:lpstr>Department of Homeland Security: Customs and Border Protection (CBP) (1 of 2)</vt:lpstr>
      <vt:lpstr>Department of Homeland Security: CBP (2 of 2)</vt:lpstr>
      <vt:lpstr>Other Relevant FSMA Rules</vt:lpstr>
      <vt:lpstr>PIECING TOGETHER THE PUZZLE OF IMPORTED FOOD SAFETY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Feldstein, Faye</dc:creator>
  <cp:lastModifiedBy>Janaka Wijayasiri</cp:lastModifiedBy>
  <cp:revision>342</cp:revision>
  <cp:lastPrinted>2021-09-13T21:46:07Z</cp:lastPrinted>
  <dcterms:created xsi:type="dcterms:W3CDTF">2021-08-26T18:44:37Z</dcterms:created>
  <dcterms:modified xsi:type="dcterms:W3CDTF">2021-11-02T08:12:58Z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0x01010084825FD25E8FB04AA29A708A2719F0CD</vt:lpwstr>
  </property>
  <property fmtid="{D5CDD505-2E9C-101B-9397-08002B2CF9AE}" pid="3" name="MSIP_Label_ea60d57e-af5b-4752-ac57-3e4f28ca11dc_Enabled">
    <vt:lpwstr>true</vt:lpwstr>
  </property>
  <property fmtid="{D5CDD505-2E9C-101B-9397-08002B2CF9AE}" pid="4" name="MSIP_Label_ea60d57e-af5b-4752-ac57-3e4f28ca11dc_SetDate">
    <vt:lpwstr>2021-10-27T07:10:40Z</vt:lpwstr>
  </property>
  <property fmtid="{D5CDD505-2E9C-101B-9397-08002B2CF9AE}" pid="5" name="MSIP_Label_ea60d57e-af5b-4752-ac57-3e4f28ca11dc_Method">
    <vt:lpwstr>Standard</vt:lpwstr>
  </property>
  <property fmtid="{D5CDD505-2E9C-101B-9397-08002B2CF9AE}" pid="6" name="MSIP_Label_ea60d57e-af5b-4752-ac57-3e4f28ca11dc_Name">
    <vt:lpwstr>ea60d57e-af5b-4752-ac57-3e4f28ca11dc</vt:lpwstr>
  </property>
  <property fmtid="{D5CDD505-2E9C-101B-9397-08002B2CF9AE}" pid="7" name="MSIP_Label_ea60d57e-af5b-4752-ac57-3e4f28ca11dc_SiteId">
    <vt:lpwstr>36da45f1-dd2c-4d1f-af13-5abe46b99921</vt:lpwstr>
  </property>
  <property fmtid="{D5CDD505-2E9C-101B-9397-08002B2CF9AE}" pid="8" name="MSIP_Label_ea60d57e-af5b-4752-ac57-3e4f28ca11dc_ActionId">
    <vt:lpwstr>cff33d63-63f1-4866-a9db-85d9134b9dae</vt:lpwstr>
  </property>
  <property fmtid="{D5CDD505-2E9C-101B-9397-08002B2CF9AE}" pid="9" name="MSIP_Label_ea60d57e-af5b-4752-ac57-3e4f28ca11dc_ContentBits">
    <vt:lpwstr>0</vt:lpwstr>
  </property>
</Properties>
</file>